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Lst>
  <p:sldSz cy="5143500" cx="9144000"/>
  <p:notesSz cx="6858000" cy="9144000"/>
  <p:embeddedFontLst>
    <p:embeddedFont>
      <p:font typeface="Raleway"/>
      <p:regular r:id="rId223"/>
      <p:bold r:id="rId224"/>
      <p:italic r:id="rId225"/>
      <p:boldItalic r:id="rId226"/>
    </p:embeddedFont>
    <p:embeddedFont>
      <p:font typeface="Helvetica Neue"/>
      <p:regular r:id="rId227"/>
      <p:bold r:id="rId228"/>
      <p:italic r:id="rId229"/>
      <p:boldItalic r:id="rId230"/>
    </p:embeddedFont>
    <p:embeddedFont>
      <p:font typeface="Century Gothic"/>
      <p:regular r:id="rId231"/>
      <p:bold r:id="rId232"/>
      <p:italic r:id="rId233"/>
      <p:boldItalic r:id="rId234"/>
    </p:embeddedFont>
    <p:embeddedFont>
      <p:font typeface="Roboto"/>
      <p:regular r:id="rId235"/>
      <p:bold r:id="rId236"/>
      <p:italic r:id="rId237"/>
      <p:boldItalic r:id="rId238"/>
    </p:embeddedFont>
    <p:embeddedFont>
      <p:font typeface="Montserrat"/>
      <p:bold r:id="rId239"/>
      <p:boldItalic r:id="rId240"/>
    </p:embeddedFont>
    <p:embeddedFont>
      <p:font typeface="Lato"/>
      <p:regular r:id="rId241"/>
      <p:bold r:id="rId242"/>
      <p:italic r:id="rId243"/>
      <p:boldItalic r:id="rId244"/>
    </p:embeddedFont>
    <p:embeddedFont>
      <p:font typeface="Poppins"/>
      <p:regular r:id="rId245"/>
      <p:bold r:id="rId246"/>
      <p:italic r:id="rId247"/>
      <p:boldItalic r:id="rId248"/>
    </p:embeddedFont>
    <p:embeddedFont>
      <p:font typeface="Lato Light"/>
      <p:regular r:id="rId249"/>
      <p:bold r:id="rId250"/>
      <p:italic r:id="rId251"/>
      <p:boldItalic r:id="rId252"/>
    </p:embeddedFont>
    <p:embeddedFont>
      <p:font typeface="Source Code Pro"/>
      <p:regular r:id="rId253"/>
      <p:bold r:id="rId254"/>
      <p:italic r:id="rId255"/>
      <p:boldItalic r:id="rId256"/>
    </p:embeddedFont>
    <p:embeddedFont>
      <p:font typeface="Oswald"/>
      <p:regular r:id="rId257"/>
      <p:bold r:id="rId258"/>
    </p:embeddedFont>
    <p:embeddedFont>
      <p:font typeface="Gill Sans"/>
      <p:regular r:id="rId259"/>
      <p:bold r:id="rId2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8200C1-219E-464C-A1DE-7FBBA3DEA195}">
  <a:tblStyle styleId="{488200C1-219E-464C-A1DE-7FBBA3DEA19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26469E41-0B83-496A-8C7E-3346EE86D99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GillSans-bold.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GillSans-regular.fntdata"/><Relationship Id="rId137" Type="http://schemas.openxmlformats.org/officeDocument/2006/relationships/slide" Target="slides/slide131.xml"/><Relationship Id="rId258" Type="http://schemas.openxmlformats.org/officeDocument/2006/relationships/font" Target="fonts/Oswald-bold.fntdata"/><Relationship Id="rId132" Type="http://schemas.openxmlformats.org/officeDocument/2006/relationships/slide" Target="slides/slide126.xml"/><Relationship Id="rId253" Type="http://schemas.openxmlformats.org/officeDocument/2006/relationships/font" Target="fonts/SourceCodePro-regular.fntdata"/><Relationship Id="rId131" Type="http://schemas.openxmlformats.org/officeDocument/2006/relationships/slide" Target="slides/slide125.xml"/><Relationship Id="rId252" Type="http://schemas.openxmlformats.org/officeDocument/2006/relationships/font" Target="fonts/LatoLight-boldItalic.fntdata"/><Relationship Id="rId130" Type="http://schemas.openxmlformats.org/officeDocument/2006/relationships/slide" Target="slides/slide124.xml"/><Relationship Id="rId251" Type="http://schemas.openxmlformats.org/officeDocument/2006/relationships/font" Target="fonts/LatoLight-italic.fntdata"/><Relationship Id="rId250" Type="http://schemas.openxmlformats.org/officeDocument/2006/relationships/font" Target="fonts/LatoLight-bold.fntdata"/><Relationship Id="rId136" Type="http://schemas.openxmlformats.org/officeDocument/2006/relationships/slide" Target="slides/slide130.xml"/><Relationship Id="rId257" Type="http://schemas.openxmlformats.org/officeDocument/2006/relationships/font" Target="fonts/Oswald-regular.fntdata"/><Relationship Id="rId135" Type="http://schemas.openxmlformats.org/officeDocument/2006/relationships/slide" Target="slides/slide129.xml"/><Relationship Id="rId256" Type="http://schemas.openxmlformats.org/officeDocument/2006/relationships/font" Target="fonts/SourceCodePro-boldItalic.fntdata"/><Relationship Id="rId134" Type="http://schemas.openxmlformats.org/officeDocument/2006/relationships/slide" Target="slides/slide128.xml"/><Relationship Id="rId255" Type="http://schemas.openxmlformats.org/officeDocument/2006/relationships/font" Target="fonts/SourceCodePro-italic.fntdata"/><Relationship Id="rId133" Type="http://schemas.openxmlformats.org/officeDocument/2006/relationships/slide" Target="slides/slide127.xml"/><Relationship Id="rId254" Type="http://schemas.openxmlformats.org/officeDocument/2006/relationships/font" Target="fonts/SourceCodePro-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font" Target="fonts/HelveticaNeue-bold.fntdata"/><Relationship Id="rId106" Type="http://schemas.openxmlformats.org/officeDocument/2006/relationships/slide" Target="slides/slide100.xml"/><Relationship Id="rId227" Type="http://schemas.openxmlformats.org/officeDocument/2006/relationships/font" Target="fonts/HelveticaNeue-regular.fntdata"/><Relationship Id="rId105" Type="http://schemas.openxmlformats.org/officeDocument/2006/relationships/slide" Target="slides/slide99.xml"/><Relationship Id="rId226" Type="http://schemas.openxmlformats.org/officeDocument/2006/relationships/font" Target="fonts/Raleway-boldItalic.fntdata"/><Relationship Id="rId104" Type="http://schemas.openxmlformats.org/officeDocument/2006/relationships/slide" Target="slides/slide98.xml"/><Relationship Id="rId225" Type="http://schemas.openxmlformats.org/officeDocument/2006/relationships/font" Target="fonts/Raleway-italic.fntdata"/><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font" Target="fonts/HelveticaNeue-italic.fntdata"/><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font" Target="fonts/Raleway-bold.fntdata"/><Relationship Id="rId102" Type="http://schemas.openxmlformats.org/officeDocument/2006/relationships/slide" Target="slides/slide96.xml"/><Relationship Id="rId223" Type="http://schemas.openxmlformats.org/officeDocument/2006/relationships/font" Target="fonts/Raleway-regular.fntdata"/><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font" Target="fonts/LatoLight-regular.fntdata"/><Relationship Id="rId127" Type="http://schemas.openxmlformats.org/officeDocument/2006/relationships/slide" Target="slides/slide121.xml"/><Relationship Id="rId248" Type="http://schemas.openxmlformats.org/officeDocument/2006/relationships/font" Target="fonts/Poppins-boldItalic.fntdata"/><Relationship Id="rId126" Type="http://schemas.openxmlformats.org/officeDocument/2006/relationships/slide" Target="slides/slide120.xml"/><Relationship Id="rId247" Type="http://schemas.openxmlformats.org/officeDocument/2006/relationships/font" Target="fonts/Poppins-italic.fntdata"/><Relationship Id="rId121" Type="http://schemas.openxmlformats.org/officeDocument/2006/relationships/slide" Target="slides/slide115.xml"/><Relationship Id="rId242" Type="http://schemas.openxmlformats.org/officeDocument/2006/relationships/font" Target="fonts/Lato-bold.fntdata"/><Relationship Id="rId120" Type="http://schemas.openxmlformats.org/officeDocument/2006/relationships/slide" Target="slides/slide114.xml"/><Relationship Id="rId241" Type="http://schemas.openxmlformats.org/officeDocument/2006/relationships/font" Target="fonts/Lato-regular.fntdata"/><Relationship Id="rId240" Type="http://schemas.openxmlformats.org/officeDocument/2006/relationships/font" Target="fonts/Montserrat-boldItalic.fntdata"/><Relationship Id="rId125" Type="http://schemas.openxmlformats.org/officeDocument/2006/relationships/slide" Target="slides/slide119.xml"/><Relationship Id="rId246" Type="http://schemas.openxmlformats.org/officeDocument/2006/relationships/font" Target="fonts/Poppins-bold.fntdata"/><Relationship Id="rId124" Type="http://schemas.openxmlformats.org/officeDocument/2006/relationships/slide" Target="slides/slide118.xml"/><Relationship Id="rId245" Type="http://schemas.openxmlformats.org/officeDocument/2006/relationships/font" Target="fonts/Poppins-regular.fntdata"/><Relationship Id="rId123" Type="http://schemas.openxmlformats.org/officeDocument/2006/relationships/slide" Target="slides/slide117.xml"/><Relationship Id="rId244" Type="http://schemas.openxmlformats.org/officeDocument/2006/relationships/font" Target="fonts/Lato-boldItalic.fntdata"/><Relationship Id="rId122" Type="http://schemas.openxmlformats.org/officeDocument/2006/relationships/slide" Target="slides/slide116.xml"/><Relationship Id="rId243" Type="http://schemas.openxmlformats.org/officeDocument/2006/relationships/font" Target="fonts/Lato-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font" Target="fonts/Montserrat-bold.fntdata"/><Relationship Id="rId117" Type="http://schemas.openxmlformats.org/officeDocument/2006/relationships/slide" Target="slides/slide111.xml"/><Relationship Id="rId238" Type="http://schemas.openxmlformats.org/officeDocument/2006/relationships/font" Target="fonts/Roboto-boldItalic.fntdata"/><Relationship Id="rId116" Type="http://schemas.openxmlformats.org/officeDocument/2006/relationships/slide" Target="slides/slide110.xml"/><Relationship Id="rId237" Type="http://schemas.openxmlformats.org/officeDocument/2006/relationships/font" Target="fonts/Roboto-italic.fntdata"/><Relationship Id="rId115" Type="http://schemas.openxmlformats.org/officeDocument/2006/relationships/slide" Target="slides/slide109.xml"/><Relationship Id="rId236" Type="http://schemas.openxmlformats.org/officeDocument/2006/relationships/font" Target="fonts/Roboto-bold.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font" Target="fonts/CenturyGothic-regular.fntdata"/><Relationship Id="rId230" Type="http://schemas.openxmlformats.org/officeDocument/2006/relationships/font" Target="fonts/HelveticaNeue-boldItalic.fntdata"/><Relationship Id="rId114" Type="http://schemas.openxmlformats.org/officeDocument/2006/relationships/slide" Target="slides/slide108.xml"/><Relationship Id="rId235" Type="http://schemas.openxmlformats.org/officeDocument/2006/relationships/font" Target="fonts/Roboto-regular.fntdata"/><Relationship Id="rId113" Type="http://schemas.openxmlformats.org/officeDocument/2006/relationships/slide" Target="slides/slide107.xml"/><Relationship Id="rId234" Type="http://schemas.openxmlformats.org/officeDocument/2006/relationships/font" Target="fonts/CenturyGothic-boldItalic.fntdata"/><Relationship Id="rId112" Type="http://schemas.openxmlformats.org/officeDocument/2006/relationships/slide" Target="slides/slide106.xml"/><Relationship Id="rId233" Type="http://schemas.openxmlformats.org/officeDocument/2006/relationships/font" Target="fonts/CenturyGothic-italic.fntdata"/><Relationship Id="rId111" Type="http://schemas.openxmlformats.org/officeDocument/2006/relationships/slide" Target="slides/slide105.xml"/><Relationship Id="rId232" Type="http://schemas.openxmlformats.org/officeDocument/2006/relationships/font" Target="fonts/CenturyGothic-bold.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css_howto.asp" TargetMode="External"/><Relationship Id="rId3" Type="http://schemas.openxmlformats.org/officeDocument/2006/relationships/hyperlink" Target="https://www.w3schools.com/css/tryit.asp?filename=trycss_howto_inline"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css_howto.asp" TargetMode="External"/><Relationship Id="rId3" Type="http://schemas.openxmlformats.org/officeDocument/2006/relationships/hyperlink" Target="https://www.w3schools.com/css/tryit.asp?filename=trycss_howto_internal"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css_howto.asp" TargetMode="External"/><Relationship Id="rId3" Type="http://schemas.openxmlformats.org/officeDocument/2006/relationships/hyperlink" Target="https://www.w3schools.com/css/tryit.asp?filename=trycss_howto_externa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pl.it/@malcolmyam/wk02-simple-googlefonts#index.html" TargetMode="External"/><Relationship Id="rId3" Type="http://schemas.openxmlformats.org/officeDocument/2006/relationships/hyperlink" Target="https://www.lifewire.com/xua-compatible-meta-tag-3469059"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CSS/font" TargetMode="External"/><Relationship Id="rId3" Type="http://schemas.openxmlformats.org/officeDocument/2006/relationships/hyperlink" Target="https://www.w3schools.com/css/css_font.asp" TargetMode="Externa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css_boxmodel.asp" TargetMode="Externa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css_background.asp" TargetMode="External"/><Relationship Id="rId3" Type="http://schemas.openxmlformats.org/officeDocument/2006/relationships/hyperlink" Target="https://www.w3schools.com/cssref/pr_background-image.asp" TargetMode="External"/><Relationship Id="rId4" Type="http://schemas.openxmlformats.org/officeDocument/2006/relationships/hyperlink" Target="https://www.w3schools.com/cssref/tryit.asp?filename=trycss3_background_hero" TargetMode="Externa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css_combinators.asp" TargetMode="Externa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pl.it/@malcolmyam/wk03-specificity-demo#index.html" TargetMode="Externa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dn.mos.cms.futurecdn.net/7047e9b7bfca2b3b6f352495885e77c2.jpg"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tags/tryit.asp?filename=tryhtml_headers" TargetMode="External"/><Relationship Id="rId3" Type="http://schemas.openxmlformats.org/officeDocument/2006/relationships/hyperlink" Target="https://www.socialhive.com.au/blog/2021/june/h1-tags/"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tmus.com/blog/why-its-time-to-say-goodbye-to-the-fold-in-email-marketing/"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Learn/HTML/Multimedia_and_embedding/Responsive_images" TargetMode="External"/><Relationship Id="rId3" Type="http://schemas.openxmlformats.org/officeDocument/2006/relationships/hyperlink" Target="https://cloudfour.com/thinks/responsive-images-the-simple-way/" TargetMode="External"/><Relationship Id="rId4" Type="http://schemas.openxmlformats.org/officeDocument/2006/relationships/hyperlink" Target="https://css-tricks.com/a-guide-to-the-responsive-images-syntax-in-html/"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Learn/HTML/Multimedia_and_embedding/Responsive_images" TargetMode="External"/><Relationship Id="rId3" Type="http://schemas.openxmlformats.org/officeDocument/2006/relationships/hyperlink" Target="https://cloudfour.com/thinks/responsive-images-the-simple-way/" TargetMode="External"/><Relationship Id="rId4" Type="http://schemas.openxmlformats.org/officeDocument/2006/relationships/hyperlink" Target="https://css-tricks.com/a-guide-to-the-responsive-images-syntax-in-html/"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tags/tag_a.asp"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tags/tryit.asp?filename=tryhtml_div_test" TargetMode="External"/><Relationship Id="rId3" Type="http://schemas.openxmlformats.org/officeDocument/2006/relationships/hyperlink" Target="https://www.w3schools.com/tags/tryit.asp?filename=tryhtml_span"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luralsight.com/content/dam/pluralsight/blog/2015/01/html5-web-components-overview/wp/img/so-1024x579.png" TargetMode="External"/><Relationship Id="rId3" Type="http://schemas.openxmlformats.org/officeDocument/2006/relationships/hyperlink" Target="https://www.pluralsight.com/blog/software-development/html5-web-components-overview" TargetMode="External"/><Relationship Id="rId4" Type="http://schemas.openxmlformats.org/officeDocument/2006/relationships/hyperlink" Target="https://www.pluralsight.com/content/dam/pluralsight/blog/2015/01/html5-web-components-overview/wp/img/div-soup-resized.jpg"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f5d3c57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26f5d3c57c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f5d3c57c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f5d3c57c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start to notice a change in trend and user objectives</a:t>
            </a:r>
            <a:endParaRPr/>
          </a:p>
          <a:p>
            <a:pPr indent="0" lvl="0" marL="0" rtl="0" algn="l">
              <a:spcBef>
                <a:spcPts val="0"/>
              </a:spcBef>
              <a:spcAft>
                <a:spcPts val="0"/>
              </a:spcAft>
              <a:buNone/>
            </a:pPr>
            <a:r>
              <a:rPr lang="en-GB"/>
              <a:t>What’s the intent of the user? Find good food? What kind of food?</a:t>
            </a:r>
            <a:endParaRPr/>
          </a:p>
          <a:p>
            <a:pPr indent="0" lvl="0" marL="0" rtl="0" algn="l">
              <a:spcBef>
                <a:spcPts val="0"/>
              </a:spcBef>
              <a:spcAft>
                <a:spcPts val="0"/>
              </a:spcAft>
              <a:buNone/>
            </a:pPr>
            <a:r>
              <a:rPr lang="en-GB"/>
              <a:t>What’s the intent of the platform?</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6f5d3c57ca_0_17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9" name="Google Shape;1509;g26f5d3c57ca_0_17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6f5d3c57ca_0_17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8" name="Google Shape;1518;g26f5d3c57ca_0_17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26f5d3c57ca_0_18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0" name="Google Shape;1530;g26f5d3c57ca_0_18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6f5d3c57ca_0_18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1" name="Google Shape;1541;g26f5d3c57ca_0_18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26f5d3c57ca_0_18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2" name="Google Shape;1552;g26f5d3c57ca_0_18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26f5d3c57ca_0_18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https://www.w3schools.com/html/tryit.asp?filename=tryhtml5_aside</a:t>
            </a:r>
            <a:endParaRPr/>
          </a:p>
        </p:txBody>
      </p:sp>
      <p:sp>
        <p:nvSpPr>
          <p:cNvPr id="1563" name="Google Shape;1563;g26f5d3c57ca_0_1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26f5d3c57ca_0_18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5" name="Google Shape;1575;g26f5d3c57ca_0_18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6f5d3c57ca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6f5d3c57ca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6f5d3c57ca_0_18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CSS does a lot of great stuff. </a:t>
            </a:r>
            <a:endParaRPr/>
          </a:p>
          <a:p>
            <a:pPr indent="0" lvl="0" marL="0" rtl="0" algn="l">
              <a:lnSpc>
                <a:spcPct val="100000"/>
              </a:lnSpc>
              <a:spcBef>
                <a:spcPts val="0"/>
              </a:spcBef>
              <a:spcAft>
                <a:spcPts val="0"/>
              </a:spcAft>
              <a:buSzPts val="1400"/>
              <a:buNone/>
            </a:pPr>
            <a:r>
              <a:rPr lang="en-GB"/>
              <a:t>From beautifying a site, smart utilization of images, and also for creating responsive layouts.</a:t>
            </a:r>
            <a:endParaRPr/>
          </a:p>
        </p:txBody>
      </p:sp>
      <p:sp>
        <p:nvSpPr>
          <p:cNvPr id="1592" name="Google Shape;1592;g26f5d3c57ca_0_18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26f5d3c57ca_0_18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2" name="Google Shape;1602;g26f5d3c57ca_0_1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f5d3c57c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f5d3c57c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late 2017, from what we could collect. It appeared that Foodpanda did a major revamp. However they still stick to the postal code usage. Still stick to the same call to action copywriting. </a:t>
            </a:r>
            <a:endParaRPr/>
          </a:p>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6f5d3c57ca_0_18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0" name="Google Shape;1610;g26f5d3c57ca_0_18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6f5d3c57ca_0_19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Using inspector mode allows you to do quick checks and perform debugging and testing. </a:t>
            </a:r>
            <a:endParaRPr/>
          </a:p>
          <a:p>
            <a:pPr indent="0" lvl="0" marL="0" rtl="0" algn="l">
              <a:lnSpc>
                <a:spcPct val="100000"/>
              </a:lnSpc>
              <a:spcBef>
                <a:spcPts val="0"/>
              </a:spcBef>
              <a:spcAft>
                <a:spcPts val="0"/>
              </a:spcAft>
              <a:buSzPts val="1400"/>
              <a:buNone/>
            </a:pPr>
            <a:r>
              <a:rPr lang="en-GB"/>
              <a:t>The dev tools are similar across browsers and they provide good tools to help in the web dev process. </a:t>
            </a:r>
            <a:endParaRPr/>
          </a:p>
        </p:txBody>
      </p:sp>
      <p:sp>
        <p:nvSpPr>
          <p:cNvPr id="1623" name="Google Shape;1623;g26f5d3c57ca_0_19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6f5d3c57ca_0_19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solidFill>
                  <a:srgbClr val="222222"/>
                </a:solidFill>
                <a:highlight>
                  <a:srgbClr val="FFFFFF"/>
                </a:highlight>
              </a:rPr>
              <a:t>Another great tool is the device toggle. It allows you to simulate different device modes. </a:t>
            </a:r>
            <a:endParaRPr>
              <a:solidFill>
                <a:srgbClr val="222222"/>
              </a:solidFill>
              <a:highlight>
                <a:srgbClr val="FFFFFF"/>
              </a:highlight>
            </a:endParaRPr>
          </a:p>
          <a:p>
            <a:pPr indent="0" lvl="0" marL="0" rtl="0" algn="l">
              <a:lnSpc>
                <a:spcPct val="100000"/>
              </a:lnSpc>
              <a:spcBef>
                <a:spcPts val="0"/>
              </a:spcBef>
              <a:spcAft>
                <a:spcPts val="0"/>
              </a:spcAft>
              <a:buSzPts val="1400"/>
              <a:buNone/>
            </a:pPr>
            <a:r>
              <a:rPr lang="en-GB">
                <a:solidFill>
                  <a:srgbClr val="222222"/>
                </a:solidFill>
                <a:highlight>
                  <a:srgbClr val="FFFFFF"/>
                </a:highlight>
              </a:rPr>
              <a:t>The throttling option provides a way to “slow down” your internet speed and to really test our at lower band tiers</a:t>
            </a:r>
            <a:endParaRPr>
              <a:solidFill>
                <a:srgbClr val="222222"/>
              </a:solidFill>
              <a:highlight>
                <a:srgbClr val="FFFFFF"/>
              </a:highlight>
            </a:endParaRPr>
          </a:p>
          <a:p>
            <a:pPr indent="0" lvl="0" marL="0" rtl="0" algn="l">
              <a:lnSpc>
                <a:spcPct val="100000"/>
              </a:lnSpc>
              <a:spcBef>
                <a:spcPts val="0"/>
              </a:spcBef>
              <a:spcAft>
                <a:spcPts val="0"/>
              </a:spcAft>
              <a:buSzPts val="1400"/>
              <a:buNone/>
            </a:pPr>
            <a:r>
              <a:rPr lang="en-GB">
                <a:solidFill>
                  <a:srgbClr val="222222"/>
                </a:solidFill>
                <a:highlight>
                  <a:srgbClr val="FFFFFF"/>
                </a:highlight>
              </a:rPr>
              <a:t>It is extremely useful if your users are mostly mobile users that are on the goal</a:t>
            </a:r>
            <a:endParaRPr>
              <a:solidFill>
                <a:srgbClr val="222222"/>
              </a:solidFill>
              <a:highlight>
                <a:srgbClr val="FFFFFF"/>
              </a:highlight>
            </a:endParaRPr>
          </a:p>
          <a:p>
            <a:pPr indent="0" lvl="0" marL="0" rtl="0" algn="l">
              <a:lnSpc>
                <a:spcPct val="100000"/>
              </a:lnSpc>
              <a:spcBef>
                <a:spcPts val="0"/>
              </a:spcBef>
              <a:spcAft>
                <a:spcPts val="0"/>
              </a:spcAft>
              <a:buSzPts val="1400"/>
              <a:buNone/>
            </a:pPr>
            <a:r>
              <a:rPr lang="en-GB">
                <a:solidFill>
                  <a:srgbClr val="222222"/>
                </a:solidFill>
                <a:highlight>
                  <a:srgbClr val="FFFFFF"/>
                </a:highlight>
              </a:rPr>
              <a:t>Another great tool is pingdom. It provides a great and simple speed test on any website. </a:t>
            </a:r>
            <a:endParaRPr>
              <a:solidFill>
                <a:srgbClr val="222222"/>
              </a:solidFill>
              <a:highlight>
                <a:srgbClr val="FFFFFF"/>
              </a:highlight>
            </a:endParaRPr>
          </a:p>
        </p:txBody>
      </p:sp>
      <p:sp>
        <p:nvSpPr>
          <p:cNvPr id="1631" name="Google Shape;1631;g26f5d3c57ca_0_19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6f5d3c57ca_0_19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Common CSS rules affect color, size, position of elements.</a:t>
            </a:r>
            <a:endParaRPr/>
          </a:p>
          <a:p>
            <a:pPr indent="0" lvl="0" marL="0" rtl="0" algn="l">
              <a:lnSpc>
                <a:spcPct val="100000"/>
              </a:lnSpc>
              <a:spcBef>
                <a:spcPts val="0"/>
              </a:spcBef>
              <a:spcAft>
                <a:spcPts val="0"/>
              </a:spcAft>
              <a:buSzPts val="1400"/>
              <a:buNone/>
            </a:pPr>
            <a:r>
              <a:t/>
            </a:r>
            <a:endParaRPr/>
          </a:p>
        </p:txBody>
      </p:sp>
      <p:sp>
        <p:nvSpPr>
          <p:cNvPr id="1644" name="Google Shape;1644;g26f5d3c57ca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6f5d3c57ca_0_19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Helvetica Neue"/>
                <a:ea typeface="Helvetica Neue"/>
                <a:cs typeface="Helvetica Neue"/>
                <a:sym typeface="Helvetica Neue"/>
              </a:rPr>
              <a:t>A cascading style sheet is made up of rules. A CSS rule is made up</a:t>
            </a:r>
            <a:endParaRPr sz="9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Helvetica Neue"/>
                <a:ea typeface="Helvetica Neue"/>
                <a:cs typeface="Helvetica Neue"/>
                <a:sym typeface="Helvetica Neue"/>
              </a:rPr>
              <a:t>of one or more selectors, and a semicolon separated list of declarations inside brackets. CURLY brackets</a:t>
            </a:r>
            <a:endParaRPr sz="9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Helvetica Neue"/>
                <a:ea typeface="Helvetica Neue"/>
                <a:cs typeface="Helvetica Neue"/>
                <a:sym typeface="Helvetica Neue"/>
              </a:rPr>
              <a:t>Each declaration has a property and a value separated by a colon.</a:t>
            </a:r>
            <a:endParaRPr sz="9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400"/>
              <a:buNone/>
            </a:pPr>
            <a:r>
              <a:t/>
            </a:r>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Helvetica Neue"/>
                <a:ea typeface="Helvetica Neue"/>
                <a:cs typeface="Helvetica Neue"/>
                <a:sym typeface="Helvetica Neue"/>
              </a:rPr>
              <a:t>A rule is made up of one or more selectors. In the example shown the selector is a</a:t>
            </a:r>
            <a:endParaRPr sz="9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Helvetica Neue"/>
                <a:ea typeface="Helvetica Neue"/>
                <a:cs typeface="Helvetica Neue"/>
                <a:sym typeface="Helvetica Neue"/>
              </a:rPr>
              <a:t>paragraph element represented by the letter P.</a:t>
            </a:r>
            <a:endParaRPr sz="9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400"/>
              <a:buNone/>
            </a:pPr>
            <a:r>
              <a:t/>
            </a:r>
            <a:endParaRPr/>
          </a:p>
        </p:txBody>
      </p:sp>
      <p:sp>
        <p:nvSpPr>
          <p:cNvPr id="1652" name="Google Shape;1652;g26f5d3c57ca_0_1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26f5d3c57ca_0_19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3" name="Google Shape;1693;g26f5d3c57ca_0_19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26f5d3c57ca_0_19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We can use css rules to change properties of text or any html elements</a:t>
            </a:r>
            <a:endParaRPr/>
          </a:p>
        </p:txBody>
      </p:sp>
      <p:sp>
        <p:nvSpPr>
          <p:cNvPr id="1704" name="Google Shape;1704;g26f5d3c57ca_0_19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26f5d3c57ca_0_19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Alignments and inline CSS</a:t>
            </a:r>
            <a:endParaRPr/>
          </a:p>
          <a:p>
            <a:pPr indent="0" lvl="0" marL="0" rtl="0" algn="l">
              <a:lnSpc>
                <a:spcPct val="100000"/>
              </a:lnSpc>
              <a:spcBef>
                <a:spcPts val="0"/>
              </a:spcBef>
              <a:spcAft>
                <a:spcPts val="0"/>
              </a:spcAft>
              <a:buSzPts val="1400"/>
              <a:buNone/>
            </a:pPr>
            <a:r>
              <a:rPr lang="en-GB"/>
              <a:t>Inline CSS utilizes the style attribute. Although not recommended to do this way, it is the fastest “Hack and slash” method to see changes on your screen.</a:t>
            </a:r>
            <a:endParaRPr/>
          </a:p>
          <a:p>
            <a:pPr indent="0" lvl="0" marL="0" rtl="0" algn="l">
              <a:lnSpc>
                <a:spcPct val="100000"/>
              </a:lnSpc>
              <a:spcBef>
                <a:spcPts val="0"/>
              </a:spcBef>
              <a:spcAft>
                <a:spcPts val="0"/>
              </a:spcAft>
              <a:buSzPts val="1400"/>
              <a:buNone/>
            </a:pPr>
            <a:r>
              <a:rPr lang="en-GB"/>
              <a:t>Great for testing and debugging. NOT great for live project projects, YOUR Assignments.</a:t>
            </a:r>
            <a:endParaRPr/>
          </a:p>
          <a:p>
            <a:pPr indent="0" lvl="0" marL="0" rtl="0" algn="l">
              <a:lnSpc>
                <a:spcPct val="100000"/>
              </a:lnSpc>
              <a:spcBef>
                <a:spcPts val="0"/>
              </a:spcBef>
              <a:spcAft>
                <a:spcPts val="0"/>
              </a:spcAft>
              <a:buSzPts val="1400"/>
              <a:buNone/>
            </a:pPr>
            <a:r>
              <a:rPr lang="en-GB"/>
              <a:t>So we should see zero of this.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u="sng">
                <a:solidFill>
                  <a:schemeClr val="hlink"/>
                </a:solidFill>
                <a:hlinkClick r:id="rId2"/>
              </a:rPr>
              <a:t>https://www.w3schools.com/css/css_howto.asp</a:t>
            </a:r>
            <a:endParaRPr/>
          </a:p>
          <a:p>
            <a:pPr indent="0" lvl="0" marL="0" rtl="0" algn="l">
              <a:lnSpc>
                <a:spcPct val="100000"/>
              </a:lnSpc>
              <a:spcBef>
                <a:spcPts val="0"/>
              </a:spcBef>
              <a:spcAft>
                <a:spcPts val="0"/>
              </a:spcAft>
              <a:buSzPts val="1400"/>
              <a:buNone/>
            </a:pPr>
            <a:r>
              <a:rPr lang="en-GB" u="sng">
                <a:solidFill>
                  <a:schemeClr val="hlink"/>
                </a:solidFill>
                <a:hlinkClick r:id="rId3"/>
              </a:rPr>
              <a:t>https://www.w3schools.com/css/tryit.asp?filename=trycss_howto_inline</a:t>
            </a:r>
            <a:endParaRPr/>
          </a:p>
          <a:p>
            <a:pPr indent="0" lvl="0" marL="0" rtl="0" algn="l">
              <a:lnSpc>
                <a:spcPct val="100000"/>
              </a:lnSpc>
              <a:spcBef>
                <a:spcPts val="0"/>
              </a:spcBef>
              <a:spcAft>
                <a:spcPts val="0"/>
              </a:spcAft>
              <a:buSzPts val="1400"/>
              <a:buNone/>
            </a:pPr>
            <a:r>
              <a:t/>
            </a:r>
            <a:endParaRPr/>
          </a:p>
        </p:txBody>
      </p:sp>
      <p:sp>
        <p:nvSpPr>
          <p:cNvPr id="1715" name="Google Shape;1715;g26f5d3c57ca_0_19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26f5d3c57ca_0_20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Planting CSS in the head element</a:t>
            </a:r>
            <a:endParaRPr/>
          </a:p>
          <a:p>
            <a:pPr indent="0" lvl="0" marL="0" rtl="0" algn="l">
              <a:lnSpc>
                <a:spcPct val="100000"/>
              </a:lnSpc>
              <a:spcBef>
                <a:spcPts val="0"/>
              </a:spcBef>
              <a:spcAft>
                <a:spcPts val="0"/>
              </a:spcAft>
              <a:buSzPts val="1400"/>
              <a:buNone/>
            </a:pPr>
            <a:r>
              <a:rPr lang="en-GB"/>
              <a:t>The &lt;head&gt; element allows us to place different meta tags and also include our script</a:t>
            </a:r>
            <a:endParaRPr/>
          </a:p>
          <a:p>
            <a:pPr indent="0" lvl="0" marL="0" rtl="0" algn="l">
              <a:lnSpc>
                <a:spcPct val="100000"/>
              </a:lnSpc>
              <a:spcBef>
                <a:spcPts val="0"/>
              </a:spcBef>
              <a:spcAft>
                <a:spcPts val="0"/>
              </a:spcAft>
              <a:buSzPts val="1400"/>
              <a:buNone/>
            </a:pPr>
            <a:r>
              <a:rPr lang="en-GB"/>
              <a:t>Hence we can include &lt;style&gt; scripts into our webpage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u="sng">
                <a:solidFill>
                  <a:schemeClr val="hlink"/>
                </a:solidFill>
                <a:hlinkClick r:id="rId2"/>
              </a:rPr>
              <a:t>https://www.w3schools.com/css/css_howto.asp</a:t>
            </a:r>
            <a:endParaRPr/>
          </a:p>
          <a:p>
            <a:pPr indent="0" lvl="0" marL="0" rtl="0" algn="l">
              <a:lnSpc>
                <a:spcPct val="100000"/>
              </a:lnSpc>
              <a:spcBef>
                <a:spcPts val="0"/>
              </a:spcBef>
              <a:spcAft>
                <a:spcPts val="0"/>
              </a:spcAft>
              <a:buSzPts val="1400"/>
              <a:buNone/>
            </a:pPr>
            <a:r>
              <a:rPr lang="en-GB" u="sng">
                <a:solidFill>
                  <a:schemeClr val="hlink"/>
                </a:solidFill>
                <a:hlinkClick r:id="rId3"/>
              </a:rPr>
              <a:t>https://www.w3schools.com/css/tryit.asp?filename=trycss_howto_internal</a:t>
            </a:r>
            <a:endParaRPr/>
          </a:p>
          <a:p>
            <a:pPr indent="0" lvl="0" marL="0" rtl="0" algn="l">
              <a:lnSpc>
                <a:spcPct val="100000"/>
              </a:lnSpc>
              <a:spcBef>
                <a:spcPts val="0"/>
              </a:spcBef>
              <a:spcAft>
                <a:spcPts val="0"/>
              </a:spcAft>
              <a:buSzPts val="1400"/>
              <a:buNone/>
            </a:pPr>
            <a:r>
              <a:t/>
            </a:r>
            <a:endParaRPr/>
          </a:p>
        </p:txBody>
      </p:sp>
      <p:sp>
        <p:nvSpPr>
          <p:cNvPr id="1725" name="Google Shape;1725;g26f5d3c57ca_0_2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26f5d3c57ca_0_20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GB" u="sng">
                <a:solidFill>
                  <a:schemeClr val="hlink"/>
                </a:solidFill>
                <a:hlinkClick r:id="rId2"/>
              </a:rPr>
              <a:t>https://www.w3schools.com/css/css_howto.asp</a:t>
            </a:r>
            <a:endParaRPr/>
          </a:p>
          <a:p>
            <a:pPr indent="0" lvl="0" marL="0" rtl="0" algn="l">
              <a:spcBef>
                <a:spcPts val="0"/>
              </a:spcBef>
              <a:spcAft>
                <a:spcPts val="0"/>
              </a:spcAft>
              <a:buSzPts val="1400"/>
              <a:buNone/>
            </a:pPr>
            <a:r>
              <a:rPr lang="en-GB" u="sng">
                <a:solidFill>
                  <a:schemeClr val="hlink"/>
                </a:solidFill>
                <a:hlinkClick r:id="rId3"/>
              </a:rPr>
              <a:t>https://www.w3schools.com/css/tryit.asp?filename=trycss_howto_external</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GB" sz="1150">
                <a:solidFill>
                  <a:schemeClr val="dk1"/>
                </a:solidFill>
                <a:highlight>
                  <a:srgbClr val="FFFFFF"/>
                </a:highlight>
                <a:latin typeface="Verdana"/>
                <a:ea typeface="Verdana"/>
                <a:cs typeface="Verdana"/>
                <a:sym typeface="Verdana"/>
              </a:rPr>
              <a:t>The </a:t>
            </a:r>
            <a:r>
              <a:rPr lang="en-GB" sz="1200">
                <a:solidFill>
                  <a:srgbClr val="DC143C"/>
                </a:solidFill>
                <a:highlight>
                  <a:srgbClr val="F1F1F1"/>
                </a:highlight>
                <a:latin typeface="Consolas"/>
                <a:ea typeface="Consolas"/>
                <a:cs typeface="Consolas"/>
                <a:sym typeface="Consolas"/>
              </a:rPr>
              <a:t>font-family</a:t>
            </a:r>
            <a:r>
              <a:rPr lang="en-GB" sz="1150">
                <a:solidFill>
                  <a:schemeClr val="dk1"/>
                </a:solidFill>
                <a:highlight>
                  <a:srgbClr val="FFFFFF"/>
                </a:highlight>
                <a:latin typeface="Verdana"/>
                <a:ea typeface="Verdana"/>
                <a:cs typeface="Verdana"/>
                <a:sym typeface="Verdana"/>
              </a:rPr>
              <a:t> property can hold several font names as a "fallback" system. If the browser does not support the first font, it tries the next font.</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t/>
            </a:r>
            <a:endParaRPr/>
          </a:p>
          <a:p>
            <a:pPr indent="0" lvl="0" marL="0" rtl="0" algn="l">
              <a:spcBef>
                <a:spcPts val="0"/>
              </a:spcBef>
              <a:spcAft>
                <a:spcPts val="0"/>
              </a:spcAft>
              <a:buClr>
                <a:schemeClr val="dk1"/>
              </a:buClr>
              <a:buSzPts val="1100"/>
              <a:buFont typeface="Arial"/>
              <a:buNone/>
            </a:pPr>
            <a:r>
              <a:rPr lang="en-GB"/>
              <a:t>The HTML file is cleaner, and the external file can be reused with other pages.</a:t>
            </a:r>
            <a:endParaRPr/>
          </a:p>
          <a:p>
            <a:pPr indent="0" lvl="0" marL="0" rtl="0" algn="l">
              <a:spcBef>
                <a:spcPts val="0"/>
              </a:spcBef>
              <a:spcAft>
                <a:spcPts val="0"/>
              </a:spcAft>
              <a:buClr>
                <a:schemeClr val="dk1"/>
              </a:buClr>
              <a:buSzPts val="1100"/>
              <a:buFont typeface="Arial"/>
              <a:buNone/>
            </a:pPr>
            <a:r>
              <a:rPr lang="en-GB"/>
              <a:t>Developers working on creating the presentation for a website don’t necessarily need to care about writing CSS and copying embedded styles and pasting them in across multiple HTML files may introduce bugs if it’s not copied correctly, or worse, there may be a bug in the embedded CSS! In this case, the bug will need to be fixed on every page into which embedded CSS was pasted. Whereas, if a bug exists in the external stylesheet, then it only needs to be updated in that .css file.</a:t>
            </a:r>
            <a:endParaRPr/>
          </a:p>
          <a:p>
            <a:pPr indent="0" lvl="0" marL="0" rtl="0" algn="l">
              <a:spcBef>
                <a:spcPts val="0"/>
              </a:spcBef>
              <a:spcAft>
                <a:spcPts val="0"/>
              </a:spcAft>
              <a:buClr>
                <a:schemeClr val="dk1"/>
              </a:buClr>
              <a:buSzPts val="1100"/>
              <a:buFont typeface="Arial"/>
              <a:buNone/>
            </a:pPr>
            <a:r>
              <a:rPr lang="en-GB"/>
              <a:t>We all make mistakes from time to time, and even the best developers are still at the mercy of human error. Minimising the number of areas that require human intervention, also reduces the amount of areas that may be affected by us mortal beings!</a:t>
            </a:r>
            <a:endParaRPr/>
          </a:p>
          <a:p>
            <a:pPr indent="0" lvl="0" marL="0" rtl="0" algn="l">
              <a:spcBef>
                <a:spcPts val="0"/>
              </a:spcBef>
              <a:spcAft>
                <a:spcPts val="0"/>
              </a:spcAft>
              <a:buSzPts val="1400"/>
              <a:buNone/>
            </a:pPr>
            <a:r>
              <a:t/>
            </a:r>
            <a:endParaRPr/>
          </a:p>
        </p:txBody>
      </p:sp>
      <p:sp>
        <p:nvSpPr>
          <p:cNvPr id="1738" name="Google Shape;1738;g26f5d3c57ca_0_20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f5d3c57ca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f5d3c57ca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a user point of view the focus is simple. Enter postal code and find some stuff.</a:t>
            </a:r>
            <a:endParaRPr/>
          </a:p>
          <a:p>
            <a:pPr indent="0" lvl="0" marL="0" rtl="0" algn="l">
              <a:spcBef>
                <a:spcPts val="0"/>
              </a:spcBef>
              <a:spcAft>
                <a:spcPts val="0"/>
              </a:spcAft>
              <a:buNone/>
            </a:pPr>
            <a:r>
              <a:rPr lang="en-GB"/>
              <a:t>The site is clean from clutter and the core focus is basically on the user to search for information.</a:t>
            </a:r>
            <a:endParaRPr/>
          </a:p>
          <a:p>
            <a:pPr indent="0" lvl="0" marL="0" rtl="0" algn="l">
              <a:spcBef>
                <a:spcPts val="0"/>
              </a:spcBef>
              <a:spcAft>
                <a:spcPts val="0"/>
              </a:spcAft>
              <a:buNone/>
            </a:pPr>
            <a:r>
              <a:rPr lang="en-GB"/>
              <a:t>The site didn’t have much major revamp just that the added CTA for Pickup users.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26f5d3c57ca_0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26f5d3c57ca_0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26f5d3c57ca_0_20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This is the structure of how stylesheets are applied. </a:t>
            </a:r>
            <a:endParaRPr/>
          </a:p>
          <a:p>
            <a:pPr indent="0" lvl="0" marL="0" rtl="0" algn="l">
              <a:lnSpc>
                <a:spcPct val="100000"/>
              </a:lnSpc>
              <a:spcBef>
                <a:spcPts val="0"/>
              </a:spcBef>
              <a:spcAft>
                <a:spcPts val="0"/>
              </a:spcAft>
              <a:buSzPts val="1400"/>
              <a:buNone/>
            </a:pPr>
            <a:r>
              <a:rPr lang="en-GB"/>
              <a:t>The usage of an external style sheets helps greatly. One style sheet can be applied across different web pages.</a:t>
            </a:r>
            <a:endParaRPr/>
          </a:p>
          <a:p>
            <a:pPr indent="0" lvl="0" marL="0" rtl="0" algn="l">
              <a:lnSpc>
                <a:spcPct val="100000"/>
              </a:lnSpc>
              <a:spcBef>
                <a:spcPts val="0"/>
              </a:spcBef>
              <a:spcAft>
                <a:spcPts val="0"/>
              </a:spcAft>
              <a:buSzPts val="1400"/>
              <a:buNone/>
            </a:pPr>
            <a:r>
              <a:rPr lang="en-GB"/>
              <a:t>We only need to main that main stylesheet</a:t>
            </a:r>
            <a:endParaRPr/>
          </a:p>
          <a:p>
            <a:pPr indent="0" lvl="0" marL="0" rtl="0" algn="l">
              <a:lnSpc>
                <a:spcPct val="100000"/>
              </a:lnSpc>
              <a:spcBef>
                <a:spcPts val="0"/>
              </a:spcBef>
              <a:spcAft>
                <a:spcPts val="0"/>
              </a:spcAft>
              <a:buSzPts val="1400"/>
              <a:buNone/>
            </a:pPr>
            <a:r>
              <a:rPr lang="en-GB"/>
              <a:t>Most websites have multiple stylesheet.</a:t>
            </a:r>
            <a:endParaRPr/>
          </a:p>
          <a:p>
            <a:pPr indent="0" lvl="0" marL="0" rtl="0" algn="l">
              <a:lnSpc>
                <a:spcPct val="100000"/>
              </a:lnSpc>
              <a:spcBef>
                <a:spcPts val="0"/>
              </a:spcBef>
              <a:spcAft>
                <a:spcPts val="0"/>
              </a:spcAft>
              <a:buSzPts val="1400"/>
              <a:buNone/>
            </a:pPr>
            <a:r>
              <a:rPr lang="en-GB"/>
              <a:t>Usually a main theme stylesheet is used with add-on scripts. </a:t>
            </a:r>
            <a:endParaRPr/>
          </a:p>
          <a:p>
            <a:pPr indent="0" lvl="0" marL="0" rtl="0" algn="l">
              <a:lnSpc>
                <a:spcPct val="100000"/>
              </a:lnSpc>
              <a:spcBef>
                <a:spcPts val="0"/>
              </a:spcBef>
              <a:spcAft>
                <a:spcPts val="0"/>
              </a:spcAft>
              <a:buSzPts val="1400"/>
              <a:buNone/>
            </a:pPr>
            <a:r>
              <a:t/>
            </a:r>
            <a:endParaRPr/>
          </a:p>
        </p:txBody>
      </p:sp>
      <p:sp>
        <p:nvSpPr>
          <p:cNvPr id="1770" name="Google Shape;1770;g26f5d3c57ca_0_2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26f5d3c57ca_0_20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In CSS we can use color names of up to 142 colors.</a:t>
            </a:r>
            <a:endParaRPr/>
          </a:p>
          <a:p>
            <a:pPr indent="0" lvl="0" marL="0" rtl="0" algn="l">
              <a:lnSpc>
                <a:spcPct val="100000"/>
              </a:lnSpc>
              <a:spcBef>
                <a:spcPts val="0"/>
              </a:spcBef>
              <a:spcAft>
                <a:spcPts val="0"/>
              </a:spcAft>
              <a:buSzPts val="1400"/>
              <a:buNone/>
            </a:pPr>
            <a:r>
              <a:rPr lang="en-GB"/>
              <a:t>Fast and easy to use, but the least recommended </a:t>
            </a:r>
            <a:endParaRPr/>
          </a:p>
        </p:txBody>
      </p:sp>
      <p:sp>
        <p:nvSpPr>
          <p:cNvPr id="1787" name="Google Shape;1787;g26f5d3c57ca_0_20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26f5d3c57ca_0_20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Let’s do it with hexadecimal</a:t>
            </a:r>
            <a:endParaRPr/>
          </a:p>
          <a:p>
            <a:pPr indent="0" lvl="0" marL="0" rtl="0" algn="l">
              <a:lnSpc>
                <a:spcPct val="100000"/>
              </a:lnSpc>
              <a:spcBef>
                <a:spcPts val="0"/>
              </a:spcBef>
              <a:spcAft>
                <a:spcPts val="0"/>
              </a:spcAft>
              <a:buSzPts val="1400"/>
              <a:buNone/>
            </a:pPr>
            <a:r>
              <a:rPr lang="en-GB"/>
              <a:t>The most common method. Remember your DP classes?</a:t>
            </a:r>
            <a:endParaRPr/>
          </a:p>
          <a:p>
            <a:pPr indent="0" lvl="0" marL="0" rtl="0" algn="l">
              <a:lnSpc>
                <a:spcPct val="100000"/>
              </a:lnSpc>
              <a:spcBef>
                <a:spcPts val="0"/>
              </a:spcBef>
              <a:spcAft>
                <a:spcPts val="0"/>
              </a:spcAft>
              <a:buSzPts val="1400"/>
              <a:buNone/>
            </a:pPr>
            <a:r>
              <a:rPr lang="en-GB"/>
              <a:t>Hexadecimal can easily be obtained using the eyedropper tool </a:t>
            </a:r>
            <a:endParaRPr/>
          </a:p>
        </p:txBody>
      </p:sp>
      <p:sp>
        <p:nvSpPr>
          <p:cNvPr id="1801" name="Google Shape;1801;g26f5d3c57ca_0_2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26f5d3c57ca_0_20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Playing with RGB</a:t>
            </a:r>
            <a:endParaRPr/>
          </a:p>
          <a:p>
            <a:pPr indent="0" lvl="0" marL="0" rtl="0" algn="l">
              <a:lnSpc>
                <a:spcPct val="100000"/>
              </a:lnSpc>
              <a:spcBef>
                <a:spcPts val="0"/>
              </a:spcBef>
              <a:spcAft>
                <a:spcPts val="0"/>
              </a:spcAft>
              <a:buSzPts val="1400"/>
              <a:buNone/>
            </a:pPr>
            <a:r>
              <a:rPr lang="en-GB"/>
              <a:t>Commonly used method too.</a:t>
            </a:r>
            <a:endParaRPr/>
          </a:p>
        </p:txBody>
      </p:sp>
      <p:sp>
        <p:nvSpPr>
          <p:cNvPr id="1814" name="Google Shape;1814;g26f5d3c57ca_0_20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26f5d3c57ca_0_2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RGB with transparency and alpha channels.</a:t>
            </a:r>
            <a:endParaRPr/>
          </a:p>
          <a:p>
            <a:pPr indent="0" lvl="0" marL="0" rtl="0" algn="l">
              <a:lnSpc>
                <a:spcPct val="100000"/>
              </a:lnSpc>
              <a:spcBef>
                <a:spcPts val="0"/>
              </a:spcBef>
              <a:spcAft>
                <a:spcPts val="0"/>
              </a:spcAft>
              <a:buSzPts val="1400"/>
              <a:buNone/>
            </a:pPr>
            <a:r>
              <a:rPr lang="en-GB"/>
              <a:t>Nice to use when you want to play with transparency.</a:t>
            </a:r>
            <a:endParaRPr/>
          </a:p>
          <a:p>
            <a:pPr indent="0" lvl="0" marL="0" rtl="0" algn="l">
              <a:lnSpc>
                <a:spcPct val="100000"/>
              </a:lnSpc>
              <a:spcBef>
                <a:spcPts val="0"/>
              </a:spcBef>
              <a:spcAft>
                <a:spcPts val="0"/>
              </a:spcAft>
              <a:buSzPts val="1400"/>
              <a:buNone/>
            </a:pPr>
            <a:r>
              <a:rPr lang="en-GB"/>
              <a:t>This reduces file size so instead of using an image with transparency applied for text, you could just use text with RGBA </a:t>
            </a:r>
            <a:endParaRPr/>
          </a:p>
          <a:p>
            <a:pPr indent="0" lvl="0" marL="0" rtl="0" algn="l">
              <a:lnSpc>
                <a:spcPct val="100000"/>
              </a:lnSpc>
              <a:spcBef>
                <a:spcPts val="0"/>
              </a:spcBef>
              <a:spcAft>
                <a:spcPts val="0"/>
              </a:spcAft>
              <a:buSzPts val="1400"/>
              <a:buNone/>
            </a:pPr>
            <a:r>
              <a:t/>
            </a:r>
            <a:endParaRPr/>
          </a:p>
        </p:txBody>
      </p:sp>
      <p:sp>
        <p:nvSpPr>
          <p:cNvPr id="1827" name="Google Shape;1827;g26f5d3c57ca_0_2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26f5d3c57ca_0_2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How do we identify our CSS ?</a:t>
            </a:r>
            <a:endParaRPr/>
          </a:p>
          <a:p>
            <a:pPr indent="0" lvl="0" marL="0" rtl="0" algn="l">
              <a:lnSpc>
                <a:spcPct val="100000"/>
              </a:lnSpc>
              <a:spcBef>
                <a:spcPts val="0"/>
              </a:spcBef>
              <a:spcAft>
                <a:spcPts val="0"/>
              </a:spcAft>
              <a:buSzPts val="1400"/>
              <a:buNone/>
            </a:pPr>
            <a:r>
              <a:rPr lang="en-GB"/>
              <a:t> We use mainly ids and classes </a:t>
            </a:r>
            <a:endParaRPr/>
          </a:p>
        </p:txBody>
      </p:sp>
      <p:sp>
        <p:nvSpPr>
          <p:cNvPr id="1840" name="Google Shape;1840;g26f5d3c57ca_0_2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26f5d3c57ca_0_2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Here’s how an id look like and how we can use CSS IDs to modify the style of the targeted content.</a:t>
            </a:r>
            <a:endParaRPr/>
          </a:p>
        </p:txBody>
      </p:sp>
      <p:sp>
        <p:nvSpPr>
          <p:cNvPr id="1849" name="Google Shape;1849;g26f5d3c57ca_0_2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26f5d3c57ca_0_2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The class attribute works with the period /dot . symbol. </a:t>
            </a:r>
            <a:endParaRPr/>
          </a:p>
        </p:txBody>
      </p:sp>
      <p:sp>
        <p:nvSpPr>
          <p:cNvPr id="1866" name="Google Shape;1866;g26f5d3c57ca_0_2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26f5d3c57ca_0_2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5" name="Google Shape;1875;g26f5d3c57ca_0_2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f5d3c57ca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6f5d3c57ca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26f5d3c57ca_0_2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0" name="Google Shape;1890;g26f5d3c57ca_0_2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26f5d3c57ca_0_2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GB">
                <a:solidFill>
                  <a:schemeClr val="dk1"/>
                </a:solidFill>
              </a:rPr>
              <a:t>The ID selector consists of a hash symbol</a:t>
            </a:r>
            <a:endParaRPr/>
          </a:p>
          <a:p>
            <a:pPr indent="0" lvl="0" marL="0" rtl="0" algn="l">
              <a:spcBef>
                <a:spcPts val="0"/>
              </a:spcBef>
              <a:spcAft>
                <a:spcPts val="0"/>
              </a:spcAft>
              <a:buSzPts val="1400"/>
              <a:buNone/>
            </a:pPr>
            <a:r>
              <a:rPr lang="en-GB"/>
              <a:t>ID are unique or rather do make it unique as much as possible. </a:t>
            </a:r>
            <a:endParaRPr/>
          </a:p>
          <a:p>
            <a:pPr indent="0" lvl="0" marL="0" rtl="0" algn="l">
              <a:spcBef>
                <a:spcPts val="0"/>
              </a:spcBef>
              <a:spcAft>
                <a:spcPts val="0"/>
              </a:spcAft>
              <a:buSzPts val="1400"/>
              <a:buNone/>
            </a:pPr>
            <a:r>
              <a:rPr lang="en-GB"/>
              <a:t>It should not be repeated. </a:t>
            </a:r>
            <a:endParaRPr/>
          </a:p>
          <a:p>
            <a:pPr indent="0" lvl="0" marL="0" rtl="0" algn="l">
              <a:spcBef>
                <a:spcPts val="0"/>
              </a:spcBef>
              <a:spcAft>
                <a:spcPts val="0"/>
              </a:spcAft>
              <a:buSzPts val="1400"/>
              <a:buNone/>
            </a:pPr>
            <a:r>
              <a:rPr lang="en-GB"/>
              <a:t>Helps us to identify a portion of HTML element usually</a:t>
            </a:r>
            <a:endParaRPr/>
          </a:p>
          <a:p>
            <a:pPr indent="0" lvl="0" marL="0" rtl="0" algn="l">
              <a:spcBef>
                <a:spcPts val="0"/>
              </a:spcBef>
              <a:spcAft>
                <a:spcPts val="0"/>
              </a:spcAft>
              <a:buNone/>
            </a:pPr>
            <a:r>
              <a:t/>
            </a:r>
            <a:endParaRPr sz="1050">
              <a:solidFill>
                <a:srgbClr val="212529"/>
              </a:solidFill>
            </a:endParaRPr>
          </a:p>
          <a:p>
            <a:pPr indent="0" lvl="0" marL="0" rtl="0" algn="l">
              <a:lnSpc>
                <a:spcPct val="100000"/>
              </a:lnSpc>
              <a:spcBef>
                <a:spcPts val="0"/>
              </a:spcBef>
              <a:spcAft>
                <a:spcPts val="0"/>
              </a:spcAft>
              <a:buSzPts val="1400"/>
              <a:buNone/>
            </a:pPr>
            <a:r>
              <a:t/>
            </a:r>
            <a:endParaRPr/>
          </a:p>
        </p:txBody>
      </p:sp>
      <p:sp>
        <p:nvSpPr>
          <p:cNvPr id="1900" name="Google Shape;1900;g26f5d3c57ca_0_2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26f5d3c57ca_0_2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Class attributes allows us to stack CSS classes in one class attribute</a:t>
            </a:r>
            <a:endParaRPr/>
          </a:p>
        </p:txBody>
      </p:sp>
      <p:sp>
        <p:nvSpPr>
          <p:cNvPr id="1912" name="Google Shape;1912;g26f5d3c57ca_0_2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6f5d3c57ca_0_22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This is a set of classes that can change a hyperlink’s style</a:t>
            </a:r>
            <a:endParaRPr/>
          </a:p>
          <a:p>
            <a:pPr indent="0" lvl="0" marL="0" rtl="0" algn="l">
              <a:lnSpc>
                <a:spcPct val="100000"/>
              </a:lnSpc>
              <a:spcBef>
                <a:spcPts val="0"/>
              </a:spcBef>
              <a:spcAft>
                <a:spcPts val="0"/>
              </a:spcAft>
              <a:buSzPts val="1400"/>
              <a:buNone/>
            </a:pPr>
            <a:r>
              <a:rPr lang="en-GB"/>
              <a:t>Take note of the semi-colons used.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12700" marR="165100" rtl="0" algn="l">
              <a:lnSpc>
                <a:spcPct val="115000"/>
              </a:lnSpc>
              <a:spcBef>
                <a:spcPts val="100"/>
              </a:spcBef>
              <a:spcAft>
                <a:spcPts val="0"/>
              </a:spcAft>
              <a:buClr>
                <a:schemeClr val="dk1"/>
              </a:buClr>
              <a:buSzPts val="1100"/>
              <a:buFont typeface="Arial"/>
              <a:buNone/>
            </a:pPr>
            <a:r>
              <a:t/>
            </a:r>
            <a:endParaRPr sz="1000">
              <a:solidFill>
                <a:srgbClr val="242729"/>
              </a:solidFill>
              <a:highlight>
                <a:srgbClr val="FFFFFF"/>
              </a:highlight>
            </a:endParaRPr>
          </a:p>
          <a:p>
            <a:pPr indent="0" lvl="0" marL="0" marR="152400" rtl="0" algn="l">
              <a:lnSpc>
                <a:spcPct val="115000"/>
              </a:lnSpc>
              <a:spcBef>
                <a:spcPts val="100"/>
              </a:spcBef>
              <a:spcAft>
                <a:spcPts val="0"/>
              </a:spcAft>
              <a:buClr>
                <a:schemeClr val="dk1"/>
              </a:buClr>
              <a:buSzPts val="1100"/>
              <a:buFont typeface="Arial"/>
              <a:buNone/>
            </a:pPr>
            <a:r>
              <a:rPr lang="en-GB" sz="1150">
                <a:solidFill>
                  <a:srgbClr val="242729"/>
                </a:solidFill>
                <a:highlight>
                  <a:srgbClr val="FFFFFF"/>
                </a:highlight>
              </a:rPr>
              <a:t>:focus is when an element is able to accept input - the cursor in a input box or a link that has been tabbed to.</a:t>
            </a:r>
            <a:endParaRPr sz="1150">
              <a:solidFill>
                <a:srgbClr val="242729"/>
              </a:solidFill>
              <a:highlight>
                <a:srgbClr val="FFFFFF"/>
              </a:highlight>
            </a:endParaRPr>
          </a:p>
          <a:p>
            <a:pPr indent="0" lvl="0" marL="0" marR="152400" rtl="0" algn="l">
              <a:lnSpc>
                <a:spcPct val="115000"/>
              </a:lnSpc>
              <a:spcBef>
                <a:spcPts val="1600"/>
              </a:spcBef>
              <a:spcAft>
                <a:spcPts val="0"/>
              </a:spcAft>
              <a:buClr>
                <a:schemeClr val="dk1"/>
              </a:buClr>
              <a:buSzPts val="1100"/>
              <a:buFont typeface="Arial"/>
              <a:buNone/>
            </a:pPr>
            <a:r>
              <a:rPr lang="en-GB" sz="1150">
                <a:solidFill>
                  <a:srgbClr val="242729"/>
                </a:solidFill>
                <a:highlight>
                  <a:srgbClr val="FFFFFF"/>
                </a:highlight>
              </a:rPr>
              <a:t>:active is when an element is being activated by a user - the time between when a user presses a mouse button and then releases it.</a:t>
            </a:r>
            <a:endParaRPr sz="1150">
              <a:solidFill>
                <a:srgbClr val="242729"/>
              </a:solidFill>
              <a:highlight>
                <a:srgbClr val="FFFFFF"/>
              </a:highlight>
            </a:endParaRPr>
          </a:p>
          <a:p>
            <a:pPr indent="0" lvl="0" marL="0" rtl="0" algn="l">
              <a:lnSpc>
                <a:spcPct val="100000"/>
              </a:lnSpc>
              <a:spcBef>
                <a:spcPts val="40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924" name="Google Shape;1924;g26f5d3c57ca_0_2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26f5d3c57ca_0_22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5" name="Google Shape;1935;g26f5d3c57ca_0_2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26f5d3c57ca_0_22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4" name="Google Shape;1944;g26f5d3c57ca_0_2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6f5d3c57ca_0_22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2" name="Google Shape;1962;g26f5d3c57ca_0_2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6f5d3c57ca_0_2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When we are doing CSS, it is always advisable to provide backup fonts or font alternative</a:t>
            </a:r>
            <a:endParaRPr/>
          </a:p>
        </p:txBody>
      </p:sp>
      <p:sp>
        <p:nvSpPr>
          <p:cNvPr id="1972" name="Google Shape;1972;g26f5d3c57ca_0_2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26f5d3c57ca_0_22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Google fonts are one of the “cheapest” free way to great fonts.</a:t>
            </a:r>
            <a:endParaRPr/>
          </a:p>
          <a:p>
            <a:pPr indent="0" lvl="0" marL="0" rtl="0" algn="l">
              <a:lnSpc>
                <a:spcPct val="100000"/>
              </a:lnSpc>
              <a:spcBef>
                <a:spcPts val="0"/>
              </a:spcBef>
              <a:spcAft>
                <a:spcPts val="0"/>
              </a:spcAft>
              <a:buSzPts val="1400"/>
              <a:buNone/>
            </a:pPr>
            <a:r>
              <a:rPr lang="en-GB"/>
              <a:t>They have about a thousands fonts in their library. </a:t>
            </a:r>
            <a:br>
              <a:rPr lang="en-GB"/>
            </a:br>
            <a:r>
              <a:rPr lang="en-GB"/>
              <a:t>Loads fast, great selection options. </a:t>
            </a:r>
            <a:endParaRPr/>
          </a:p>
          <a:p>
            <a:pPr indent="0" lvl="0" marL="0" rtl="0" algn="l">
              <a:lnSpc>
                <a:spcPct val="100000"/>
              </a:lnSpc>
              <a:spcBef>
                <a:spcPts val="0"/>
              </a:spcBef>
              <a:spcAft>
                <a:spcPts val="0"/>
              </a:spcAft>
              <a:buSzPts val="1400"/>
              <a:buNone/>
            </a:pPr>
            <a:r>
              <a:rPr lang="en-GB"/>
              <a:t>Easy to implement.</a:t>
            </a:r>
            <a:endParaRPr/>
          </a:p>
          <a:p>
            <a:pPr indent="0" lvl="0" marL="0" rtl="0" algn="l">
              <a:lnSpc>
                <a:spcPct val="100000"/>
              </a:lnSpc>
              <a:spcBef>
                <a:spcPts val="0"/>
              </a:spcBef>
              <a:spcAft>
                <a:spcPts val="0"/>
              </a:spcAft>
              <a:buSzPts val="1400"/>
              <a:buNone/>
            </a:pPr>
            <a:r>
              <a:rPr lang="en-GB"/>
              <a:t>Fonts on Google are free to use </a:t>
            </a:r>
            <a:endParaRPr/>
          </a:p>
        </p:txBody>
      </p:sp>
      <p:sp>
        <p:nvSpPr>
          <p:cNvPr id="1984" name="Google Shape;1984;g26f5d3c57ca_0_2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26f5d3c57ca_0_2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26f5d3c57ca_0_2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is how we can get google fonts up and working</a:t>
            </a:r>
            <a:endParaRPr/>
          </a:p>
          <a:p>
            <a:pPr indent="0" lvl="0" marL="0" rtl="0" algn="l">
              <a:spcBef>
                <a:spcPts val="0"/>
              </a:spcBef>
              <a:spcAft>
                <a:spcPts val="0"/>
              </a:spcAft>
              <a:buNone/>
            </a:pPr>
            <a:r>
              <a:rPr lang="en-GB"/>
              <a:t>Usually we will pair two fonts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Repl.it with google fonts</a:t>
            </a:r>
            <a:endParaRPr/>
          </a:p>
          <a:p>
            <a:pPr indent="0" lvl="0" marL="0" rtl="0" algn="l">
              <a:spcBef>
                <a:spcPts val="0"/>
              </a:spcBef>
              <a:spcAft>
                <a:spcPts val="0"/>
              </a:spcAft>
              <a:buNone/>
            </a:pPr>
            <a:r>
              <a:rPr lang="en-GB" u="sng">
                <a:solidFill>
                  <a:schemeClr val="hlink"/>
                </a:solidFill>
                <a:hlinkClick r:id="rId2"/>
              </a:rPr>
              <a:t>https://repl.it/@malcolmyam/wk02-simple-googlefonts#index.html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rgbClr val="242729"/>
                </a:solidFill>
                <a:highlight>
                  <a:srgbClr val="FFFFFF"/>
                </a:highlight>
              </a:rPr>
              <a:t>Many years ago, the most common reason that was given for using @import instead (or along with) &lt;link&gt; is because older browsers didn't recognize @import, so you could hide styles from them. By importing your style sheets, you would essentially be making them available to more modern, standards-compliant browsers while "hiding" them from the </a:t>
            </a:r>
            <a:r>
              <a:rPr lang="en-GB">
                <a:solidFill>
                  <a:srgbClr val="501445"/>
                </a:solidFill>
                <a:highlight>
                  <a:srgbClr val="FFFFFF"/>
                </a:highlight>
                <a:uFill>
                  <a:noFill/>
                </a:uFill>
                <a:hlinkClick r:id="rId3">
                  <a:extLst>
                    <a:ext uri="{A12FA001-AC4F-418D-AE19-62706E023703}">
                      <ahyp:hlinkClr val="tx"/>
                    </a:ext>
                  </a:extLst>
                </a:hlinkClick>
              </a:rPr>
              <a:t>older browser versions</a:t>
            </a:r>
            <a:r>
              <a:rPr lang="en-GB">
                <a:solidFill>
                  <a:srgbClr val="242729"/>
                </a:solidFill>
                <a:highlight>
                  <a:srgbClr val="FFFFFF"/>
                </a:highlight>
              </a:rPr>
              <a:t>.</a:t>
            </a:r>
            <a:endParaRPr>
              <a:solidFill>
                <a:srgbClr val="242729"/>
              </a:solidFill>
              <a:highlight>
                <a:srgbClr val="FFFFFF"/>
              </a:highlight>
            </a:endParaRPr>
          </a:p>
          <a:p>
            <a:pPr indent="0" lvl="0" marL="0" rtl="0" algn="l">
              <a:spcBef>
                <a:spcPts val="0"/>
              </a:spcBef>
              <a:spcAft>
                <a:spcPts val="0"/>
              </a:spcAft>
              <a:buNone/>
            </a:pPr>
            <a:r>
              <a:t/>
            </a:r>
            <a:endParaRPr>
              <a:solidFill>
                <a:srgbClr val="242729"/>
              </a:solidFill>
              <a:highlight>
                <a:srgbClr val="FFFFFF"/>
              </a:highlight>
            </a:endParaRPr>
          </a:p>
          <a:p>
            <a:pPr indent="0" lvl="0" marL="0" rtl="0" algn="l">
              <a:spcBef>
                <a:spcPts val="0"/>
              </a:spcBef>
              <a:spcAft>
                <a:spcPts val="0"/>
              </a:spcAft>
              <a:buNone/>
            </a:pPr>
            <a:r>
              <a:rPr lang="en-GB">
                <a:solidFill>
                  <a:srgbClr val="242729"/>
                </a:solidFill>
                <a:highlight>
                  <a:srgbClr val="FFFFFF"/>
                </a:highlight>
              </a:rPr>
              <a:t>Most developers today use link and then import style sheets into external style sheets. That way, you only have one or two lines of code to adjust in your HTML documents. But the bottom line is that it's up to you. If you're more comfortable with @import, then go for it! Both methods are standards compliant and unless you're planning on supporting really old browsers, there's no strong reason for using either.</a:t>
            </a:r>
            <a:endParaRPr>
              <a:solidFill>
                <a:srgbClr val="242729"/>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f5d3c57ca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f5d3c57ca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talk about how it starts. It usually starts with an idea and a wireframe</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26f5d3c57ca_0_2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Serif vs sans-serif</a:t>
            </a:r>
            <a:endParaRPr/>
          </a:p>
          <a:p>
            <a:pPr indent="0" lvl="0" marL="0" rtl="0" algn="l">
              <a:lnSpc>
                <a:spcPct val="100000"/>
              </a:lnSpc>
              <a:spcBef>
                <a:spcPts val="0"/>
              </a:spcBef>
              <a:spcAft>
                <a:spcPts val="0"/>
              </a:spcAft>
              <a:buSzPts val="1400"/>
              <a:buNone/>
            </a:pPr>
            <a:r>
              <a:rPr lang="en-GB"/>
              <a:t>The big difference? </a:t>
            </a:r>
            <a:endParaRPr/>
          </a:p>
          <a:p>
            <a:pPr indent="0" lvl="0" marL="0" rtl="0" algn="l">
              <a:lnSpc>
                <a:spcPct val="100000"/>
              </a:lnSpc>
              <a:spcBef>
                <a:spcPts val="0"/>
              </a:spcBef>
              <a:spcAft>
                <a:spcPts val="0"/>
              </a:spcAft>
              <a:buSzPts val="1400"/>
              <a:buNone/>
            </a:pPr>
            <a:r>
              <a:rPr lang="en-GB"/>
              <a:t>Look at the “tick” at the ends of the font. </a:t>
            </a:r>
            <a:endParaRPr/>
          </a:p>
          <a:p>
            <a:pPr indent="0" lvl="0" marL="0" rtl="0" algn="l">
              <a:lnSpc>
                <a:spcPct val="100000"/>
              </a:lnSpc>
              <a:spcBef>
                <a:spcPts val="0"/>
              </a:spcBef>
              <a:spcAft>
                <a:spcPts val="0"/>
              </a:spcAft>
              <a:buSzPts val="1400"/>
              <a:buNone/>
            </a:pPr>
            <a:r>
              <a:rPr lang="en-GB"/>
              <a:t>On the web, sans-serif fonts are the most commonly used</a:t>
            </a:r>
            <a:endParaRPr/>
          </a:p>
        </p:txBody>
      </p:sp>
      <p:sp>
        <p:nvSpPr>
          <p:cNvPr id="2016" name="Google Shape;2016;g26f5d3c57ca_0_2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26f5d3c57ca_0_23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6" name="Google Shape;2026;g26f5d3c57ca_0_2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26f5d3c57ca_0_2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6" name="Google Shape;2036;g26f5d3c57ca_0_2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Simple Exercise on intro to parts of a font. </a:t>
            </a:r>
            <a:endParaRPr/>
          </a:p>
          <a:p>
            <a:pPr indent="0" lvl="0" marL="0" rtl="0" algn="l">
              <a:lnSpc>
                <a:spcPct val="100000"/>
              </a:lnSpc>
              <a:spcBef>
                <a:spcPts val="0"/>
              </a:spcBef>
              <a:spcAft>
                <a:spcPts val="0"/>
              </a:spcAft>
              <a:buSzPts val="1400"/>
              <a:buNone/>
            </a:pPr>
            <a:r>
              <a:rPr lang="en-GB"/>
              <a:t>Main stuff to know? Kerning, serif vs sans-serif :)</a:t>
            </a:r>
            <a:endParaRPr/>
          </a:p>
          <a:p>
            <a:pPr indent="0" lvl="0" marL="0" rtl="0" algn="l">
              <a:lnSpc>
                <a:spcPct val="100000"/>
              </a:lnSpc>
              <a:spcBef>
                <a:spcPts val="0"/>
              </a:spcBef>
              <a:spcAft>
                <a:spcPts val="0"/>
              </a:spcAft>
              <a:buSzPts val="1400"/>
              <a:buNone/>
            </a:pPr>
            <a:r>
              <a:rPr lang="en-GB"/>
              <a:t>This is a good to know slide </a:t>
            </a:r>
            <a:endParaRPr/>
          </a:p>
          <a:p>
            <a:pPr indent="0" lvl="0" marL="0" rtl="0" algn="l">
              <a:lnSpc>
                <a:spcPct val="100000"/>
              </a:lnSpc>
              <a:spcBef>
                <a:spcPts val="0"/>
              </a:spcBef>
              <a:spcAft>
                <a:spcPts val="0"/>
              </a:spcAft>
              <a:buSzPts val="1400"/>
              <a:buNone/>
            </a:pPr>
            <a:r>
              <a:t/>
            </a:r>
            <a:endParaRPr/>
          </a:p>
        </p:txBody>
      </p:sp>
      <p:sp>
        <p:nvSpPr>
          <p:cNvPr id="2037" name="Google Shape;2037;g26f5d3c57ca_0_2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26f5d3c57ca_0_2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7" name="Google Shape;2047;g26f5d3c57ca_0_23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8" name="Google Shape;2048;g26f5d3c57ca_0_23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26f5d3c57ca_0_2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26f5d3c57ca_0_2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GB">
                <a:solidFill>
                  <a:schemeClr val="dk1"/>
                </a:solidFill>
              </a:rPr>
              <a:t>Here’s a great site on understanding font-pairing.</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A site usually has 2-3 fonts, and a good play on the variant on the font-weight (bold,light) font-style(italic) letter-spacing(similar to the kerning exercise earlier)</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Every year there’s a change in the trends of the fonts to use. Simply google “Font pairing &lt;year&gt;” to get the trend for that year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26f5d3c57ca_0_23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There are tonnes of fonts out there in the market and plenty on your computer.</a:t>
            </a:r>
            <a:endParaRPr/>
          </a:p>
          <a:p>
            <a:pPr indent="0" lvl="0" marL="0" rtl="0" algn="l">
              <a:lnSpc>
                <a:spcPct val="100000"/>
              </a:lnSpc>
              <a:spcBef>
                <a:spcPts val="0"/>
              </a:spcBef>
              <a:spcAft>
                <a:spcPts val="0"/>
              </a:spcAft>
              <a:buSzPts val="1400"/>
              <a:buNone/>
            </a:pPr>
            <a:r>
              <a:rPr lang="en-GB"/>
              <a:t>How do we know whether our fellow visitors have the same font?</a:t>
            </a:r>
            <a:endParaRPr/>
          </a:p>
          <a:p>
            <a:pPr indent="0" lvl="0" marL="0" rtl="0" algn="l">
              <a:lnSpc>
                <a:spcPct val="100000"/>
              </a:lnSpc>
              <a:spcBef>
                <a:spcPts val="0"/>
              </a:spcBef>
              <a:spcAft>
                <a:spcPts val="0"/>
              </a:spcAft>
              <a:buSzPts val="1400"/>
              <a:buNone/>
            </a:pPr>
            <a:r>
              <a:rPr lang="en-GB"/>
              <a:t>CSSFont stack allows you to have an overview of the level of font support on a computer</a:t>
            </a:r>
            <a:endParaRPr/>
          </a:p>
          <a:p>
            <a:pPr indent="0" lvl="0" marL="0" rtl="0" algn="l">
              <a:lnSpc>
                <a:spcPct val="100000"/>
              </a:lnSpc>
              <a:spcBef>
                <a:spcPts val="0"/>
              </a:spcBef>
              <a:spcAft>
                <a:spcPts val="0"/>
              </a:spcAft>
              <a:buSzPts val="1400"/>
              <a:buNone/>
            </a:pPr>
            <a:r>
              <a:rPr lang="en-GB"/>
              <a:t>If the OS doesn’t have it, it will choose the next best thing. Which is why you need to set your backup and default font type (serif, sans-serif) properly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http://www.identifont.com/similar.html</a:t>
            </a:r>
            <a:endParaRPr/>
          </a:p>
        </p:txBody>
      </p:sp>
      <p:sp>
        <p:nvSpPr>
          <p:cNvPr id="2069" name="Google Shape;2069;g26f5d3c57ca_0_2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26f5d3c57ca_0_23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3" name="Google Shape;2083;g26f5d3c57ca_0_2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26f5d3c57ca_0_23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0" name="Google Shape;2090;g26f5d3c57ca_0_2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26f5d3c57ca_0_24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4" name="Google Shape;2104;g26f5d3c57ca_0_2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26f5d3c57ca_0_24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Fonts comes in all forms of measurements.</a:t>
            </a:r>
            <a:endParaRPr/>
          </a:p>
          <a:p>
            <a:pPr indent="0" lvl="0" marL="0" rtl="0" algn="l">
              <a:lnSpc>
                <a:spcPct val="100000"/>
              </a:lnSpc>
              <a:spcBef>
                <a:spcPts val="0"/>
              </a:spcBef>
              <a:spcAft>
                <a:spcPts val="0"/>
              </a:spcAft>
              <a:buSzPts val="1400"/>
              <a:buNone/>
            </a:pPr>
            <a:r>
              <a:rPr lang="en-GB"/>
              <a:t>Px, %, em, rem</a:t>
            </a:r>
            <a:endParaRPr/>
          </a:p>
        </p:txBody>
      </p:sp>
      <p:sp>
        <p:nvSpPr>
          <p:cNvPr id="2115" name="Google Shape;2115;g26f5d3c57ca_0_2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f5d3c57ca_0_4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are new to wireframes, it can come in this format. </a:t>
            </a:r>
            <a:endParaRPr/>
          </a:p>
          <a:p>
            <a:pPr indent="0" lvl="0" marL="0" rtl="0" algn="l">
              <a:spcBef>
                <a:spcPts val="0"/>
              </a:spcBef>
              <a:spcAft>
                <a:spcPts val="0"/>
              </a:spcAft>
              <a:buNone/>
            </a:pPr>
            <a:r>
              <a:rPr lang="en-GB"/>
              <a:t>Paper wireframes can like this and they are extremely low costing. </a:t>
            </a:r>
            <a:endParaRPr/>
          </a:p>
          <a:p>
            <a:pPr indent="0" lvl="0" marL="0" rtl="0" algn="l">
              <a:spcBef>
                <a:spcPts val="0"/>
              </a:spcBef>
              <a:spcAft>
                <a:spcPts val="0"/>
              </a:spcAft>
              <a:buNone/>
            </a:pPr>
            <a:r>
              <a:rPr lang="en-GB"/>
              <a:t>Then we have our digital wireframes that are made up of boxes basically and text</a:t>
            </a:r>
            <a:endParaRPr/>
          </a:p>
          <a:p>
            <a:pPr indent="0" lvl="0" marL="0" rtl="0" algn="l">
              <a:spcBef>
                <a:spcPts val="0"/>
              </a:spcBef>
              <a:spcAft>
                <a:spcPts val="0"/>
              </a:spcAft>
              <a:buNone/>
            </a:pPr>
            <a:r>
              <a:t/>
            </a:r>
            <a:endParaRPr/>
          </a:p>
        </p:txBody>
      </p:sp>
      <p:sp>
        <p:nvSpPr>
          <p:cNvPr id="255" name="Google Shape;255;g26f5d3c57ca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26f5d3c57ca_0_24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GB"/>
              <a:t>Font has several properties to play with</a:t>
            </a:r>
            <a:endParaRPr/>
          </a:p>
          <a:p>
            <a:pPr indent="0" lvl="0" marL="0" rtl="0" algn="l">
              <a:spcBef>
                <a:spcPts val="0"/>
              </a:spcBef>
              <a:spcAft>
                <a:spcPts val="0"/>
              </a:spcAft>
              <a:buSzPts val="1100"/>
              <a:buNone/>
            </a:pPr>
            <a:r>
              <a:rPr lang="en-GB"/>
              <a:t>Additional Reading</a:t>
            </a:r>
            <a:endParaRPr/>
          </a:p>
          <a:p>
            <a:pPr indent="0" lvl="0" marL="0" rtl="0" algn="l">
              <a:spcBef>
                <a:spcPts val="0"/>
              </a:spcBef>
              <a:spcAft>
                <a:spcPts val="0"/>
              </a:spcAft>
              <a:buSzPts val="1100"/>
              <a:buNone/>
            </a:pPr>
            <a:r>
              <a:rPr lang="en-GB" u="sng">
                <a:solidFill>
                  <a:schemeClr val="hlink"/>
                </a:solidFill>
                <a:hlinkClick r:id="rId2"/>
              </a:rPr>
              <a:t>https://developer.mozilla.org/en-US/docs/Web/CSS/font</a:t>
            </a:r>
            <a:endParaRPr/>
          </a:p>
          <a:p>
            <a:pPr indent="0" lvl="0" marL="0" rtl="0" algn="l">
              <a:spcBef>
                <a:spcPts val="0"/>
              </a:spcBef>
              <a:spcAft>
                <a:spcPts val="0"/>
              </a:spcAft>
              <a:buSzPts val="1400"/>
              <a:buNone/>
            </a:pPr>
            <a:r>
              <a:rPr lang="en-GB" u="sng">
                <a:solidFill>
                  <a:schemeClr val="hlink"/>
                </a:solidFill>
                <a:hlinkClick r:id="rId3"/>
              </a:rPr>
              <a:t>https://www.w3schools.com/css/css_font.asp</a:t>
            </a:r>
            <a:endParaRPr/>
          </a:p>
          <a:p>
            <a:pPr indent="0" lvl="0" marL="0" rtl="0" algn="l">
              <a:spcBef>
                <a:spcPts val="0"/>
              </a:spcBef>
              <a:spcAft>
                <a:spcPts val="0"/>
              </a:spcAft>
              <a:buSzPts val="1400"/>
              <a:buNone/>
            </a:pPr>
            <a:r>
              <a:t/>
            </a:r>
            <a:endParaRPr/>
          </a:p>
        </p:txBody>
      </p:sp>
      <p:sp>
        <p:nvSpPr>
          <p:cNvPr id="2126" name="Google Shape;2126;g26f5d3c57ca_0_2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26f5d3c57ca_0_24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Now the box model of elements is the start point of how we can perform layouts for our site.</a:t>
            </a:r>
            <a:endParaRPr/>
          </a:p>
          <a:p>
            <a:pPr indent="0" lvl="0" marL="0" rtl="0" algn="l">
              <a:lnSpc>
                <a:spcPct val="100000"/>
              </a:lnSpc>
              <a:spcBef>
                <a:spcPts val="0"/>
              </a:spcBef>
              <a:spcAft>
                <a:spcPts val="0"/>
              </a:spcAft>
              <a:buSzPts val="1400"/>
              <a:buNone/>
            </a:pPr>
            <a:r>
              <a:rPr lang="en-GB"/>
              <a:t>Using the code inspector check out how the box model works on other websites. </a:t>
            </a:r>
            <a:endParaRPr/>
          </a:p>
          <a:p>
            <a:pPr indent="0" lvl="0" marL="0" rtl="0" algn="l">
              <a:lnSpc>
                <a:spcPct val="100000"/>
              </a:lnSpc>
              <a:spcBef>
                <a:spcPts val="0"/>
              </a:spcBef>
              <a:spcAft>
                <a:spcPts val="0"/>
              </a:spcAft>
              <a:buSzPts val="1400"/>
              <a:buNone/>
            </a:pPr>
            <a:r>
              <a:rPr lang="en-GB" u="sng">
                <a:solidFill>
                  <a:schemeClr val="hlink"/>
                </a:solidFill>
                <a:hlinkClick r:id="rId2"/>
              </a:rPr>
              <a:t>https://www.w3schools.com/css/css_boxmodel.asp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Different values for different sides of border</a:t>
            </a:r>
            <a:endParaRPr/>
          </a:p>
          <a:p>
            <a:pPr indent="0" lvl="0" marL="0" rtl="0" algn="l">
              <a:lnSpc>
                <a:spcPct val="100000"/>
              </a:lnSpc>
              <a:spcBef>
                <a:spcPts val="0"/>
              </a:spcBef>
              <a:spcAft>
                <a:spcPts val="0"/>
              </a:spcAft>
              <a:buSzPts val="1400"/>
              <a:buNone/>
            </a:pPr>
            <a:r>
              <a:rPr lang="en-GB"/>
              <a:t>https://www.w3schools.com/css/tryit.asp?filename=trycss_border-width2</a:t>
            </a:r>
            <a:endParaRPr/>
          </a:p>
          <a:p>
            <a:pPr indent="0" lvl="0" marL="0" rtl="0" algn="l">
              <a:lnSpc>
                <a:spcPct val="100000"/>
              </a:lnSpc>
              <a:spcBef>
                <a:spcPts val="0"/>
              </a:spcBef>
              <a:spcAft>
                <a:spcPts val="0"/>
              </a:spcAft>
              <a:buSzPts val="1400"/>
              <a:buNone/>
            </a:pPr>
            <a:r>
              <a:t/>
            </a:r>
            <a:endParaRPr/>
          </a:p>
        </p:txBody>
      </p:sp>
      <p:sp>
        <p:nvSpPr>
          <p:cNvPr id="2138" name="Google Shape;2138;g26f5d3c57ca_0_2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26f5d3c57ca_0_24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Now the box model of elements is the start point of how we can perform layouts for our site</a:t>
            </a:r>
            <a:endParaRPr/>
          </a:p>
          <a:p>
            <a:pPr indent="0" lvl="0" marL="0" rtl="0" algn="l">
              <a:lnSpc>
                <a:spcPct val="100000"/>
              </a:lnSpc>
              <a:spcBef>
                <a:spcPts val="0"/>
              </a:spcBef>
              <a:spcAft>
                <a:spcPts val="0"/>
              </a:spcAft>
              <a:buSzPts val="1400"/>
              <a:buNone/>
            </a:pPr>
            <a:r>
              <a:t/>
            </a:r>
            <a:endParaRPr/>
          </a:p>
        </p:txBody>
      </p:sp>
      <p:sp>
        <p:nvSpPr>
          <p:cNvPr id="2151" name="Google Shape;2151;g26f5d3c57ca_0_2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26f5d3c57ca_0_2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5" name="Google Shape;2165;g26f5d3c57ca_0_2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6f5d3c57ca_0_24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there’s much more to colors these days. We can use CSS Gradients to further enhance our visual look.</a:t>
            </a:r>
            <a:endParaRPr/>
          </a:p>
        </p:txBody>
      </p:sp>
      <p:sp>
        <p:nvSpPr>
          <p:cNvPr id="2173" name="Google Shape;2173;g26f5d3c57ca_0_2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26f5d3c57ca_0_24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g26f5d3c57ca_0_2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26f5d3c57ca_0_24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 great tool for gradient referencing</a:t>
            </a:r>
            <a:endParaRPr/>
          </a:p>
          <a:p>
            <a:pPr indent="0" lvl="0" marL="0" rtl="0" algn="l">
              <a:spcBef>
                <a:spcPts val="0"/>
              </a:spcBef>
              <a:spcAft>
                <a:spcPts val="0"/>
              </a:spcAft>
              <a:buNone/>
            </a:pPr>
            <a:r>
              <a:t/>
            </a:r>
            <a:endParaRPr/>
          </a:p>
        </p:txBody>
      </p:sp>
      <p:sp>
        <p:nvSpPr>
          <p:cNvPr id="2187" name="Google Shape;2187;g26f5d3c57ca_0_2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g26f5d3c57ca_0_24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Here’s a great tool for gradient referencing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195" name="Google Shape;2195;g26f5d3c57ca_0_2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26f5d3c57ca_0_2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Here’s a great tool for gradient referencing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203" name="Google Shape;2203;g26f5d3c57ca_0_2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26f5d3c57ca_0_25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an example of how gradients are nicely integrated into a website.</a:t>
            </a:r>
            <a:endParaRPr/>
          </a:p>
        </p:txBody>
      </p:sp>
      <p:sp>
        <p:nvSpPr>
          <p:cNvPr id="2211" name="Google Shape;2211;g26f5d3c57ca_0_2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f5d3c57ca_0_4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However, wireframes are not design pieces.</a:t>
            </a:r>
            <a:endParaRPr/>
          </a:p>
          <a:p>
            <a:pPr indent="0" lvl="0" marL="0" rtl="0" algn="l">
              <a:spcBef>
                <a:spcPts val="0"/>
              </a:spcBef>
              <a:spcAft>
                <a:spcPts val="0"/>
              </a:spcAft>
              <a:buNone/>
            </a:pPr>
            <a:r>
              <a:t/>
            </a:r>
            <a:endParaRPr/>
          </a:p>
        </p:txBody>
      </p:sp>
      <p:sp>
        <p:nvSpPr>
          <p:cNvPr id="264" name="Google Shape;264;g26f5d3c57ca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26f5d3c57ca_0_2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6" name="Google Shape;2216;g26f5d3c57ca_0_25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So many gradient styles… Do we need to remember it all?</a:t>
            </a:r>
            <a:endParaRPr/>
          </a:p>
          <a:p>
            <a:pPr indent="0" lvl="0" marL="0" rtl="0" algn="l">
              <a:spcBef>
                <a:spcPts val="0"/>
              </a:spcBef>
              <a:spcAft>
                <a:spcPts val="0"/>
              </a:spcAft>
              <a:buNone/>
            </a:pPr>
            <a:r>
              <a:rPr lang="en-GB"/>
              <a:t>Nope.</a:t>
            </a:r>
            <a:endParaRPr/>
          </a:p>
          <a:p>
            <a:pPr indent="0" lvl="0" marL="0" rtl="0" algn="l">
              <a:spcBef>
                <a:spcPts val="0"/>
              </a:spcBef>
              <a:spcAft>
                <a:spcPts val="0"/>
              </a:spcAft>
              <a:buNone/>
            </a:pPr>
            <a:r>
              <a:rPr lang="en-GB"/>
              <a:t>Use technology today and tools to help us.</a:t>
            </a:r>
            <a:endParaRPr/>
          </a:p>
          <a:p>
            <a:pPr indent="0" lvl="0" marL="0" rtl="0" algn="l">
              <a:spcBef>
                <a:spcPts val="0"/>
              </a:spcBef>
              <a:spcAft>
                <a:spcPts val="0"/>
              </a:spcAft>
              <a:buNone/>
            </a:pPr>
            <a:r>
              <a:rPr lang="en-GB"/>
              <a:t>Other tools such as Adobe Photoshop , XD and many other wireframing tools is able to help in that</a:t>
            </a:r>
            <a:endParaRPr/>
          </a:p>
          <a:p>
            <a:pPr indent="0" lvl="0" marL="0" rtl="0" algn="l">
              <a:spcBef>
                <a:spcPts val="0"/>
              </a:spcBef>
              <a:spcAft>
                <a:spcPts val="0"/>
              </a:spcAft>
              <a:buNone/>
            </a:pPr>
            <a:r>
              <a:t/>
            </a:r>
            <a:endParaRPr/>
          </a:p>
        </p:txBody>
      </p:sp>
      <p:sp>
        <p:nvSpPr>
          <p:cNvPr id="2217" name="Google Shape;2217;g26f5d3c57ca_0_25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26f5d3c57ca_0_2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7" name="Google Shape;2237;g26f5d3c57ca_0_25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GB" sz="1200">
                <a:solidFill>
                  <a:srgbClr val="222222"/>
                </a:solidFill>
                <a:highlight>
                  <a:srgbClr val="FFFFFF"/>
                </a:highlight>
              </a:rPr>
              <a:t>Compression</a:t>
            </a:r>
            <a:r>
              <a:rPr lang="en-GB" sz="1200">
                <a:solidFill>
                  <a:srgbClr val="222222"/>
                </a:solidFill>
                <a:highlight>
                  <a:srgbClr val="FFFFFF"/>
                </a:highlight>
              </a:rPr>
              <a:t> can be </a:t>
            </a:r>
            <a:r>
              <a:rPr b="1" lang="en-GB" sz="1200">
                <a:solidFill>
                  <a:srgbClr val="222222"/>
                </a:solidFill>
                <a:highlight>
                  <a:srgbClr val="FFFFFF"/>
                </a:highlight>
              </a:rPr>
              <a:t>lossy</a:t>
            </a:r>
            <a:r>
              <a:rPr lang="en-GB" sz="1200">
                <a:solidFill>
                  <a:srgbClr val="222222"/>
                </a:solidFill>
                <a:highlight>
                  <a:srgbClr val="FFFFFF"/>
                </a:highlight>
              </a:rPr>
              <a:t> or </a:t>
            </a:r>
            <a:r>
              <a:rPr b="1" lang="en-GB" sz="1200">
                <a:solidFill>
                  <a:srgbClr val="222222"/>
                </a:solidFill>
                <a:highlight>
                  <a:srgbClr val="FFFFFF"/>
                </a:highlight>
              </a:rPr>
              <a:t>lossless</a:t>
            </a:r>
            <a:r>
              <a:rPr lang="en-GB" sz="1200">
                <a:solidFill>
                  <a:srgbClr val="222222"/>
                </a:solidFill>
                <a:highlight>
                  <a:srgbClr val="FFFFFF"/>
                </a:highlight>
              </a:rPr>
              <a:t> .</a:t>
            </a:r>
            <a:endParaRPr sz="1200">
              <a:solidFill>
                <a:srgbClr val="222222"/>
              </a:solidFill>
              <a:highlight>
                <a:srgbClr val="FFFFFF"/>
              </a:highlight>
            </a:endParaRPr>
          </a:p>
          <a:p>
            <a:pPr indent="0" lvl="0" marL="0" rtl="0" algn="l">
              <a:lnSpc>
                <a:spcPct val="100000"/>
              </a:lnSpc>
              <a:spcBef>
                <a:spcPts val="0"/>
              </a:spcBef>
              <a:spcAft>
                <a:spcPts val="0"/>
              </a:spcAft>
              <a:buSzPts val="1400"/>
              <a:buNone/>
            </a:pPr>
            <a:r>
              <a:rPr b="1" lang="en-GB" sz="1200">
                <a:solidFill>
                  <a:srgbClr val="222222"/>
                </a:solidFill>
                <a:highlight>
                  <a:srgbClr val="FFFFFF"/>
                </a:highlight>
              </a:rPr>
              <a:t>Lossless compression</a:t>
            </a:r>
            <a:r>
              <a:rPr lang="en-GB" sz="1200">
                <a:solidFill>
                  <a:srgbClr val="222222"/>
                </a:solidFill>
                <a:highlight>
                  <a:srgbClr val="FFFFFF"/>
                </a:highlight>
              </a:rPr>
              <a:t> means that as the file size is </a:t>
            </a:r>
            <a:r>
              <a:rPr b="1" lang="en-GB" sz="1200">
                <a:solidFill>
                  <a:srgbClr val="222222"/>
                </a:solidFill>
                <a:highlight>
                  <a:srgbClr val="FFFFFF"/>
                </a:highlight>
              </a:rPr>
              <a:t>compressed</a:t>
            </a:r>
            <a:r>
              <a:rPr lang="en-GB" sz="1200">
                <a:solidFill>
                  <a:srgbClr val="222222"/>
                </a:solidFill>
                <a:highlight>
                  <a:srgbClr val="FFFFFF"/>
                </a:highlight>
              </a:rPr>
              <a:t>, the picture quality remains the same - it does not get worse.</a:t>
            </a:r>
            <a:endParaRPr sz="1200">
              <a:solidFill>
                <a:srgbClr val="222222"/>
              </a:solidFill>
              <a:highlight>
                <a:srgbClr val="FFFFFF"/>
              </a:highlight>
            </a:endParaRPr>
          </a:p>
          <a:p>
            <a:pPr indent="0" lvl="0" marL="0" rtl="0" algn="l">
              <a:lnSpc>
                <a:spcPct val="100000"/>
              </a:lnSpc>
              <a:spcBef>
                <a:spcPts val="0"/>
              </a:spcBef>
              <a:spcAft>
                <a:spcPts val="0"/>
              </a:spcAft>
              <a:buSzPts val="1400"/>
              <a:buNone/>
            </a:pPr>
            <a:r>
              <a:rPr lang="en-GB" sz="1200">
                <a:solidFill>
                  <a:srgbClr val="222222"/>
                </a:solidFill>
                <a:highlight>
                  <a:srgbClr val="FFFFFF"/>
                </a:highlight>
              </a:rPr>
              <a:t>Also, the file can be decompressed to its original quality.</a:t>
            </a:r>
            <a:endParaRPr sz="1200">
              <a:solidFill>
                <a:srgbClr val="222222"/>
              </a:solidFill>
              <a:highlight>
                <a:srgbClr val="FFFFFF"/>
              </a:highlight>
            </a:endParaRPr>
          </a:p>
          <a:p>
            <a:pPr indent="0" lvl="0" marL="0" rtl="0" algn="l">
              <a:lnSpc>
                <a:spcPct val="100000"/>
              </a:lnSpc>
              <a:spcBef>
                <a:spcPts val="0"/>
              </a:spcBef>
              <a:spcAft>
                <a:spcPts val="0"/>
              </a:spcAft>
              <a:buSzPts val="1400"/>
              <a:buNone/>
            </a:pPr>
            <a:r>
              <a:rPr b="1" lang="en-GB" sz="1200">
                <a:solidFill>
                  <a:srgbClr val="222222"/>
                </a:solidFill>
                <a:highlight>
                  <a:srgbClr val="FFFFFF"/>
                </a:highlight>
              </a:rPr>
              <a:t>Lossy compression</a:t>
            </a:r>
            <a:r>
              <a:rPr lang="en-GB" sz="1200">
                <a:solidFill>
                  <a:srgbClr val="222222"/>
                </a:solidFill>
                <a:highlight>
                  <a:srgbClr val="FFFFFF"/>
                </a:highlight>
              </a:rPr>
              <a:t> permanently removes data.</a:t>
            </a:r>
            <a:endParaRPr/>
          </a:p>
        </p:txBody>
      </p:sp>
      <p:sp>
        <p:nvSpPr>
          <p:cNvPr id="2238" name="Google Shape;2238;g26f5d3c57ca_0_25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26f5d3c57ca_0_2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26f5d3c57ca_0_2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Take some time to read this. </a:t>
            </a:r>
            <a:endParaRPr/>
          </a:p>
          <a:p>
            <a:pPr indent="0" lvl="0" marL="0" rtl="0" algn="l">
              <a:spcBef>
                <a:spcPts val="0"/>
              </a:spcBef>
              <a:spcAft>
                <a:spcPts val="0"/>
              </a:spcAft>
              <a:buNone/>
            </a:pPr>
            <a:r>
              <a:rPr lang="en-GB"/>
              <a:t>It is really important for developers to name their things right. </a:t>
            </a:r>
            <a:endParaRPr/>
          </a:p>
          <a:p>
            <a:pPr indent="0" lvl="0" marL="0" rtl="0" algn="l">
              <a:spcBef>
                <a:spcPts val="0"/>
              </a:spcBef>
              <a:spcAft>
                <a:spcPts val="0"/>
              </a:spcAft>
              <a:buNone/>
            </a:pPr>
            <a:r>
              <a:rPr lang="en-GB"/>
              <a:t>It is also common that files cant be opened because you didn’t name it right.</a:t>
            </a:r>
            <a:endParaRPr/>
          </a:p>
          <a:p>
            <a:pPr indent="0" lvl="0" marL="0" rtl="0" algn="l">
              <a:spcBef>
                <a:spcPts val="0"/>
              </a:spcBef>
              <a:spcAft>
                <a:spcPts val="0"/>
              </a:spcAft>
              <a:buNone/>
            </a:pPr>
            <a:r>
              <a:rPr lang="en-GB"/>
              <a:t>If the tutor can’t open -&gt; zero </a:t>
            </a:r>
            <a:endParaRPr/>
          </a:p>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26f5fa81f6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26f5fa81f6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26f5d3c57ca_0_26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form that is a useful utility and usually paired with a service such as a backend script.</a:t>
            </a:r>
            <a:endParaRPr/>
          </a:p>
        </p:txBody>
      </p:sp>
      <p:sp>
        <p:nvSpPr>
          <p:cNvPr id="2261" name="Google Shape;2261;g26f5d3c57ca_0_2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26f5d3c57ca_0_26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tags provide interactive controls and allow us to specify what kind of inputs</a:t>
            </a:r>
            <a:endParaRPr/>
          </a:p>
          <a:p>
            <a:pPr indent="0" lvl="0" marL="0" rtl="0" algn="l">
              <a:spcBef>
                <a:spcPts val="0"/>
              </a:spcBef>
              <a:spcAft>
                <a:spcPts val="0"/>
              </a:spcAft>
              <a:buNone/>
            </a:pPr>
            <a:r>
              <a:rPr lang="en-GB"/>
              <a:t>The kind of inputs also determine the visual look of it</a:t>
            </a:r>
            <a:endParaRPr/>
          </a:p>
        </p:txBody>
      </p:sp>
      <p:sp>
        <p:nvSpPr>
          <p:cNvPr id="2272" name="Google Shape;2272;g26f5d3c57ca_0_2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26f5d3c57ca_0_26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how a simple form looks like</a:t>
            </a:r>
            <a:endParaRPr/>
          </a:p>
        </p:txBody>
      </p:sp>
      <p:sp>
        <p:nvSpPr>
          <p:cNvPr id="2282" name="Google Shape;2282;g26f5d3c57ca_0_2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26f5d3c57ca_0_26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is good UX to include labels as part of your forms.</a:t>
            </a:r>
            <a:endParaRPr/>
          </a:p>
          <a:p>
            <a:pPr indent="0" lvl="0" marL="0" rtl="0" algn="l">
              <a:spcBef>
                <a:spcPts val="0"/>
              </a:spcBef>
              <a:spcAft>
                <a:spcPts val="0"/>
              </a:spcAft>
              <a:buNone/>
            </a:pPr>
            <a:r>
              <a:rPr lang="en-GB"/>
              <a:t>Your labels are indirectly linked to your form inputs. Although at this point, it is more of a visual linkage as opposed to any form of hard linkage.</a:t>
            </a:r>
            <a:endParaRPr/>
          </a:p>
        </p:txBody>
      </p:sp>
      <p:sp>
        <p:nvSpPr>
          <p:cNvPr id="2295" name="Google Shape;2295;g26f5d3c57ca_0_2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26f5d3c57ca_0_26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HTML 5 now allows simple validation using required or by setting the type of the input</a:t>
            </a:r>
            <a:endParaRPr/>
          </a:p>
        </p:txBody>
      </p:sp>
      <p:sp>
        <p:nvSpPr>
          <p:cNvPr id="2308" name="Google Shape;2308;g26f5d3c57ca_0_26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26f5d3c57ca_0_2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26f5d3c57ca_0_2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f5d3c57ca_0_4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6f5d3c57ca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26f5d3c57ca_0_2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26f5d3c57ca_0_2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g26f5d3c57ca_0_2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9" name="Google Shape;2339;g26f5d3c57ca_0_2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26f5d3c57ca_0_3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26f5d3c57ca_0_3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26f5d3c57ca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5" name="Google Shape;2365;g26f5d3c57ca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Quick Recap</a:t>
            </a:r>
            <a:endParaRPr/>
          </a:p>
        </p:txBody>
      </p:sp>
      <p:sp>
        <p:nvSpPr>
          <p:cNvPr id="2366" name="Google Shape;2366;g26f5d3c57ca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26f5d3c57ca_0_3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8" name="Google Shape;2378;g26f5d3c57ca_0_32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9" name="Google Shape;2379;g26f5d3c57ca_0_32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26f5d3c57ca_0_32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g26f5d3c57ca_0_3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26f5d3c57ca_0_33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g26f5d3c57ca_0_3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26f5d3c57ca_0_3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g26f5d3c57ca_0_3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26f5d3c57ca_0_3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g26f5d3c57ca_0_3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26f5d3c57ca_0_33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https://www.w3schools.com/colors/colors_picker.asp?colorhex=ff0000</a:t>
            </a:r>
            <a:endParaRPr/>
          </a:p>
        </p:txBody>
      </p:sp>
      <p:sp>
        <p:nvSpPr>
          <p:cNvPr id="2434" name="Google Shape;2434;g26f5d3c57ca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f5d3c57ca_0_4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how it looks from low to high fidelity </a:t>
            </a:r>
            <a:endParaRPr/>
          </a:p>
          <a:p>
            <a:pPr indent="0" lvl="0" marL="0" rtl="0" algn="l">
              <a:spcBef>
                <a:spcPts val="0"/>
              </a:spcBef>
              <a:spcAft>
                <a:spcPts val="0"/>
              </a:spcAft>
              <a:buNone/>
            </a:pPr>
            <a:r>
              <a:rPr lang="en-GB"/>
              <a:t>Low-fi is a stripped down version of the proposed layout or design. </a:t>
            </a:r>
            <a:endParaRPr/>
          </a:p>
          <a:p>
            <a:pPr indent="0" lvl="0" marL="0" rtl="0" algn="l">
              <a:spcBef>
                <a:spcPts val="0"/>
              </a:spcBef>
              <a:spcAft>
                <a:spcPts val="0"/>
              </a:spcAft>
              <a:buNone/>
            </a:pPr>
            <a:r>
              <a:rPr lang="en-GB"/>
              <a:t>Consisting of just boxes and not even text. </a:t>
            </a:r>
            <a:endParaRPr/>
          </a:p>
          <a:p>
            <a:pPr indent="0" lvl="0" marL="0" rtl="0" algn="l">
              <a:spcBef>
                <a:spcPts val="0"/>
              </a:spcBef>
              <a:spcAft>
                <a:spcPts val="0"/>
              </a:spcAft>
              <a:buNone/>
            </a:pPr>
            <a:r>
              <a:rPr lang="en-GB"/>
              <a:t>THe idea is to keep things as minimal as possible, to better understand layout and not be conflicted with copywriting or visuals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Then we have mid-fidelity. A mix of low and high where some text can be added or some visual elements are added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Then we have hi-fidelity. Something we are all used to.</a:t>
            </a:r>
            <a:endParaRPr/>
          </a:p>
          <a:p>
            <a:pPr indent="0" lvl="0" marL="0" rtl="0" algn="l">
              <a:spcBef>
                <a:spcPts val="0"/>
              </a:spcBef>
              <a:spcAft>
                <a:spcPts val="0"/>
              </a:spcAft>
              <a:buNone/>
            </a:pPr>
            <a:r>
              <a:rPr lang="en-GB"/>
              <a:t>The hi-fidelity helps us to visualise how the actual website/application might look like. </a:t>
            </a:r>
            <a:endParaRPr/>
          </a:p>
          <a:p>
            <a:pPr indent="0" lvl="0" marL="0" rtl="0" algn="l">
              <a:spcBef>
                <a:spcPts val="0"/>
              </a:spcBef>
              <a:spcAft>
                <a:spcPts val="0"/>
              </a:spcAft>
              <a:buNone/>
            </a:pPr>
            <a:r>
              <a:rPr lang="en-GB"/>
              <a:t>Actual copywriting can be placed and not your typical lorem ipsum or generated text.</a:t>
            </a:r>
            <a:endParaRPr/>
          </a:p>
          <a:p>
            <a:pPr indent="0" lvl="0" marL="0" rtl="0" algn="l">
              <a:spcBef>
                <a:spcPts val="0"/>
              </a:spcBef>
              <a:spcAft>
                <a:spcPts val="0"/>
              </a:spcAft>
              <a:buNone/>
            </a:pPr>
            <a:r>
              <a:rPr lang="en-GB"/>
              <a:t>Visuals, colors can also be added. This gives us a prototype of the website/application</a:t>
            </a:r>
            <a:endParaRPr/>
          </a:p>
        </p:txBody>
      </p:sp>
      <p:sp>
        <p:nvSpPr>
          <p:cNvPr id="276" name="Google Shape;276;g26f5d3c57ca_0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26f5d3c57ca_0_33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https://www.quackit.com/css/color/values/css_hex_color_notation_3_digits.cfm#:~:text=The%20CSS%203%2Ddigit%20hex,hex%20number%20instead%20of%20six.</a:t>
            </a:r>
            <a:endParaRPr/>
          </a:p>
        </p:txBody>
      </p:sp>
      <p:sp>
        <p:nvSpPr>
          <p:cNvPr id="2445" name="Google Shape;2445;g26f5d3c57ca_0_3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26f5d3c57ca_0_33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g26f5d3c57ca_0_3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26f5d3c57ca_0_33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g26f5d3c57ca_0_3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26f5d3c57ca_0_33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https://www.w3schools.com/css/css_background.asp</a:t>
            </a:r>
            <a:endParaRPr/>
          </a:p>
          <a:p>
            <a:pPr indent="0" lvl="0" marL="0" rtl="0" algn="l">
              <a:spcBef>
                <a:spcPts val="0"/>
              </a:spcBef>
              <a:spcAft>
                <a:spcPts val="0"/>
              </a:spcAft>
              <a:buNone/>
            </a:pPr>
            <a:r>
              <a:rPr lang="en-GB" u="sng">
                <a:solidFill>
                  <a:schemeClr val="hlink"/>
                </a:solidFill>
                <a:hlinkClick r:id="rId3"/>
              </a:rPr>
              <a:t>https://www.w3schools.com/cssref/pr_background-image.asp</a:t>
            </a:r>
            <a:endParaRPr/>
          </a:p>
          <a:p>
            <a:pPr indent="0" lvl="0" marL="0" rtl="0" algn="l">
              <a:spcBef>
                <a:spcPts val="0"/>
              </a:spcBef>
              <a:spcAft>
                <a:spcPts val="0"/>
              </a:spcAft>
              <a:buNone/>
            </a:pPr>
            <a:r>
              <a:rPr lang="en-GB" u="sng">
                <a:solidFill>
                  <a:schemeClr val="hlink"/>
                </a:solidFill>
                <a:hlinkClick r:id="rId4"/>
              </a:rPr>
              <a:t>https://www.w3schools.com/cssref/tryit.asp?filename=trycss3_background_hero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85" name="Google Shape;2485;g26f5d3c57ca_0_3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26f5d3c57ca_0_34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g26f5d3c57ca_0_3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26f5d3c57ca_0_34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g26f5d3c57ca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26f5d3c57ca_0_34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g26f5d3c57ca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26f5d3c57ca_0_34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g26f5d3c57ca_0_34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26f5d3c57ca_0_34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g26f5d3c57ca_0_3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26f5d3c57ca_0_34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g26f5d3c57ca_0_3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f5d3c57ca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f5d3c57ca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26f5d3c57ca_0_34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g26f5d3c57ca_0_3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26f5d3c57ca_0_34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Styling forms a little trickier. We make use of the type or name attribute of the form to select a particular form input</a:t>
            </a:r>
            <a:endParaRPr/>
          </a:p>
        </p:txBody>
      </p:sp>
      <p:sp>
        <p:nvSpPr>
          <p:cNvPr id="2565" name="Google Shape;2565;g26f5d3c57ca_0_3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1" name="Shape 2571"/>
        <p:cNvGrpSpPr/>
        <p:nvPr/>
      </p:nvGrpSpPr>
      <p:grpSpPr>
        <a:xfrm>
          <a:off x="0" y="0"/>
          <a:ext cx="0" cy="0"/>
          <a:chOff x="0" y="0"/>
          <a:chExt cx="0" cy="0"/>
        </a:xfrm>
      </p:grpSpPr>
      <p:sp>
        <p:nvSpPr>
          <p:cNvPr id="2572" name="Google Shape;2572;g26f5d3c57ca_0_34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g26f5d3c57ca_0_3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26f5d3c57ca_0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26f5d3c57ca_0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26f5d3c57ca_0_3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26f5d3c57ca_0_3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26f5d3c57ca_0_3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26f5d3c57ca_0_3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https://www.w3schools.com/css/css_combinators.asp</a:t>
            </a:r>
            <a:endParaRPr/>
          </a:p>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g26f5d3c57ca_0_3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1" name="Google Shape;2631;g26f5d3c57ca_0_3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selector on the right is the descendant element. You can also use more than two selectors to match two descendant elements. </a:t>
            </a:r>
            <a:endParaRPr/>
          </a:p>
          <a:p>
            <a:pPr indent="0" lvl="0" marL="0" rtl="0" algn="l">
              <a:spcBef>
                <a:spcPts val="0"/>
              </a:spcBef>
              <a:spcAft>
                <a:spcPts val="0"/>
              </a:spcAft>
              <a:buNone/>
            </a:pPr>
            <a:r>
              <a:rPr lang="en-GB"/>
              <a:t>In this example, section space P space A will select a link nested inside of a paragraph inside of a section element. The selector will only mesh to links that follow this exact pattern. The link outside of the paragraph or outside of the section element will not be affected.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26f5d3c57ca_0_3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26f5d3c57ca_0_3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can even skip levels as long there’s a descendant, it will be affected.</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g26f5d3c57ca_0_3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8" name="Google Shape;2658;g26f5d3c57ca_0_3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go as deep as an “unlimited” number of levels. The best is to stick to 3 levels of depth.</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5" name="Shape 2665"/>
        <p:cNvGrpSpPr/>
        <p:nvPr/>
      </p:nvGrpSpPr>
      <p:grpSpPr>
        <a:xfrm>
          <a:off x="0" y="0"/>
          <a:ext cx="0" cy="0"/>
          <a:chOff x="0" y="0"/>
          <a:chExt cx="0" cy="0"/>
        </a:xfrm>
      </p:grpSpPr>
      <p:sp>
        <p:nvSpPr>
          <p:cNvPr id="2666" name="Google Shape;2666;g26f5d3c57ca_0_3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7" name="Google Shape;2667;g26f5d3c57ca_0_3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can group selectors using the comma “,” take note of the spaces and commas when you are grouping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f5d3c57c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6f5d3c57c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f5d3c57ca_0_4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is all that pretty stuff in front-end.</a:t>
            </a:r>
            <a:endParaRPr/>
          </a:p>
          <a:p>
            <a:pPr indent="0" lvl="0" marL="0" rtl="0" algn="l">
              <a:spcBef>
                <a:spcPts val="0"/>
              </a:spcBef>
              <a:spcAft>
                <a:spcPts val="0"/>
              </a:spcAft>
              <a:buNone/>
            </a:pPr>
            <a:r>
              <a:rPr lang="en-GB"/>
              <a:t>But also a lot of testing.. LOTs of it. And in this course we going to cover quite a fair bit of things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6" name="Google Shape;296;g26f5d3c57ca_0_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26f5d3c57ca_0_3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26f5d3c57ca_0_3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declaring body color, all descendants nested within the body tag will inherit the body style (color)</a:t>
            </a:r>
            <a:endParaRPr/>
          </a:p>
          <a:p>
            <a:pPr indent="0" lvl="0" marL="0" rtl="0" algn="l">
              <a:spcBef>
                <a:spcPts val="0"/>
              </a:spcBef>
              <a:spcAft>
                <a:spcPts val="0"/>
              </a:spcAft>
              <a:buNone/>
            </a:pPr>
            <a:r>
              <a:rPr lang="en-GB"/>
              <a:t>This is much more efficient than apply direct styles to each element</a:t>
            </a:r>
            <a:endParaRPr/>
          </a:p>
          <a:p>
            <a:pPr indent="0" lvl="0" marL="0" rtl="0" algn="l">
              <a:spcBef>
                <a:spcPts val="0"/>
              </a:spcBef>
              <a:spcAft>
                <a:spcPts val="0"/>
              </a:spcAft>
              <a:buNone/>
            </a:pPr>
            <a:r>
              <a:rPr lang="en-GB"/>
              <a:t>https://developer.mozilla.org/en-US/docs/Learn/CSS/Building_blocks/Cascade_and_inheritance</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26f5d3c57ca_0_3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26f5d3c57ca_0_3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26f5d3c57ca_0_3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26f5d3c57ca_0_3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Blue “wins” as class selector is given higher priority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150">
                <a:solidFill>
                  <a:schemeClr val="dk1"/>
                </a:solidFill>
                <a:highlight>
                  <a:srgbClr val="FFFFFF"/>
                </a:highlight>
                <a:latin typeface="Verdana"/>
                <a:ea typeface="Verdana"/>
                <a:cs typeface="Verdana"/>
                <a:sym typeface="Verdana"/>
              </a:rPr>
              <a:t>Think of specificity as a score/rank that determines which style declaration is ultimately applied to an element</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26f5d3c57ca_0_3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26f5d3c57ca_0_3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https://repl.it/@malcolmyam/wk03-specificity-demo#index.html</a:t>
            </a:r>
            <a:endParaRPr/>
          </a:p>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26f5d3c57ca_0_3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26f5d3c57ca_0_3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g26f5d3c57ca_0_3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6" name="Google Shape;2736;g26f5d3c57ca_0_3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26f5d3c57ca_0_3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26f5d3c57ca_0_3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26f5d3c57ca_0_3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26f5d3c57ca_0_3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26f5d3c57ca_0_3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26f5d3c57ca_0_3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26f5d3c57ca_0_3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26f5d3c57ca_0_3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f5d3c57ca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f5d3c57ca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 breakdown on how a web dev team is like</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26f5d3c57ca_0_3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26f5d3c57ca_0_3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g26f5d3c57ca_0_3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26f5d3c57ca_0_3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g26f5d3c57ca_0_3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26f5d3c57ca_0_3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g26f5d3c57ca_0_37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https://www.w3schools.com/css/tryit.asp?filename=trycss_boxmodel</a:t>
            </a:r>
            <a:endParaRPr/>
          </a:p>
        </p:txBody>
      </p:sp>
      <p:sp>
        <p:nvSpPr>
          <p:cNvPr id="2824" name="Google Shape;2824;g26f5d3c57ca_0_3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g26f5d3c57ca_0_37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Element defaults are great but it differs from element to element.</a:t>
            </a:r>
            <a:endParaRPr/>
          </a:p>
          <a:p>
            <a:pPr indent="0" lvl="0" marL="0" rtl="0" algn="l">
              <a:spcBef>
                <a:spcPts val="0"/>
              </a:spcBef>
              <a:spcAft>
                <a:spcPts val="0"/>
              </a:spcAft>
              <a:buNone/>
            </a:pPr>
            <a:r>
              <a:rPr lang="en-GB"/>
              <a:t>This causes alignment and layout issues because it becomes difficult to calculate the sizes </a:t>
            </a:r>
            <a:endParaRPr/>
          </a:p>
          <a:p>
            <a:pPr indent="0" lvl="0" marL="0" rtl="0" algn="l">
              <a:spcBef>
                <a:spcPts val="0"/>
              </a:spcBef>
              <a:spcAft>
                <a:spcPts val="0"/>
              </a:spcAft>
              <a:buNone/>
            </a:pPr>
            <a:r>
              <a:rPr lang="en-GB"/>
              <a:t>Hence having a reset file helps a lot in addressing such issues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today’s world, when we use bootstrap or other CSS libraries, they will have their own reset mechanism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https://github.com/necolas/normalize.css/blob/master/normalize.css</a:t>
            </a:r>
            <a:endParaRPr/>
          </a:p>
        </p:txBody>
      </p:sp>
      <p:sp>
        <p:nvSpPr>
          <p:cNvPr id="2832" name="Google Shape;2832;g26f5d3c57ca_0_37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26f5d3c57ca_0_3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5" name="Google Shape;2845;g26f5d3c57ca_0_3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‘Reset’ first</a:t>
            </a:r>
            <a:endParaRPr/>
          </a:p>
          <a:p>
            <a:pPr indent="0" lvl="0" marL="0" rtl="0" algn="l">
              <a:spcBef>
                <a:spcPts val="0"/>
              </a:spcBef>
              <a:spcAft>
                <a:spcPts val="0"/>
              </a:spcAft>
              <a:buNone/>
            </a:pPr>
            <a:r>
              <a:rPr lang="en-GB"/>
              <a:t>Then apply the Designer’s desired styling. Our own scripts are usually the last to be read. This is due to the CSS stacking order.</a:t>
            </a:r>
            <a:endParaRPr/>
          </a:p>
          <a:p>
            <a:pPr indent="0" lvl="0" marL="0" rtl="0" algn="l">
              <a:spcBef>
                <a:spcPts val="0"/>
              </a:spcBef>
              <a:spcAft>
                <a:spcPts val="0"/>
              </a:spcAft>
              <a:buNone/>
            </a:pPr>
            <a:r>
              <a:rPr lang="en-GB"/>
              <a:t>We would want all frameworks/libraries/reset systems to be loaded first to change the HTML. </a:t>
            </a:r>
            <a:endParaRPr/>
          </a:p>
          <a:p>
            <a:pPr indent="0" lvl="0" marL="0" rtl="0" algn="l">
              <a:spcBef>
                <a:spcPts val="0"/>
              </a:spcBef>
              <a:spcAft>
                <a:spcPts val="0"/>
              </a:spcAft>
              <a:buNone/>
            </a:pPr>
            <a:r>
              <a:rPr lang="en-GB"/>
              <a:t>Our CSS scripts will be last to only modify the visual look.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26f5d3c57ca_0_3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26f5d3c57ca_0_3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f5d3c57ca_0_4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being a web designer is like. Most people think web dev is really simple and pays super well. Or just coding happily away. It’s a pretty tough yet creative way of coding. One needs to learn a variety of tools and programming languages and how to merge them all together.</a:t>
            </a:r>
            <a:endParaRPr/>
          </a:p>
        </p:txBody>
      </p:sp>
      <p:sp>
        <p:nvSpPr>
          <p:cNvPr id="316" name="Google Shape;316;g26f5d3c57ca_0_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f5d3c57ca_0_5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Testing today. Not just on your Command line like python. BUT a variety of devices.. A huge variety</a:t>
            </a:r>
            <a:endParaRPr/>
          </a:p>
          <a:p>
            <a:pPr indent="0" lvl="0" marL="0" rtl="0" algn="l">
              <a:spcBef>
                <a:spcPts val="0"/>
              </a:spcBef>
              <a:spcAft>
                <a:spcPts val="0"/>
              </a:spcAft>
              <a:buNone/>
            </a:pPr>
            <a:r>
              <a:rPr lang="en-GB"/>
              <a:t>Because of your choices, we have to test on so many devices.</a:t>
            </a:r>
            <a:endParaRPr/>
          </a:p>
          <a:p>
            <a:pPr indent="0" lvl="0" marL="0" rtl="0" algn="l">
              <a:spcBef>
                <a:spcPts val="0"/>
              </a:spcBef>
              <a:spcAft>
                <a:spcPts val="0"/>
              </a:spcAft>
              <a:buNone/>
            </a:pPr>
            <a:r>
              <a:rPr lang="en-GB"/>
              <a:t>DEVELOPER’S PAIN. CONSUMER’s WINS</a:t>
            </a:r>
            <a:endParaRPr/>
          </a:p>
          <a:p>
            <a:pPr indent="0" lvl="0" marL="0" rtl="0" algn="l">
              <a:spcBef>
                <a:spcPts val="0"/>
              </a:spcBef>
              <a:spcAft>
                <a:spcPts val="0"/>
              </a:spcAft>
              <a:buNone/>
            </a:pPr>
            <a:r>
              <a:t/>
            </a:r>
            <a:endParaRPr/>
          </a:p>
        </p:txBody>
      </p:sp>
      <p:sp>
        <p:nvSpPr>
          <p:cNvPr id="323" name="Google Shape;323;g26f5d3c57ca_0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f5d3c57ca_0_5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Lots of coding. Lots of scripting. Lots of testing. </a:t>
            </a:r>
            <a:endParaRPr/>
          </a:p>
        </p:txBody>
      </p:sp>
      <p:sp>
        <p:nvSpPr>
          <p:cNvPr id="332" name="Google Shape;332;g26f5d3c57ca_0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f5d3c57ca_0_5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not a design module. Web design principals are brought in. </a:t>
            </a:r>
            <a:endParaRPr/>
          </a:p>
          <a:p>
            <a:pPr indent="0" lvl="0" marL="0" rtl="0" algn="l">
              <a:spcBef>
                <a:spcPts val="0"/>
              </a:spcBef>
              <a:spcAft>
                <a:spcPts val="0"/>
              </a:spcAft>
              <a:buNone/>
            </a:pPr>
            <a:r>
              <a:rPr lang="en-GB"/>
              <a:t>Figma s a great and quick industry prototyping tool. One of the group stuff about it is it’s collaborative features and being web based is a big plus</a:t>
            </a:r>
            <a:endParaRPr/>
          </a:p>
        </p:txBody>
      </p:sp>
      <p:sp>
        <p:nvSpPr>
          <p:cNvPr id="345" name="Google Shape;345;g26f5d3c57ca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f5d3c57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6f5d3c57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6f5d3c57ca_0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6f5d3c57ca_0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f5d3c57ca_0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26f5d3c57ca_0_5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We can be the expensive web designers that people hire, or we can create robust and useful applications.</a:t>
            </a:r>
            <a:endParaRPr/>
          </a:p>
        </p:txBody>
      </p:sp>
      <p:sp>
        <p:nvSpPr>
          <p:cNvPr id="382" name="Google Shape;382;g26f5d3c57ca_0_5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f5d3c57ca_0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6f5d3c57ca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f5d3c57c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f5d3c57c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talk about the web today.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6f5d3c57ca_0_5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26f5d3c57ca_0_5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6f5d3c57ca_0_5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26f5d3c57ca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6f5d3c57ca_0_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26f5d3c57ca_0_6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What was your first internet experience with? An ADSL Modem? I started with a 56K modem.. No i think it was a 28.8K modem.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https://cdn.mos.cms.futurecdn.net/7047e9b7bfca2b3b6f352495885e77c2.jpg</a:t>
            </a:r>
            <a:endParaRPr/>
          </a:p>
          <a:p>
            <a:pPr indent="0" lvl="0" marL="0" rtl="0" algn="l">
              <a:spcBef>
                <a:spcPts val="0"/>
              </a:spcBef>
              <a:spcAft>
                <a:spcPts val="0"/>
              </a:spcAft>
              <a:buNone/>
            </a:pPr>
            <a:r>
              <a:rPr lang="en-GB"/>
              <a:t>https://www.youtube.com/watch?v=gsNaR6FRuO0</a:t>
            </a:r>
            <a:endParaRPr/>
          </a:p>
        </p:txBody>
      </p:sp>
      <p:sp>
        <p:nvSpPr>
          <p:cNvPr id="432" name="Google Shape;432;g26f5d3c57ca_0_6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f5d3c57ca_0_6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brief history of time of HTML. HTML started way back in 1990 and webpages were really bad. In 1997 that was the start of HTML 4 and designs started picking up, would look pretty boring today. From 2014 onwards, that was the start of HTML5 and changed the way how the web is today. </a:t>
            </a:r>
            <a:endParaRPr/>
          </a:p>
          <a:p>
            <a:pPr indent="0" lvl="0" marL="0" rtl="0" algn="l">
              <a:spcBef>
                <a:spcPts val="0"/>
              </a:spcBef>
              <a:spcAft>
                <a:spcPts val="0"/>
              </a:spcAft>
              <a:buNone/>
            </a:pPr>
            <a:r>
              <a:t/>
            </a:r>
            <a:endParaRPr/>
          </a:p>
        </p:txBody>
      </p:sp>
      <p:sp>
        <p:nvSpPr>
          <p:cNvPr id="444" name="Google Shape;444;g26f5d3c57ca_0_6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f5d3c57ca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f5d3c57ca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placed as a joke. Filler slide. </a:t>
            </a:r>
            <a:endParaRPr/>
          </a:p>
          <a:p>
            <a:pPr indent="0" lvl="0" marL="0" rtl="0" algn="l">
              <a:spcBef>
                <a:spcPts val="0"/>
              </a:spcBef>
              <a:spcAft>
                <a:spcPts val="0"/>
              </a:spcAft>
              <a:buNone/>
            </a:pPr>
            <a:r>
              <a:rPr lang="en-GB"/>
              <a:t>Can play the video to show “strong” vs “weak” type :)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sz="1200">
                <a:solidFill>
                  <a:srgbClr val="202124"/>
                </a:solidFill>
                <a:highlight>
                  <a:srgbClr val="FFFFFF"/>
                </a:highlight>
              </a:rPr>
              <a:t>A programming language is loosely typed, or weakly typed, when it does not require the explicit specification of different types of objects and variables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f5d3c57ca_0_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26f5d3c57ca_0_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HTML is simply a set of tags that we used to structure a site.</a:t>
            </a:r>
            <a:endParaRPr/>
          </a:p>
          <a:p>
            <a:pPr indent="0" lvl="0" marL="0" rtl="0" algn="l">
              <a:spcBef>
                <a:spcPts val="0"/>
              </a:spcBef>
              <a:spcAft>
                <a:spcPts val="0"/>
              </a:spcAft>
              <a:buNone/>
            </a:pPr>
            <a:r>
              <a:rPr lang="en-GB"/>
              <a:t>Today we are going to focus on traditional HTML and what it consists of.</a:t>
            </a:r>
            <a:endParaRPr/>
          </a:p>
          <a:p>
            <a:pPr indent="0" lvl="0" marL="0" rtl="0" algn="l">
              <a:spcBef>
                <a:spcPts val="0"/>
              </a:spcBef>
              <a:spcAft>
                <a:spcPts val="0"/>
              </a:spcAft>
              <a:buNone/>
            </a:pPr>
            <a:r>
              <a:rPr lang="en-GB"/>
              <a:t>Tells the browser how to format the content. </a:t>
            </a:r>
            <a:endParaRPr/>
          </a:p>
          <a:p>
            <a:pPr indent="0" lvl="0" marL="0" rtl="0" algn="l">
              <a:spcBef>
                <a:spcPts val="0"/>
              </a:spcBef>
              <a:spcAft>
                <a:spcPts val="0"/>
              </a:spcAft>
              <a:buNone/>
            </a:pPr>
            <a:r>
              <a:t/>
            </a:r>
            <a:endParaRPr/>
          </a:p>
        </p:txBody>
      </p:sp>
      <p:sp>
        <p:nvSpPr>
          <p:cNvPr id="494" name="Google Shape;494;g26f5d3c57ca_0_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f5d3c57ca_0_6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g26f5d3c57ca_0_6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We place HTML tags around our content and depending on what tag is used, it provides us structure</a:t>
            </a:r>
            <a:endParaRPr/>
          </a:p>
        </p:txBody>
      </p:sp>
      <p:sp>
        <p:nvSpPr>
          <p:cNvPr id="506" name="Google Shape;506;g26f5d3c57ca_0_6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6f5d3c57ca_0_7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26f5d3c57ca_0_7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Note that tags have a closing slash. We will go through this later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https://www.w3schools.com/tags/tryit.asp?filename=tryhtml_paragraphs1</a:t>
            </a:r>
            <a:endParaRPr/>
          </a:p>
        </p:txBody>
      </p:sp>
      <p:sp>
        <p:nvSpPr>
          <p:cNvPr id="528" name="Google Shape;528;g26f5d3c57ca_0_7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6f5d3c57ca_0_7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26f5d3c57ca_0_7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f5d3c57ca_0_7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26f5d3c57ca_0_7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f5d3c57c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f5d3c57c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life of a software can be sometimes described as “painful”. There’s a constant need to update and upgrade your self, with new implementations, frameworks, </a:t>
            </a:r>
            <a:endParaRPr/>
          </a:p>
          <a:p>
            <a:pPr indent="0" lvl="0" marL="0" rtl="0" algn="l">
              <a:spcBef>
                <a:spcPts val="0"/>
              </a:spcBef>
              <a:spcAft>
                <a:spcPts val="0"/>
              </a:spcAft>
              <a:buNone/>
            </a:pPr>
            <a:r>
              <a:rPr lang="en-GB"/>
              <a:t>Believe many of you here are very tech enabled. And I hope the journey with us will be great. We are also learning from you.</a:t>
            </a:r>
            <a:endParaRPr/>
          </a:p>
          <a:p>
            <a:pPr indent="0" lvl="0" marL="0" rtl="0" algn="l">
              <a:spcBef>
                <a:spcPts val="0"/>
              </a:spcBef>
              <a:spcAft>
                <a:spcPts val="0"/>
              </a:spcAft>
              <a:buNone/>
            </a:pPr>
            <a:br>
              <a:rPr lang="en-GB"/>
            </a:br>
            <a:r>
              <a:rPr lang="en-GB"/>
              <a:t>Any painful experience you would like to share or any joyful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Has anyone tried before pair programming?</a:t>
            </a:r>
            <a:endParaRPr/>
          </a:p>
          <a:p>
            <a:pPr indent="0" lvl="0" marL="0" rtl="0" algn="l">
              <a:spcBef>
                <a:spcPts val="0"/>
              </a:spcBef>
              <a:spcAft>
                <a:spcPts val="0"/>
              </a:spcAft>
              <a:buNone/>
            </a:pPr>
            <a:r>
              <a:rPr lang="en-GB"/>
              <a:t>Talk about pair programming and how fun it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Do join tech communities such as engineers.sg DevSG_Jobs in telegram to get in touch with tech groups in sg</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6f5d3c57ca_0_7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26f5d3c57ca_0_7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f5d3c57ca_0_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g26f5d3c57ca_0_7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When we code our website, quite essentially we are working on building a blueprint for it.</a:t>
            </a:r>
            <a:endParaRPr/>
          </a:p>
        </p:txBody>
      </p:sp>
      <p:sp>
        <p:nvSpPr>
          <p:cNvPr id="572" name="Google Shape;572;g26f5d3c57ca_0_7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6f5d3c57ca_0_7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26f5d3c57ca_0_7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26f5d3c57ca_0_7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6f5d3c57ca_0_7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26f5d3c57ca_0_7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6f5d3c57ca_0_7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26f5d3c57ca_0_7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6f5d3c57ca_0_7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26f5d3c57ca_0_7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6f5d3c57ca_0_8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modern HTML 5 document starts with a simple doc type. </a:t>
            </a:r>
            <a:endParaRPr/>
          </a:p>
          <a:p>
            <a:pPr indent="0" lvl="0" marL="0" rtl="0" algn="l">
              <a:spcBef>
                <a:spcPts val="0"/>
              </a:spcBef>
              <a:spcAft>
                <a:spcPts val="0"/>
              </a:spcAft>
              <a:buNone/>
            </a:pPr>
            <a:r>
              <a:rPr lang="en-GB"/>
              <a:t>We can name the files as .htm or .html . The usual practise is just .html</a:t>
            </a:r>
            <a:endParaRPr/>
          </a:p>
        </p:txBody>
      </p:sp>
      <p:sp>
        <p:nvSpPr>
          <p:cNvPr id="622" name="Google Shape;622;g26f5d3c57ca_0_8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6f5d3c57ca_0_8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add in scripts, css styles, meta info or change the page title. All these goes in the head tag. These are not displayed to the end user</a:t>
            </a:r>
            <a:endParaRPr/>
          </a:p>
        </p:txBody>
      </p:sp>
      <p:sp>
        <p:nvSpPr>
          <p:cNvPr id="637" name="Google Shape;637;g26f5d3c57ca_0_8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6f5d3c57ca_0_8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53" name="Google Shape;653;g26f5d3c57ca_0_8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f5d3c57ca_0_8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68" name="Google Shape;668;g26f5d3c57ca_0_8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f5d3c57ca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f5d3c57ca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track, we deal not just with FRONT-end we actually almost deal with the entire full-stack development.</a:t>
            </a:r>
            <a:endParaRPr/>
          </a:p>
          <a:p>
            <a:pPr indent="0" lvl="0" marL="0" rtl="0" algn="l">
              <a:spcBef>
                <a:spcPts val="0"/>
              </a:spcBef>
              <a:spcAft>
                <a:spcPts val="0"/>
              </a:spcAft>
              <a:buNone/>
            </a:pPr>
            <a:r>
              <a:rPr lang="en-GB"/>
              <a:t>So in the first 2 modules, we strengthen your skills in HTML, CSS, JavaScript and work with responsive design. </a:t>
            </a:r>
            <a:endParaRPr/>
          </a:p>
          <a:p>
            <a:pPr indent="0" lvl="0" marL="0" rtl="0" algn="l">
              <a:spcBef>
                <a:spcPts val="0"/>
              </a:spcBef>
              <a:spcAft>
                <a:spcPts val="0"/>
              </a:spcAft>
              <a:buNone/>
            </a:pPr>
            <a:r>
              <a:rPr lang="en-GB"/>
              <a:t>We also place some focus on UX and actual design. It is crucial to be able to understand and be more immersed across disciplines.</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6f5d3c57ca_0_8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we have our body component. This is where the content belongs in.</a:t>
            </a:r>
            <a:endParaRPr/>
          </a:p>
        </p:txBody>
      </p:sp>
      <p:sp>
        <p:nvSpPr>
          <p:cNvPr id="680" name="Google Shape;680;g26f5d3c57ca_0_8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6f5d3c57ca_0_8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HTML elements are instructions to the browser. Telling it how things should be structured and displayed.</a:t>
            </a:r>
            <a:endParaRPr/>
          </a:p>
        </p:txBody>
      </p:sp>
      <p:sp>
        <p:nvSpPr>
          <p:cNvPr id="698" name="Google Shape;698;g26f5d3c57ca_0_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6f5d3c57ca_0_9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typical HTML element starts with an opening and closing tag. </a:t>
            </a:r>
            <a:endParaRPr/>
          </a:p>
          <a:p>
            <a:pPr indent="0" lvl="0" marL="0" rtl="0" algn="l">
              <a:spcBef>
                <a:spcPts val="0"/>
              </a:spcBef>
              <a:spcAft>
                <a:spcPts val="0"/>
              </a:spcAft>
              <a:buNone/>
            </a:pPr>
            <a:r>
              <a:rPr lang="en-GB"/>
              <a:t>Always check for tag issues and whether it is closed properly.</a:t>
            </a:r>
            <a:endParaRPr/>
          </a:p>
          <a:p>
            <a:pPr indent="0" lvl="0" marL="0" rtl="0" algn="l">
              <a:spcBef>
                <a:spcPts val="0"/>
              </a:spcBef>
              <a:spcAft>
                <a:spcPts val="0"/>
              </a:spcAft>
              <a:buNone/>
            </a:pPr>
            <a:r>
              <a:rPr lang="en-GB"/>
              <a:t>Even when you missed out on  tag, your code can still run. Your browser probably won’t complain about it. </a:t>
            </a:r>
            <a:endParaRPr/>
          </a:p>
          <a:p>
            <a:pPr indent="0" lvl="0" marL="0" rtl="0" algn="l">
              <a:spcBef>
                <a:spcPts val="0"/>
              </a:spcBef>
              <a:spcAft>
                <a:spcPts val="0"/>
              </a:spcAft>
              <a:buNone/>
            </a:pPr>
            <a:r>
              <a:rPr lang="en-GB" u="sng">
                <a:solidFill>
                  <a:schemeClr val="hlink"/>
                </a:solidFill>
                <a:hlinkClick r:id="rId2"/>
              </a:rPr>
              <a:t>https://www.w3schools.com/tags/tryit.asp?filename=tryhtml_headers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Every web page should have at least one H1 tag that identifies and describes the main content of the page. Heading tags help visually impaired users navigate the different sections of the page. H1 tag is often an important navigation point for screen readers that lets them find the primary content of the page</a:t>
            </a:r>
            <a:endParaRPr/>
          </a:p>
          <a:p>
            <a:pPr indent="0" lvl="0" marL="0" rtl="0" algn="l">
              <a:spcBef>
                <a:spcPts val="0"/>
              </a:spcBef>
              <a:spcAft>
                <a:spcPts val="0"/>
              </a:spcAft>
              <a:buNone/>
            </a:pPr>
            <a:r>
              <a:rPr lang="en-GB" u="sng">
                <a:solidFill>
                  <a:schemeClr val="hlink"/>
                </a:solidFill>
                <a:hlinkClick r:id="rId3"/>
              </a:rPr>
              <a:t>https://www.socialhive.com.au/blog/2021/june/h1-tags/</a:t>
            </a:r>
            <a:endParaRPr/>
          </a:p>
          <a:p>
            <a:pPr indent="0" lvl="0" marL="0" rtl="0" algn="l">
              <a:spcBef>
                <a:spcPts val="0"/>
              </a:spcBef>
              <a:spcAft>
                <a:spcPts val="0"/>
              </a:spcAft>
              <a:buNone/>
            </a:pPr>
            <a:r>
              <a:t/>
            </a:r>
            <a:endParaRPr/>
          </a:p>
        </p:txBody>
      </p:sp>
      <p:sp>
        <p:nvSpPr>
          <p:cNvPr id="728" name="Google Shape;728;g26f5d3c57ca_0_9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6f5d3c57ca_0_9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g26f5d3c57ca_0_9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If you have read newspaper before, it usually comes folded in this format. </a:t>
            </a:r>
            <a:endParaRPr/>
          </a:p>
          <a:p>
            <a:pPr indent="0" lvl="0" marL="0" rtl="0" algn="l">
              <a:spcBef>
                <a:spcPts val="0"/>
              </a:spcBef>
              <a:spcAft>
                <a:spcPts val="0"/>
              </a:spcAft>
              <a:buNone/>
            </a:pPr>
            <a:r>
              <a:rPr lang="en-GB"/>
              <a:t>The fold of a newspaper is derived from the first headline or the first thing that is seen.</a:t>
            </a:r>
            <a:endParaRPr/>
          </a:p>
          <a:p>
            <a:pPr indent="0" lvl="0" marL="0" rtl="0" algn="l">
              <a:spcBef>
                <a:spcPts val="0"/>
              </a:spcBef>
              <a:spcAft>
                <a:spcPts val="0"/>
              </a:spcAft>
              <a:buNone/>
            </a:pPr>
            <a:r>
              <a:rPr lang="en-GB"/>
              <a:t>Newspaper are traditionally folded when it is sold. The headlines are attention grabbing or impactful with leading images.</a:t>
            </a:r>
            <a:endParaRPr/>
          </a:p>
          <a:p>
            <a:pPr indent="0" lvl="0" marL="0" rtl="0" algn="l">
              <a:spcBef>
                <a:spcPts val="0"/>
              </a:spcBef>
              <a:spcAft>
                <a:spcPts val="0"/>
              </a:spcAft>
              <a:buNone/>
            </a:pPr>
            <a:r>
              <a:rPr lang="en-GB"/>
              <a:t>The web takes after this and plants it back into how we build websites today.</a:t>
            </a:r>
            <a:endParaRPr/>
          </a:p>
          <a:p>
            <a:pPr indent="0" lvl="0" marL="0" rtl="0" algn="l">
              <a:spcBef>
                <a:spcPts val="0"/>
              </a:spcBef>
              <a:spcAft>
                <a:spcPts val="0"/>
              </a:spcAft>
              <a:buNone/>
            </a:pPr>
            <a:r>
              <a:rPr lang="en-GB" u="sng">
                <a:solidFill>
                  <a:schemeClr val="hlink"/>
                </a:solidFill>
                <a:hlinkClick r:id="rId2"/>
              </a:rPr>
              <a:t>https://www.litmus.com/blog/why-its-time-to-say-goodbye-to-the-fold-in-email-marketing/</a:t>
            </a:r>
            <a:endParaRPr/>
          </a:p>
        </p:txBody>
      </p:sp>
      <p:sp>
        <p:nvSpPr>
          <p:cNvPr id="757" name="Google Shape;757;g26f5d3c57ca_0_9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6f5d3c57ca_0_9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any website today, the importance of the fold still remains. What is first presented to visitors and what will catch their eyes?</a:t>
            </a:r>
            <a:endParaRPr/>
          </a:p>
          <a:p>
            <a:pPr indent="0" lvl="0" marL="0" rtl="0" algn="l">
              <a:spcBef>
                <a:spcPts val="0"/>
              </a:spcBef>
              <a:spcAft>
                <a:spcPts val="0"/>
              </a:spcAft>
              <a:buNone/>
            </a:pPr>
            <a:r>
              <a:rPr lang="en-GB"/>
              <a:t>We will term it as above the fold or below the fold. </a:t>
            </a:r>
            <a:br>
              <a:rPr lang="en-GB"/>
            </a:br>
            <a:r>
              <a:rPr lang="en-GB"/>
              <a:t>Similarly, on a mobile platform, the fold is equally importance. The only difference in user behavior today, is that we are very accustomed to scrolling for content on the mobile. </a:t>
            </a:r>
            <a:endParaRPr/>
          </a:p>
        </p:txBody>
      </p:sp>
      <p:sp>
        <p:nvSpPr>
          <p:cNvPr id="769" name="Google Shape;769;g26f5d3c57ca_0_9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6f5d3c57ca_0_9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g26f5d3c57ca_0_9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 headings in a newspaper are the core headlines</a:t>
            </a:r>
            <a:endParaRPr/>
          </a:p>
        </p:txBody>
      </p:sp>
      <p:sp>
        <p:nvSpPr>
          <p:cNvPr id="786" name="Google Shape;786;g26f5d3c57ca_0_9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6f5d3c57ca_0_9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https://www.w3schools.com/tags/tryit.asp?filename=tryhtml_headers</a:t>
            </a:r>
            <a:endParaRPr/>
          </a:p>
        </p:txBody>
      </p:sp>
      <p:sp>
        <p:nvSpPr>
          <p:cNvPr id="802" name="Google Shape;802;g26f5d3c57ca_0_9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6f5d3c57ca_0_10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nest HTML tags and have very nested environments. </a:t>
            </a:r>
            <a:endParaRPr/>
          </a:p>
          <a:p>
            <a:pPr indent="0" lvl="0" marL="0" rtl="0" algn="l">
              <a:spcBef>
                <a:spcPts val="0"/>
              </a:spcBef>
              <a:spcAft>
                <a:spcPts val="0"/>
              </a:spcAft>
              <a:buNone/>
            </a:pPr>
            <a:r>
              <a:t/>
            </a:r>
            <a:endParaRPr/>
          </a:p>
        </p:txBody>
      </p:sp>
      <p:sp>
        <p:nvSpPr>
          <p:cNvPr id="830" name="Google Shape;830;g26f5d3c57ca_0_10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6f5d3c57ca_0_10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26f5d3c57ca_0_10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6f5d3c57ca_0_10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simple structure of how a nested environment looks like. </a:t>
            </a:r>
            <a:endParaRPr/>
          </a:p>
          <a:p>
            <a:pPr indent="0" lvl="0" marL="0" rtl="0" algn="l">
              <a:spcBef>
                <a:spcPts val="0"/>
              </a:spcBef>
              <a:spcAft>
                <a:spcPts val="0"/>
              </a:spcAft>
              <a:buNone/>
            </a:pPr>
            <a:r>
              <a:t/>
            </a:r>
            <a:endParaRPr/>
          </a:p>
        </p:txBody>
      </p:sp>
      <p:sp>
        <p:nvSpPr>
          <p:cNvPr id="872" name="Google Shape;872;g26f5d3c57ca_0_10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f5d3c57ca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date, there are more than 1billion websites created already. And we are reaching close to the 2 billion mark. </a:t>
            </a:r>
            <a:endParaRPr/>
          </a:p>
          <a:p>
            <a:pPr indent="0" lvl="0" marL="0" rtl="0" algn="l">
              <a:spcBef>
                <a:spcPts val="0"/>
              </a:spcBef>
              <a:spcAft>
                <a:spcPts val="0"/>
              </a:spcAft>
              <a:buNone/>
            </a:pPr>
            <a:r>
              <a:rPr lang="en-GB"/>
              <a:t>This insane pace of creation has really spurred a rapid change in technology. </a:t>
            </a:r>
            <a:endParaRPr/>
          </a:p>
          <a:p>
            <a:pPr indent="0" lvl="0" marL="0" rtl="0" algn="l">
              <a:spcBef>
                <a:spcPts val="0"/>
              </a:spcBef>
              <a:spcAft>
                <a:spcPts val="0"/>
              </a:spcAft>
              <a:buNone/>
            </a:pPr>
            <a:r>
              <a:t/>
            </a:r>
            <a:endParaRPr/>
          </a:p>
        </p:txBody>
      </p:sp>
      <p:sp>
        <p:nvSpPr>
          <p:cNvPr id="134" name="Google Shape;134;g26f5d3c57ca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6f5d3c57ca_0_10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modify the page title using the title tag.</a:t>
            </a:r>
            <a:endParaRPr/>
          </a:p>
        </p:txBody>
      </p:sp>
      <p:sp>
        <p:nvSpPr>
          <p:cNvPr id="884" name="Google Shape;884;g26f5d3c57ca_0_10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6f5d3c57ca_0_10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stuff what we want to display to users in the body tag</a:t>
            </a:r>
            <a:endParaRPr/>
          </a:p>
          <a:p>
            <a:pPr indent="0" lvl="0" marL="0" rtl="0" algn="l">
              <a:spcBef>
                <a:spcPts val="0"/>
              </a:spcBef>
              <a:spcAft>
                <a:spcPts val="0"/>
              </a:spcAft>
              <a:buNone/>
            </a:pPr>
            <a:r>
              <a:rPr lang="en-GB"/>
              <a:t>We stuff the rest in the head portion. Meta info. Title tag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98" name="Google Shape;898;g26f5d3c57ca_0_1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6f5d3c57ca_0_10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 tag is one of the core tags that is commonly used. It is used to contain textual information. </a:t>
            </a:r>
            <a:endParaRPr/>
          </a:p>
          <a:p>
            <a:pPr indent="0" lvl="0" marL="0" rtl="0" algn="l">
              <a:spcBef>
                <a:spcPts val="0"/>
              </a:spcBef>
              <a:spcAft>
                <a:spcPts val="0"/>
              </a:spcAft>
              <a:buNone/>
            </a:pPr>
            <a:r>
              <a:rPr lang="en-GB"/>
              <a:t>It is a block level element.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https://www.w3schools.com/tags/tryit.asp?filename=tryhtml_paragraphs1</a:t>
            </a:r>
            <a:endParaRPr/>
          </a:p>
        </p:txBody>
      </p:sp>
      <p:sp>
        <p:nvSpPr>
          <p:cNvPr id="913" name="Google Shape;913;g26f5d3c57ca_0_10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6f5d3c57ca_0_1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Headings are commonly used to segment or highlight content. Mainly to provide headlines. </a:t>
            </a:r>
            <a:endParaRPr/>
          </a:p>
          <a:p>
            <a:pPr indent="0" lvl="0" marL="0" rtl="0" algn="l">
              <a:spcBef>
                <a:spcPts val="0"/>
              </a:spcBef>
              <a:spcAft>
                <a:spcPts val="0"/>
              </a:spcAft>
              <a:buNone/>
            </a:pPr>
            <a:r>
              <a:rPr lang="en-GB"/>
              <a:t>Similar to your google docs/ms word headings,</a:t>
            </a:r>
            <a:endParaRPr/>
          </a:p>
          <a:p>
            <a:pPr indent="0" lvl="0" marL="0" rtl="0" algn="l">
              <a:spcBef>
                <a:spcPts val="0"/>
              </a:spcBef>
              <a:spcAft>
                <a:spcPts val="0"/>
              </a:spcAft>
              <a:buNone/>
            </a:pPr>
            <a:r>
              <a:rPr lang="en-GB"/>
              <a:t>There is no H7 and beyond though.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https://www.w3schools.com/tags/tryit.asp?filename=tryhtml_headers</a:t>
            </a:r>
            <a:endParaRPr/>
          </a:p>
        </p:txBody>
      </p:sp>
      <p:sp>
        <p:nvSpPr>
          <p:cNvPr id="933" name="Google Shape;933;g26f5d3c57ca_0_1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6f5d3c57ca_0_1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Note the usage of lower case for file names. It is easier to manage and less prone to errors later on. Keeping to a structure in development helps alot down the road.</a:t>
            </a:r>
            <a:endParaRPr/>
          </a:p>
          <a:p>
            <a:pPr indent="0" lvl="0" marL="0" rtl="0" algn="l">
              <a:spcBef>
                <a:spcPts val="0"/>
              </a:spcBef>
              <a:spcAft>
                <a:spcPts val="0"/>
              </a:spcAft>
              <a:buNone/>
            </a:pPr>
            <a:r>
              <a:rPr lang="en-GB"/>
              <a:t>The image tag doesnt have a closing tag. It is a self-closing tag. </a:t>
            </a:r>
            <a:endParaRPr/>
          </a:p>
          <a:p>
            <a:pPr indent="0" lvl="0" marL="0" rtl="0" algn="l">
              <a:spcBef>
                <a:spcPts val="0"/>
              </a:spcBef>
              <a:spcAft>
                <a:spcPts val="0"/>
              </a:spcAft>
              <a:buNone/>
            </a:pPr>
            <a:r>
              <a:rPr lang="en-GB"/>
              <a:t>Other tags that are self closing &lt;br/&gt;&lt;hr/&gt;  line breaks, horizontal breaks.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https://www.w3schools.com/tags/tryit.asp?filename=tryhtml_image_test</a:t>
            </a:r>
            <a:endParaRPr/>
          </a:p>
        </p:txBody>
      </p:sp>
      <p:sp>
        <p:nvSpPr>
          <p:cNvPr id="950" name="Google Shape;950;g26f5d3c57ca_0_1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6f5d3c57ca_0_1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 the differences between absolute URLs  and Relative URLs</a:t>
            </a:r>
            <a:endParaRPr/>
          </a:p>
          <a:p>
            <a:pPr indent="0" lvl="0" marL="0" rtl="0" algn="l">
              <a:spcBef>
                <a:spcPts val="0"/>
              </a:spcBef>
              <a:spcAft>
                <a:spcPts val="0"/>
              </a:spcAft>
              <a:buNone/>
            </a:pPr>
            <a:r>
              <a:rPr lang="en-GB"/>
              <a:t>In web development, it is important to understand the pathing attributes</a:t>
            </a:r>
            <a:endParaRPr/>
          </a:p>
          <a:p>
            <a:pPr indent="0" lvl="0" marL="0" rtl="0" algn="l">
              <a:spcBef>
                <a:spcPts val="0"/>
              </a:spcBef>
              <a:spcAft>
                <a:spcPts val="0"/>
              </a:spcAft>
              <a:buNone/>
            </a:pPr>
            <a:r>
              <a:rPr lang="en-GB"/>
              <a:t>File names are case-sensitive as they are hosted in a server environment.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67" name="Google Shape;967;g26f5d3c57ca_0_1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6f5d3c57ca_0_1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https://developer.mozilla.org/en-US/docs/Learn/HTML/Multimedia_and_embedding/Responsive_images</a:t>
            </a:r>
            <a:endParaRPr/>
          </a:p>
          <a:p>
            <a:pPr indent="0" lvl="0" marL="0" rtl="0" algn="l">
              <a:spcBef>
                <a:spcPts val="0"/>
              </a:spcBef>
              <a:spcAft>
                <a:spcPts val="0"/>
              </a:spcAft>
              <a:buNone/>
            </a:pPr>
            <a:r>
              <a:rPr lang="en-GB" u="sng">
                <a:solidFill>
                  <a:schemeClr val="hlink"/>
                </a:solidFill>
                <a:hlinkClick r:id="rId3"/>
              </a:rPr>
              <a:t>https://cloudfour.com/thinks/responsive-images-the-simple-way/</a:t>
            </a:r>
            <a:endParaRPr/>
          </a:p>
          <a:p>
            <a:pPr indent="0" lvl="0" marL="0" rtl="0" algn="l">
              <a:spcBef>
                <a:spcPts val="0"/>
              </a:spcBef>
              <a:spcAft>
                <a:spcPts val="0"/>
              </a:spcAft>
              <a:buNone/>
            </a:pPr>
            <a:r>
              <a:rPr lang="en-GB" u="sng">
                <a:solidFill>
                  <a:schemeClr val="hlink"/>
                </a:solidFill>
                <a:hlinkClick r:id="rId4"/>
              </a:rPr>
              <a:t>https://css-tricks.com/a-guide-to-the-responsive-images-syntax-in-html/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85" name="Google Shape;985;g26f5d3c57ca_0_1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6f5d3c57ca_0_1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https://developer.mozilla.org/en-US/docs/Learn/HTML/Multimedia_and_embedding/Responsive_images</a:t>
            </a:r>
            <a:endParaRPr/>
          </a:p>
          <a:p>
            <a:pPr indent="0" lvl="0" marL="0" rtl="0" algn="l">
              <a:spcBef>
                <a:spcPts val="0"/>
              </a:spcBef>
              <a:spcAft>
                <a:spcPts val="0"/>
              </a:spcAft>
              <a:buNone/>
            </a:pPr>
            <a:r>
              <a:rPr lang="en-GB" u="sng">
                <a:solidFill>
                  <a:schemeClr val="hlink"/>
                </a:solidFill>
                <a:hlinkClick r:id="rId3"/>
              </a:rPr>
              <a:t>https://cloudfour.com/thinks/responsive-images-the-simple-way/</a:t>
            </a:r>
            <a:endParaRPr/>
          </a:p>
          <a:p>
            <a:pPr indent="0" lvl="0" marL="0" rtl="0" algn="l">
              <a:spcBef>
                <a:spcPts val="0"/>
              </a:spcBef>
              <a:spcAft>
                <a:spcPts val="0"/>
              </a:spcAft>
              <a:buNone/>
            </a:pPr>
            <a:r>
              <a:rPr lang="en-GB" u="sng">
                <a:solidFill>
                  <a:schemeClr val="hlink"/>
                </a:solidFill>
                <a:hlinkClick r:id="rId4"/>
              </a:rPr>
              <a:t>https://css-tricks.com/a-guide-to-the-responsive-images-syntax-in-html/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98" name="Google Shape;998;g26f5d3c57ca_0_1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6f5d3c57ca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6f5d3c57ca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6f5d3c57ca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6f5d3c57ca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f5d3c57c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f5d3c57c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Front-end development is basically around these 3 pillars.</a:t>
            </a:r>
            <a:endParaRPr/>
          </a:p>
          <a:p>
            <a:pPr indent="0" lvl="0" marL="0" rtl="0" algn="l">
              <a:spcBef>
                <a:spcPts val="0"/>
              </a:spcBef>
              <a:spcAft>
                <a:spcPts val="0"/>
              </a:spcAft>
              <a:buNone/>
            </a:pPr>
            <a:r>
              <a:rPr lang="en-GB"/>
              <a:t>HTML contains the key content basically the bones of any website to function and to be shown to a user.</a:t>
            </a:r>
            <a:endParaRPr/>
          </a:p>
          <a:p>
            <a:pPr indent="0" lvl="0" marL="0" rtl="0" algn="l">
              <a:spcBef>
                <a:spcPts val="0"/>
              </a:spcBef>
              <a:spcAft>
                <a:spcPts val="0"/>
              </a:spcAft>
              <a:buNone/>
            </a:pPr>
            <a:r>
              <a:rPr lang="en-GB"/>
              <a:t>We have CSS, an evergrowing field whereby we assign the skin and even add on animation and states to enhance our HTML.</a:t>
            </a:r>
            <a:endParaRPr/>
          </a:p>
          <a:p>
            <a:pPr indent="0" lvl="0" marL="0" rtl="0" algn="l">
              <a:spcBef>
                <a:spcPts val="0"/>
              </a:spcBef>
              <a:spcAft>
                <a:spcPts val="0"/>
              </a:spcAft>
              <a:buNone/>
            </a:pPr>
            <a:r>
              <a:rPr lang="en-GB"/>
              <a:t>Lastly we have JS. Coming in to provide added functionality, interactivity to users. These days, JS is now used in back end programming. Allow using to create full fledged applications.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6f5d3c57ca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6f5d3c57ca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6f5d3c57ca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6f5d3c57ca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use the generator to generate the various sizes for different resolutions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6f5d3c57ca_0_12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26f5d3c57ca_0_1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6f5d3c57ca_0_1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g26f5d3c57ca_0_12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GB" sz="1200">
                <a:solidFill>
                  <a:schemeClr val="dk1"/>
                </a:solidFill>
                <a:latin typeface="Calibri"/>
                <a:ea typeface="Calibri"/>
                <a:cs typeface="Calibri"/>
                <a:sym typeface="Calibri"/>
              </a:rPr>
              <a:t>There are three necessary elements,</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namely, html, body and head that can be only used once in a page. That's because</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they provide the base structure. But most other elements can be used multiple</a:t>
            </a:r>
            <a:endParaRPr/>
          </a:p>
          <a:p>
            <a:pPr indent="0" lvl="0" marL="0" rtl="0" algn="l">
              <a:spcBef>
                <a:spcPts val="0"/>
              </a:spcBef>
              <a:spcAft>
                <a:spcPts val="0"/>
              </a:spcAft>
              <a:buNone/>
            </a:pPr>
            <a:r>
              <a:rPr b="0" i="0" lang="en-GB" sz="1200" u="sng">
                <a:solidFill>
                  <a:schemeClr val="dk1"/>
                </a:solidFill>
                <a:latin typeface="Calibri"/>
                <a:ea typeface="Calibri"/>
                <a:cs typeface="Calibri"/>
                <a:sym typeface="Calibri"/>
              </a:rPr>
              <a:t>times on a page and there are a few elements that show up in nearly every</a:t>
            </a:r>
            <a:endParaRPr/>
          </a:p>
          <a:p>
            <a:pPr indent="0" lvl="0" marL="0" rtl="0" algn="l">
              <a:spcBef>
                <a:spcPts val="0"/>
              </a:spcBef>
              <a:spcAft>
                <a:spcPts val="0"/>
              </a:spcAft>
              <a:buNone/>
            </a:pPr>
            <a:r>
              <a:rPr b="1" i="0" lang="en-GB" sz="1200">
                <a:solidFill>
                  <a:schemeClr val="dk1"/>
                </a:solidFill>
                <a:latin typeface="Calibri"/>
                <a:ea typeface="Calibri"/>
                <a:cs typeface="Calibri"/>
                <a:sym typeface="Calibri"/>
              </a:rPr>
              <a:t> But most other elements can be used multiple</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times on a page and there are a few elements that show up in nearly every</a:t>
            </a:r>
            <a:endParaRPr/>
          </a:p>
          <a:p>
            <a:pPr indent="0" lvl="0" marL="0" rtl="0" algn="l">
              <a:spcBef>
                <a:spcPts val="0"/>
              </a:spcBef>
              <a:spcAft>
                <a:spcPts val="0"/>
              </a:spcAft>
              <a:buNone/>
            </a:pPr>
            <a:r>
              <a:rPr b="0" i="0" lang="en-GB" sz="1200" u="sng">
                <a:solidFill>
                  <a:schemeClr val="dk1"/>
                </a:solidFill>
                <a:latin typeface="Calibri"/>
                <a:ea typeface="Calibri"/>
                <a:cs typeface="Calibri"/>
                <a:sym typeface="Calibri"/>
              </a:rPr>
              <a:t>web page creator</a:t>
            </a:r>
            <a:endParaRPr/>
          </a:p>
          <a:p>
            <a:pPr indent="0" lvl="0" marL="0" rtl="0" algn="l">
              <a:spcBef>
                <a:spcPts val="0"/>
              </a:spcBef>
              <a:spcAft>
                <a:spcPts val="0"/>
              </a:spcAft>
              <a:buNone/>
            </a:pPr>
            <a:br>
              <a:rPr lang="en-GB"/>
            </a:br>
            <a:endParaRPr/>
          </a:p>
        </p:txBody>
      </p:sp>
      <p:sp>
        <p:nvSpPr>
          <p:cNvPr id="1090" name="Google Shape;1090;g26f5d3c57ca_0_12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6f5d3c57ca_0_12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 level elements take up the entire width of their given space.</a:t>
            </a:r>
            <a:endParaRPr/>
          </a:p>
          <a:p>
            <a:pPr indent="0" lvl="0" marL="0" rtl="0" algn="l">
              <a:spcBef>
                <a:spcPts val="0"/>
              </a:spcBef>
              <a:spcAft>
                <a:spcPts val="0"/>
              </a:spcAft>
              <a:buNone/>
            </a:pPr>
            <a:r>
              <a:rPr lang="en-GB"/>
              <a:t>Inline elements only take up the width that they use</a:t>
            </a:r>
            <a:endParaRPr/>
          </a:p>
          <a:p>
            <a:pPr indent="0" lvl="0" marL="0" rtl="0" algn="l">
              <a:spcBef>
                <a:spcPts val="0"/>
              </a:spcBef>
              <a:spcAft>
                <a:spcPts val="0"/>
              </a:spcAft>
              <a:buNone/>
            </a:pPr>
            <a:r>
              <a:t/>
            </a:r>
            <a:endParaRPr/>
          </a:p>
        </p:txBody>
      </p:sp>
      <p:sp>
        <p:nvSpPr>
          <p:cNvPr id="1109" name="Google Shape;1109;g26f5d3c57ca_0_1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6f5d3c57ca_0_13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https://www.w3schools.com/tags/tag_a.asp</a:t>
            </a:r>
            <a:endParaRPr/>
          </a:p>
          <a:p>
            <a:pPr indent="0" lvl="0" marL="0" rtl="0" algn="l">
              <a:spcBef>
                <a:spcPts val="0"/>
              </a:spcBef>
              <a:spcAft>
                <a:spcPts val="0"/>
              </a:spcAft>
              <a:buNone/>
            </a:pPr>
            <a:r>
              <a:t/>
            </a:r>
            <a:endParaRPr/>
          </a:p>
        </p:txBody>
      </p:sp>
      <p:sp>
        <p:nvSpPr>
          <p:cNvPr id="1123" name="Google Shape;1123;g26f5d3c57ca_0_1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6f5d3c57ca_0_13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highlight>
                  <a:srgbClr val="FFFFFF"/>
                </a:highlight>
                <a:latin typeface="Helvetica Neue"/>
                <a:ea typeface="Helvetica Neue"/>
                <a:cs typeface="Helvetica Neue"/>
                <a:sym typeface="Helvetica Neue"/>
              </a:rPr>
              <a:t>Links make the Internet the engaging and interactive place that it is</a:t>
            </a:r>
            <a:endParaRPr sz="105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highlight>
                  <a:srgbClr val="FFFFFF"/>
                </a:highlight>
                <a:latin typeface="Helvetica Neue"/>
                <a:ea typeface="Helvetica Neue"/>
                <a:cs typeface="Helvetica Neue"/>
                <a:sym typeface="Helvetica Neue"/>
              </a:rPr>
              <a:t>They make it possible to share articles, and recipes, and cat videos with our loved ones.</a:t>
            </a:r>
            <a:endParaRPr sz="105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highlight>
                  <a:srgbClr val="FFFFFF"/>
                </a:highlight>
                <a:latin typeface="Helvetica Neue"/>
                <a:ea typeface="Helvetica Neue"/>
                <a:cs typeface="Helvetica Neue"/>
                <a:sym typeface="Helvetica Neue"/>
              </a:rPr>
              <a:t>Links are what we use to string together related web pages to create whole websites</a:t>
            </a:r>
            <a:endParaRPr sz="105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highlight>
                  <a:srgbClr val="FFFFFF"/>
                </a:highlight>
                <a:latin typeface="Helvetica Neue"/>
                <a:ea typeface="Helvetica Neue"/>
                <a:cs typeface="Helvetica Neue"/>
                <a:sym typeface="Helvetica Neue"/>
              </a:rPr>
              <a:t>The Internet without links would be a lonely sea of single, isolated web pages.</a:t>
            </a:r>
            <a:endParaRPr sz="105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highlight>
                  <a:srgbClr val="FFFFFF"/>
                </a:highlight>
                <a:latin typeface="Helvetica Neue"/>
                <a:ea typeface="Helvetica Neue"/>
                <a:cs typeface="Helvetica Neue"/>
                <a:sym typeface="Helvetica Neue"/>
              </a:rPr>
              <a:t>An anchor tag is how we create clickable links.</a:t>
            </a:r>
            <a:endParaRPr sz="105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05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GB" sz="1050">
                <a:highlight>
                  <a:srgbClr val="FFFFFF"/>
                </a:highlight>
                <a:latin typeface="Helvetica Neue"/>
                <a:ea typeface="Helvetica Neue"/>
                <a:cs typeface="Helvetica Neue"/>
                <a:sym typeface="Helvetica Neue"/>
              </a:rPr>
              <a:t>https://www.w3schools.com/tags/tryit.asp?filename=tryhtml_link_test</a:t>
            </a:r>
            <a:endParaRPr sz="1050">
              <a:highlight>
                <a:srgbClr val="FFFFFF"/>
              </a:highlight>
              <a:latin typeface="Helvetica Neue"/>
              <a:ea typeface="Helvetica Neue"/>
              <a:cs typeface="Helvetica Neue"/>
              <a:sym typeface="Helvetica Neue"/>
            </a:endParaRPr>
          </a:p>
        </p:txBody>
      </p:sp>
      <p:sp>
        <p:nvSpPr>
          <p:cNvPr id="1140" name="Google Shape;1140;g26f5d3c57ca_0_1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6f5d3c57ca_0_13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use the alt attribute to have an alternative using text. This text is shown if the image can’t be loaded or takes too long to load. It also allows accessibility tools to read out the alt 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https://www.w3schools.com/tags/tryit.asp?filename=tryhtml_image_test</a:t>
            </a:r>
            <a:endParaRPr/>
          </a:p>
        </p:txBody>
      </p:sp>
      <p:sp>
        <p:nvSpPr>
          <p:cNvPr id="1160" name="Google Shape;1160;g26f5d3c57ca_0_1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6f5d3c57ca_0_13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Take note of the usage of title and alt attributes that will show up on the screen.</a:t>
            </a:r>
            <a:endParaRPr/>
          </a:p>
        </p:txBody>
      </p:sp>
      <p:sp>
        <p:nvSpPr>
          <p:cNvPr id="1178" name="Google Shape;1178;g26f5d3c57ca_0_1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6f5d3c57ca_0_13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There’s also lists whereby we can have it numbered (ordered list) or unnumbered (unordered lists)</a:t>
            </a:r>
            <a:endParaRPr/>
          </a:p>
          <a:p>
            <a:pPr indent="0" lvl="0" marL="0" rtl="0" algn="l">
              <a:spcBef>
                <a:spcPts val="0"/>
              </a:spcBef>
              <a:spcAft>
                <a:spcPts val="0"/>
              </a:spcAft>
              <a:buNone/>
            </a:pPr>
            <a:r>
              <a:rPr lang="en-GB"/>
              <a:t>We can also have an unordered list within an ordered list and very nested list structures.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https://www.w3schools.com/tags/tryit.asp?filename=tryhtml_ol_type_css</a:t>
            </a:r>
            <a:endParaRPr/>
          </a:p>
        </p:txBody>
      </p:sp>
      <p:sp>
        <p:nvSpPr>
          <p:cNvPr id="1195" name="Google Shape;1195;g26f5d3c57ca_0_1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f5d3c57ca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f5d3c57ca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talk about Foodpanda. You guys are all in here cos of Foodpanda.</a:t>
            </a:r>
            <a:endParaRPr/>
          </a:p>
          <a:p>
            <a:pPr indent="0" lvl="0" marL="0" rtl="0" algn="l">
              <a:spcBef>
                <a:spcPts val="0"/>
              </a:spcBef>
              <a:spcAft>
                <a:spcPts val="0"/>
              </a:spcAft>
              <a:buNone/>
            </a:pPr>
            <a:r>
              <a:rPr lang="en-GB"/>
              <a:t>For those who haven seen the slides, can you guess FoodPanda’s first launch datE?</a:t>
            </a:r>
            <a:endParaRPr/>
          </a:p>
          <a:p>
            <a:pPr indent="0" lvl="0" marL="0" rtl="0" algn="l">
              <a:spcBef>
                <a:spcPts val="0"/>
              </a:spcBef>
              <a:spcAft>
                <a:spcPts val="0"/>
              </a:spcAft>
              <a:buNone/>
            </a:pPr>
            <a:r>
              <a:rPr lang="en-GB"/>
              <a:t>What about their colors? Was it bright pink?</a:t>
            </a:r>
            <a:endParaRPr/>
          </a:p>
          <a:p>
            <a:pPr indent="0" lvl="0" marL="0" rtl="0" algn="l">
              <a:spcBef>
                <a:spcPts val="0"/>
              </a:spcBef>
              <a:spcAft>
                <a:spcPts val="0"/>
              </a:spcAft>
              <a:buNone/>
            </a:pPr>
            <a:r>
              <a:rPr lang="en-GB"/>
              <a:t>And how about their mascot.. Was it pau pau?</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6f5d3c57ca_0_13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GB" sz="1400">
                <a:solidFill>
                  <a:schemeClr val="dk1"/>
                </a:solidFill>
                <a:latin typeface="Calibri"/>
                <a:ea typeface="Calibri"/>
                <a:cs typeface="Calibri"/>
                <a:sym typeface="Calibri"/>
              </a:rPr>
              <a:t>*Sematic-neutral elements do not provide meaning to the page but provides structure.</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GB" sz="1400">
                <a:solidFill>
                  <a:schemeClr val="dk1"/>
                </a:solidFill>
                <a:latin typeface="Calibri"/>
                <a:ea typeface="Calibri"/>
                <a:cs typeface="Calibri"/>
                <a:sym typeface="Calibri"/>
              </a:rPr>
              <a:t>Meaning they are used as a layout option. There are other tags that work like a div (block level) such as &lt;article&gt;&lt;nav&gt;&lt;footer&gt;&lt;main&gt;&lt;section&gt; etc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GB"/>
              <a:t>&lt;div&gt; example</a:t>
            </a:r>
            <a:endParaRPr/>
          </a:p>
          <a:p>
            <a:pPr indent="0" lvl="0" marL="0" rtl="0" algn="l">
              <a:spcBef>
                <a:spcPts val="0"/>
              </a:spcBef>
              <a:spcAft>
                <a:spcPts val="0"/>
              </a:spcAft>
              <a:buNone/>
            </a:pPr>
            <a:r>
              <a:rPr lang="en-GB" u="sng">
                <a:solidFill>
                  <a:schemeClr val="hlink"/>
                </a:solidFill>
                <a:hlinkClick r:id="rId2"/>
              </a:rPr>
              <a:t>https://www.w3schools.com/tags/tryit.asp?filename=tryhtml_div_test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&lt;span&gt; example</a:t>
            </a:r>
            <a:endParaRPr/>
          </a:p>
          <a:p>
            <a:pPr indent="0" lvl="0" marL="0" rtl="0" algn="l">
              <a:spcBef>
                <a:spcPts val="0"/>
              </a:spcBef>
              <a:spcAft>
                <a:spcPts val="0"/>
              </a:spcAft>
              <a:buNone/>
            </a:pPr>
            <a:r>
              <a:rPr lang="en-GB" u="sng">
                <a:solidFill>
                  <a:schemeClr val="hlink"/>
                </a:solidFill>
                <a:hlinkClick r:id="rId3"/>
              </a:rPr>
              <a:t>https://www.w3schools.com/tags/tryit.asp?filename=tryhtml_span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14" name="Google Shape;1214;g26f5d3c57ca_0_1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6f5d3c57ca_0_14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g26f5d3c57ca_0_1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6f5d3c57ca_0_14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https://www.w3schools.com/html/tryit.asp?filename=tryhtml_comment</a:t>
            </a:r>
            <a:endParaRPr/>
          </a:p>
        </p:txBody>
      </p:sp>
      <p:sp>
        <p:nvSpPr>
          <p:cNvPr id="1248" name="Google Shape;1248;g26f5d3c57ca_0_1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6f5d3c57ca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26f5d3c57ca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website consists of several different elements.</a:t>
            </a:r>
            <a:endParaRPr/>
          </a:p>
          <a:p>
            <a:pPr indent="0" lvl="0" marL="0" rtl="0" algn="l">
              <a:spcBef>
                <a:spcPts val="0"/>
              </a:spcBef>
              <a:spcAft>
                <a:spcPts val="0"/>
              </a:spcAft>
              <a:buNone/>
            </a:pPr>
            <a:r>
              <a:rPr lang="en-GB"/>
              <a:t>Primary navigation, secondary navigation, logo, footer, links, images, content. </a:t>
            </a:r>
            <a:endParaRPr/>
          </a:p>
          <a:p>
            <a:pPr indent="0" lvl="0" marL="0" rtl="0" algn="l">
              <a:spcBef>
                <a:spcPts val="0"/>
              </a:spcBef>
              <a:spcAft>
                <a:spcPts val="0"/>
              </a:spcAft>
              <a:buNone/>
            </a:pPr>
            <a:r>
              <a:rPr lang="en-GB"/>
              <a:t>We will go through all these during the module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6f5d3c57ca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6f5d3c57ca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start with a simple exercise.</a:t>
            </a:r>
            <a:endParaRPr/>
          </a:p>
          <a:p>
            <a:pPr indent="0" lvl="0" marL="0" rtl="0" algn="l">
              <a:spcBef>
                <a:spcPts val="0"/>
              </a:spcBef>
              <a:spcAft>
                <a:spcPts val="0"/>
              </a:spcAft>
              <a:buNone/>
            </a:pPr>
            <a:r>
              <a:rPr lang="en-GB"/>
              <a:t>Join the repl.it team. We will use it for your coding related exercises. Assignments will be tracked over here.</a:t>
            </a:r>
            <a:endParaRPr/>
          </a:p>
          <a:p>
            <a:pPr indent="0" lvl="0" marL="0" rtl="0" algn="l">
              <a:spcBef>
                <a:spcPts val="0"/>
              </a:spcBef>
              <a:spcAft>
                <a:spcPts val="0"/>
              </a:spcAft>
              <a:buNone/>
            </a:pPr>
            <a:r>
              <a:rPr lang="en-GB"/>
              <a:t>Do run your code (it works like a save+refresh)</a:t>
            </a:r>
            <a:endParaRPr/>
          </a:p>
          <a:p>
            <a:pPr indent="0" lvl="0" marL="0" rtl="0" algn="l">
              <a:spcBef>
                <a:spcPts val="0"/>
              </a:spcBef>
              <a:spcAft>
                <a:spcPts val="0"/>
              </a:spcAft>
              <a:buNone/>
            </a:pPr>
            <a:r>
              <a:rPr lang="en-GB"/>
              <a:t>Once settled, click on submit and we can check in.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26f5d3c57ca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26f5d3c57ca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6f5d3c57ca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6f5d3c57ca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Would you put the information in MS Word? Or Google Sheets instead of Google Docs? That's how to decide to use a table in HTML because it's information that's best conveyed in a table. Comparing prices of things that are for sale, population data by town, game rankings, product comparisons, schedules, bits of information collected that you want people to be able to quickly compare. This is what tables are for.</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6f5d3c57ca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26f5d3c57ca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https://www.w3schools.com/html/tryit.asp?filename=tryhtml_table_intro</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6f5d3c57ca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6f5d3c57ca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6f5d3c57ca_0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6f5d3c57ca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https://www.w3schools.com/html/tryit.asp?filename=tryhtml_iframe_height_width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f5d3c57c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f5d3c57c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different it is with Foodpanda today?</a:t>
            </a:r>
            <a:endParaRPr/>
          </a:p>
          <a:p>
            <a:pPr indent="0" lvl="0" marL="0" rtl="0" algn="l">
              <a:spcBef>
                <a:spcPts val="0"/>
              </a:spcBef>
              <a:spcAft>
                <a:spcPts val="0"/>
              </a:spcAft>
              <a:buNone/>
            </a:pPr>
            <a:r>
              <a:rPr lang="en-GB"/>
              <a:t>What about the layout structure? Is it fixed or dynamic?</a:t>
            </a:r>
            <a:endParaRPr/>
          </a:p>
          <a:p>
            <a:pPr indent="0" lvl="0" marL="0" rtl="0" algn="l">
              <a:spcBef>
                <a:spcPts val="0"/>
              </a:spcBef>
              <a:spcAft>
                <a:spcPts val="0"/>
              </a:spcAft>
              <a:buNone/>
            </a:pPr>
            <a:r>
              <a:rPr lang="en-GB"/>
              <a:t>Do you think they care about mobile design?</a:t>
            </a:r>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6f5d3c57ca_0_1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6f5d3c57ca_0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6f5d3c57ca_0_1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94" name="Google Shape;1394;g26f5d3c57ca_0_15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6f5d3c57ca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6f5d3c57ca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start with a simple exercise.</a:t>
            </a:r>
            <a:endParaRPr/>
          </a:p>
          <a:p>
            <a:pPr indent="0" lvl="0" marL="0" rtl="0" algn="l">
              <a:spcBef>
                <a:spcPts val="0"/>
              </a:spcBef>
              <a:spcAft>
                <a:spcPts val="0"/>
              </a:spcAft>
              <a:buNone/>
            </a:pPr>
            <a:r>
              <a:rPr lang="en-GB"/>
              <a:t>Join the repl.it team. We will use it for your coding related exercises. Assignments will be tracked over here.</a:t>
            </a:r>
            <a:endParaRPr/>
          </a:p>
          <a:p>
            <a:pPr indent="0" lvl="0" marL="0" rtl="0" algn="l">
              <a:spcBef>
                <a:spcPts val="0"/>
              </a:spcBef>
              <a:spcAft>
                <a:spcPts val="0"/>
              </a:spcAft>
              <a:buNone/>
            </a:pPr>
            <a:r>
              <a:rPr lang="en-GB"/>
              <a:t>Do run your code (it works like a save+refresh)</a:t>
            </a:r>
            <a:endParaRPr/>
          </a:p>
          <a:p>
            <a:pPr indent="0" lvl="0" marL="0" rtl="0" algn="l">
              <a:spcBef>
                <a:spcPts val="0"/>
              </a:spcBef>
              <a:spcAft>
                <a:spcPts val="0"/>
              </a:spcAft>
              <a:buNone/>
            </a:pPr>
            <a:r>
              <a:rPr lang="en-GB"/>
              <a:t>Once settled, click on submit and we can check in.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6f5d3c57ca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26f5d3c57ca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Take some time to read this. </a:t>
            </a:r>
            <a:endParaRPr/>
          </a:p>
          <a:p>
            <a:pPr indent="0" lvl="0" marL="0" rtl="0" algn="l">
              <a:spcBef>
                <a:spcPts val="0"/>
              </a:spcBef>
              <a:spcAft>
                <a:spcPts val="0"/>
              </a:spcAft>
              <a:buNone/>
            </a:pPr>
            <a:r>
              <a:rPr lang="en-GB"/>
              <a:t>It is really important for developers to name their things right. </a:t>
            </a:r>
            <a:endParaRPr/>
          </a:p>
          <a:p>
            <a:pPr indent="0" lvl="0" marL="0" rtl="0" algn="l">
              <a:spcBef>
                <a:spcPts val="0"/>
              </a:spcBef>
              <a:spcAft>
                <a:spcPts val="0"/>
              </a:spcAft>
              <a:buNone/>
            </a:pPr>
            <a:r>
              <a:rPr lang="en-GB"/>
              <a:t>It is also common that files cant be opened because you didn’t name it right.</a:t>
            </a:r>
            <a:endParaRPr/>
          </a:p>
          <a:p>
            <a:pPr indent="0" lvl="0" marL="0" rtl="0" algn="l">
              <a:spcBef>
                <a:spcPts val="0"/>
              </a:spcBef>
              <a:spcAft>
                <a:spcPts val="0"/>
              </a:spcAft>
              <a:buNone/>
            </a:pPr>
            <a:r>
              <a:rPr lang="en-GB"/>
              <a:t>If the tutor can’t open -&gt; zero </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6f5d3c57ca_0_1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26f5d3c57ca_0_1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6f5d3c57ca_0_1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6f5d3c57ca_0_1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26f5d3c57ca_0_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26f5d3c57ca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rPr>
              <a:t>The term div soup is used to describe what it looks like when web developers use the div element to contain too much of their content.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GB" sz="1400">
                <a:solidFill>
                  <a:schemeClr val="dk1"/>
                </a:solidFill>
              </a:rPr>
              <a:t>The div element itself has no inherent meaning.</a:t>
            </a:r>
            <a:endParaRPr sz="1400">
              <a:solidFill>
                <a:schemeClr val="dk1"/>
              </a:solidFill>
            </a:endParaRPr>
          </a:p>
          <a:p>
            <a:pPr indent="0" lvl="0" marL="0" rtl="0" algn="l">
              <a:spcBef>
                <a:spcPts val="0"/>
              </a:spcBef>
              <a:spcAft>
                <a:spcPts val="0"/>
              </a:spcAft>
              <a:buNone/>
            </a:pPr>
            <a:r>
              <a:rPr lang="en-GB" sz="1400">
                <a:solidFill>
                  <a:schemeClr val="dk1"/>
                </a:solidFill>
              </a:rPr>
              <a:t>It is simply a container, and there's often a more specific semantic choice.</a:t>
            </a:r>
            <a:endParaRPr/>
          </a:p>
          <a:p>
            <a:pPr indent="0" lvl="0" marL="0" rtl="0" algn="l">
              <a:spcBef>
                <a:spcPts val="0"/>
              </a:spcBef>
              <a:spcAft>
                <a:spcPts val="0"/>
              </a:spcAft>
              <a:buNone/>
            </a:pPr>
            <a:r>
              <a:rPr lang="en-GB" u="sng">
                <a:solidFill>
                  <a:schemeClr val="hlink"/>
                </a:solidFill>
                <a:hlinkClick r:id="rId2"/>
              </a:rPr>
              <a:t>https://www.pluralsight.com/content/dam/pluralsight/blog/2015/01/html5-web-components-overview/wp/img/so-1024x579.png</a:t>
            </a:r>
            <a:endParaRPr/>
          </a:p>
          <a:p>
            <a:pPr indent="0" lvl="0" marL="0" rtl="0" algn="l">
              <a:spcBef>
                <a:spcPts val="0"/>
              </a:spcBef>
              <a:spcAft>
                <a:spcPts val="0"/>
              </a:spcAft>
              <a:buNone/>
            </a:pPr>
            <a:r>
              <a:rPr lang="en-GB"/>
              <a:t>Reading: </a:t>
            </a:r>
            <a:r>
              <a:rPr lang="en-GB" u="sng">
                <a:solidFill>
                  <a:schemeClr val="hlink"/>
                </a:solidFill>
                <a:hlinkClick r:id="rId3"/>
              </a:rPr>
              <a:t>https://www.pluralsight.com/blog/software-development/html5-web-components-overview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4"/>
              </a:rPr>
              <a:t>https://www.pluralsight.com/content/dam/pluralsight/blog/2015/01/html5-web-components-overview/wp/img/div-soup-resized.jpg</a:t>
            </a:r>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6f5d3c57ca_0_1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6f5d3c57ca_0_1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26f5d3c57ca_0_17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sz="1050">
                <a:solidFill>
                  <a:srgbClr val="576366"/>
                </a:solidFill>
                <a:highlight>
                  <a:srgbClr val="FFFFFF"/>
                </a:highlight>
                <a:latin typeface="Helvetica Neue"/>
                <a:ea typeface="Helvetica Neue"/>
                <a:cs typeface="Helvetica Neue"/>
                <a:sym typeface="Helvetica Neue"/>
              </a:rPr>
              <a:t>The first and possibly the easiest thing we can do to improve the accessibility of our sites is to make sure to use semantic HTML5 tags in our markup. </a:t>
            </a:r>
            <a:endParaRPr sz="1050">
              <a:solidFill>
                <a:srgbClr val="576366"/>
              </a:solidFill>
              <a:highlight>
                <a:srgbClr val="FFFFFF"/>
              </a:highlight>
              <a:latin typeface="Helvetica Neue"/>
              <a:ea typeface="Helvetica Neue"/>
              <a:cs typeface="Helvetica Neue"/>
              <a:sym typeface="Helvetica Neue"/>
            </a:endParaRPr>
          </a:p>
          <a:p>
            <a:pPr indent="0" lvl="0" marL="0" rtl="0" algn="l">
              <a:lnSpc>
                <a:spcPct val="100000"/>
              </a:lnSpc>
              <a:spcBef>
                <a:spcPts val="0"/>
              </a:spcBef>
              <a:spcAft>
                <a:spcPts val="0"/>
              </a:spcAft>
              <a:buSzPts val="1400"/>
              <a:buNone/>
            </a:pPr>
            <a:r>
              <a:rPr lang="en-GB" sz="1050">
                <a:solidFill>
                  <a:srgbClr val="576366"/>
                </a:solidFill>
                <a:highlight>
                  <a:srgbClr val="FFFFFF"/>
                </a:highlight>
                <a:latin typeface="Helvetica Neue"/>
                <a:ea typeface="Helvetica Neue"/>
                <a:cs typeface="Helvetica Neue"/>
                <a:sym typeface="Helvetica Neue"/>
              </a:rPr>
              <a:t>HTML isn’t regarded as a particularly difficult language to learn</a:t>
            </a:r>
            <a:endParaRPr sz="1050">
              <a:solidFill>
                <a:srgbClr val="576366"/>
              </a:solidFill>
              <a:highlight>
                <a:srgbClr val="FFFFFF"/>
              </a:highlight>
              <a:latin typeface="Helvetica Neue"/>
              <a:ea typeface="Helvetica Neue"/>
              <a:cs typeface="Helvetica Neue"/>
              <a:sym typeface="Helvetica Neue"/>
            </a:endParaRPr>
          </a:p>
          <a:p>
            <a:pPr indent="0" lvl="0" marL="0" rtl="0" algn="l">
              <a:lnSpc>
                <a:spcPct val="100000"/>
              </a:lnSpc>
              <a:spcBef>
                <a:spcPts val="0"/>
              </a:spcBef>
              <a:spcAft>
                <a:spcPts val="0"/>
              </a:spcAft>
              <a:buSzPts val="1400"/>
              <a:buNone/>
            </a:pPr>
            <a:r>
              <a:rPr lang="en-GB" sz="1050">
                <a:solidFill>
                  <a:srgbClr val="576366"/>
                </a:solidFill>
                <a:highlight>
                  <a:srgbClr val="FFFFFF"/>
                </a:highlight>
                <a:latin typeface="Helvetica Neue"/>
                <a:ea typeface="Helvetica Neue"/>
                <a:cs typeface="Helvetica Neue"/>
                <a:sym typeface="Helvetica Neue"/>
              </a:rPr>
              <a:t>Knowing what tags are available is the first step towards being to choose the right ones in any situation.</a:t>
            </a:r>
            <a:endParaRPr/>
          </a:p>
        </p:txBody>
      </p:sp>
      <p:sp>
        <p:nvSpPr>
          <p:cNvPr id="1482" name="Google Shape;1482;g26f5d3c57ca_0_17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26f5d3c57ca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26f5d3c57ca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23.png"/><Relationship Id="rId13" Type="http://schemas.openxmlformats.org/officeDocument/2006/relationships/image" Target="../media/image16.png"/><Relationship Id="rId12" Type="http://schemas.openxmlformats.org/officeDocument/2006/relationships/image" Target="../media/image11.png"/><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27.png"/><Relationship Id="rId5" Type="http://schemas.openxmlformats.org/officeDocument/2006/relationships/image" Target="../media/image23.png"/><Relationship Id="rId6"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15.png"/><Relationship Id="rId4" Type="http://schemas.openxmlformats.org/officeDocument/2006/relationships/hyperlink" Target="https://developer.mozilla.org/en-US/docs/Web/HTML/Element/header"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109.png"/><Relationship Id="rId4" Type="http://schemas.openxmlformats.org/officeDocument/2006/relationships/hyperlink" Target="https://developer.mozilla.org/en-US/docs/Web/HTML/Element/article"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111.png"/><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112.png"/><Relationship Id="rId4" Type="http://schemas.openxmlformats.org/officeDocument/2006/relationships/hyperlink" Target="https://developer.mozilla.org/en-US/docs/Web/HTML/Element/nav"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hyperlink" Target="https://repl.it/@malcolmyam/wk02-semantic-demo" TargetMode="External"/><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123.png"/><Relationship Id="rId4" Type="http://schemas.openxmlformats.org/officeDocument/2006/relationships/hyperlink" Target="https://developer.mozilla.org/en-US/docs/Glossary/Semantics#semantics_in_html"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png"/><Relationship Id="rId4" Type="http://schemas.openxmlformats.org/officeDocument/2006/relationships/image" Target="../media/image1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12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114.png"/><Relationship Id="rId4" Type="http://schemas.openxmlformats.org/officeDocument/2006/relationships/image" Target="../media/image1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117.png"/><Relationship Id="rId4" Type="http://schemas.openxmlformats.org/officeDocument/2006/relationships/image" Target="../media/image242.png"/><Relationship Id="rId9" Type="http://schemas.openxmlformats.org/officeDocument/2006/relationships/hyperlink" Target="http://www.csszengarden.com/" TargetMode="External"/><Relationship Id="rId5" Type="http://schemas.openxmlformats.org/officeDocument/2006/relationships/image" Target="../media/image121.png"/><Relationship Id="rId6" Type="http://schemas.openxmlformats.org/officeDocument/2006/relationships/image" Target="../media/image246.png"/><Relationship Id="rId7" Type="http://schemas.openxmlformats.org/officeDocument/2006/relationships/image" Target="../media/image183.png"/><Relationship Id="rId8" Type="http://schemas.openxmlformats.org/officeDocument/2006/relationships/image" Target="../media/image24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12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34.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hyperlink" Target="https://tools.pingdom.com/" TargetMode="External"/><Relationship Id="rId7" Type="http://schemas.openxmlformats.org/officeDocument/2006/relationships/image" Target="../media/image14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12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13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13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1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www.foodpanda.sg/" TargetMode="External"/><Relationship Id="rId4" Type="http://schemas.openxmlformats.org/officeDocument/2006/relationships/image" Target="../media/image27.png"/><Relationship Id="rId5" Type="http://schemas.openxmlformats.org/officeDocument/2006/relationships/image" Target="../media/image7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141.png"/><Relationship Id="rId4" Type="http://schemas.openxmlformats.org/officeDocument/2006/relationships/image" Target="../media/image3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133.png"/><Relationship Id="rId4" Type="http://schemas.openxmlformats.org/officeDocument/2006/relationships/image" Target="../media/image140.png"/><Relationship Id="rId5" Type="http://schemas.openxmlformats.org/officeDocument/2006/relationships/image" Target="../media/image132.png"/><Relationship Id="rId6" Type="http://schemas.openxmlformats.org/officeDocument/2006/relationships/image" Target="../media/image138.png"/><Relationship Id="rId7" Type="http://schemas.openxmlformats.org/officeDocument/2006/relationships/hyperlink" Target="http://www.colors.commutercreative.com/" TargetMode="External"/><Relationship Id="rId8" Type="http://schemas.openxmlformats.org/officeDocument/2006/relationships/hyperlink" Target="http://www.colors.commutercreative.com/"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137.png"/><Relationship Id="rId4" Type="http://schemas.openxmlformats.org/officeDocument/2006/relationships/image" Target="../media/image135.png"/><Relationship Id="rId5" Type="http://schemas.openxmlformats.org/officeDocument/2006/relationships/image" Target="../media/image13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image" Target="../media/image135.png"/><Relationship Id="rId4" Type="http://schemas.openxmlformats.org/officeDocument/2006/relationships/image" Target="../media/image133.png"/><Relationship Id="rId5" Type="http://schemas.openxmlformats.org/officeDocument/2006/relationships/image" Target="../media/image13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133.png"/><Relationship Id="rId4" Type="http://schemas.openxmlformats.org/officeDocument/2006/relationships/image" Target="../media/image163.png"/><Relationship Id="rId5" Type="http://schemas.openxmlformats.org/officeDocument/2006/relationships/image" Target="../media/image14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15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14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 Id="rId3" Type="http://schemas.openxmlformats.org/officeDocument/2006/relationships/image" Target="../media/image14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 Id="rId3" Type="http://schemas.openxmlformats.org/officeDocument/2006/relationships/image" Target="../media/image142.png"/><Relationship Id="rId4" Type="http://schemas.openxmlformats.org/officeDocument/2006/relationships/image" Target="../media/image145.png"/><Relationship Id="rId5"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7.png"/><Relationship Id="rId4" Type="http://schemas.openxmlformats.org/officeDocument/2006/relationships/image" Target="../media/image191.png"/><Relationship Id="rId5" Type="http://schemas.openxmlformats.org/officeDocument/2006/relationships/image" Target="../media/image227.png"/><Relationship Id="rId6" Type="http://schemas.openxmlformats.org/officeDocument/2006/relationships/image" Target="../media/image26.png"/><Relationship Id="rId7"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 Id="rId3" Type="http://schemas.openxmlformats.org/officeDocument/2006/relationships/image" Target="../media/image14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 Id="rId3" Type="http://schemas.openxmlformats.org/officeDocument/2006/relationships/image" Target="../media/image157.png"/><Relationship Id="rId4" Type="http://schemas.openxmlformats.org/officeDocument/2006/relationships/image" Target="../media/image155.png"/><Relationship Id="rId5" Type="http://schemas.openxmlformats.org/officeDocument/2006/relationships/hyperlink" Target="https://fonts.google.com/"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image" Target="../media/image148.png"/><Relationship Id="rId4" Type="http://schemas.openxmlformats.org/officeDocument/2006/relationships/image" Target="../media/image151.png"/><Relationship Id="rId5" Type="http://schemas.openxmlformats.org/officeDocument/2006/relationships/image" Target="../media/image149.png"/><Relationship Id="rId6" Type="http://schemas.openxmlformats.org/officeDocument/2006/relationships/image" Target="../media/image158.png"/><Relationship Id="rId7" Type="http://schemas.openxmlformats.org/officeDocument/2006/relationships/hyperlink" Target="https://replit.com/@immalcolm/simple-googlefont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 Id="rId3" Type="http://schemas.openxmlformats.org/officeDocument/2006/relationships/image" Target="../media/image152.png"/><Relationship Id="rId4" Type="http://schemas.openxmlformats.org/officeDocument/2006/relationships/image" Target="../media/image15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 Id="rId3" Type="http://schemas.openxmlformats.org/officeDocument/2006/relationships/image" Target="../media/image15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160.png"/><Relationship Id="rId4" Type="http://schemas.openxmlformats.org/officeDocument/2006/relationships/image" Target="../media/image81.png"/><Relationship Id="rId5" Type="http://schemas.openxmlformats.org/officeDocument/2006/relationships/hyperlink" Target="https://www.supremo.tv/typeterm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 Id="rId3" Type="http://schemas.openxmlformats.org/officeDocument/2006/relationships/image" Target="../media/image243.png"/><Relationship Id="rId4" Type="http://schemas.openxmlformats.org/officeDocument/2006/relationships/image" Target="../media/image81.png"/><Relationship Id="rId5" Type="http://schemas.openxmlformats.org/officeDocument/2006/relationships/hyperlink" Target="https://pixact.ly/" TargetMode="External"/><Relationship Id="rId6" Type="http://schemas.openxmlformats.org/officeDocument/2006/relationships/hyperlink" Target="https://pixact.ly/"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 Id="rId3" Type="http://schemas.openxmlformats.org/officeDocument/2006/relationships/image" Target="../media/image162.png"/><Relationship Id="rId4" Type="http://schemas.openxmlformats.org/officeDocument/2006/relationships/image" Target="../media/image159.png"/><Relationship Id="rId5" Type="http://schemas.openxmlformats.org/officeDocument/2006/relationships/hyperlink" Target="https://www.canva.com/font-combinations/"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 Id="rId3" Type="http://schemas.openxmlformats.org/officeDocument/2006/relationships/image" Target="../media/image166.png"/><Relationship Id="rId4" Type="http://schemas.openxmlformats.org/officeDocument/2006/relationships/image" Target="../media/image161.png"/><Relationship Id="rId5" Type="http://schemas.openxmlformats.org/officeDocument/2006/relationships/image" Target="../media/image167.png"/><Relationship Id="rId6" Type="http://schemas.openxmlformats.org/officeDocument/2006/relationships/hyperlink" Target="https://www.cssfontstack.com/"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 Id="rId3" Type="http://schemas.openxmlformats.org/officeDocument/2006/relationships/image" Target="../media/image165.png"/><Relationship Id="rId4" Type="http://schemas.openxmlformats.org/officeDocument/2006/relationships/hyperlink" Target="https://www.cssfontstack.com/"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 Id="rId3" Type="http://schemas.openxmlformats.org/officeDocument/2006/relationships/image" Target="../media/image17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0.xml"/><Relationship Id="rId3" Type="http://schemas.openxmlformats.org/officeDocument/2006/relationships/hyperlink" Target="https://developer.mozilla.org/en-US/docs/Web/CSS/font"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 Id="rId3" Type="http://schemas.openxmlformats.org/officeDocument/2006/relationships/image" Target="../media/image178.png"/><Relationship Id="rId4" Type="http://schemas.openxmlformats.org/officeDocument/2006/relationships/image" Target="../media/image168.png"/><Relationship Id="rId5" Type="http://schemas.openxmlformats.org/officeDocument/2006/relationships/hyperlink" Target="https://replit.com/@immalcolm/simple-boxmodel"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 Id="rId3" Type="http://schemas.openxmlformats.org/officeDocument/2006/relationships/image" Target="../media/image178.png"/><Relationship Id="rId4" Type="http://schemas.openxmlformats.org/officeDocument/2006/relationships/image" Target="../media/image168.png"/><Relationship Id="rId5" Type="http://schemas.openxmlformats.org/officeDocument/2006/relationships/hyperlink" Target="https://replit.com/@immalcolm/simple-boxmodel"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 Id="rId3" Type="http://schemas.openxmlformats.org/officeDocument/2006/relationships/image" Target="../media/image3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 Id="rId3" Type="http://schemas.openxmlformats.org/officeDocument/2006/relationships/hyperlink" Target="https://www.w3schools.com/css/css3_gradients.asp"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hyperlink" Target="https://webkul.github.io/coolhue/"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 Id="rId3" Type="http://schemas.openxmlformats.org/officeDocument/2006/relationships/image" Target="../media/image171.png"/><Relationship Id="rId4" Type="http://schemas.openxmlformats.org/officeDocument/2006/relationships/image" Target="../media/image189.png"/><Relationship Id="rId5" Type="http://schemas.openxmlformats.org/officeDocument/2006/relationships/hyperlink" Target="https://www.grabient.com/"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 Id="rId3" Type="http://schemas.openxmlformats.org/officeDocument/2006/relationships/image" Target="../media/image173.png"/><Relationship Id="rId4" Type="http://schemas.openxmlformats.org/officeDocument/2006/relationships/image" Target="../media/image172.png"/><Relationship Id="rId5" Type="http://schemas.openxmlformats.org/officeDocument/2006/relationships/hyperlink" Target="https://webgradients.com/"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 Id="rId3" Type="http://schemas.openxmlformats.org/officeDocument/2006/relationships/image" Target="../media/image1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 Id="rId3" Type="http://schemas.openxmlformats.org/officeDocument/2006/relationships/hyperlink" Target="https://uigradients.com/#BrokenHearts" TargetMode="External"/><Relationship Id="rId4" Type="http://schemas.openxmlformats.org/officeDocument/2006/relationships/hyperlink" Target="https://uigradients.com/#OrangeCoral" TargetMode="External"/><Relationship Id="rId5" Type="http://schemas.openxmlformats.org/officeDocument/2006/relationships/hyperlink" Target="https://uigradients.com/#Subu" TargetMode="External"/><Relationship Id="rId6" Type="http://schemas.openxmlformats.org/officeDocument/2006/relationships/hyperlink" Target="https://uigradients.com/#DeepSeaSpace"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 Id="rId3" Type="http://schemas.openxmlformats.org/officeDocument/2006/relationships/image" Target="../media/image177.png"/><Relationship Id="rId4" Type="http://schemas.openxmlformats.org/officeDocument/2006/relationships/hyperlink" Target="https://caniuse.com"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hyperlink" Target="https://dev.to/whitep4nth3r/whats-the-difference-between-and-in-css-23p4" TargetMode="External"/><Relationship Id="rId4" Type="http://schemas.openxmlformats.org/officeDocument/2006/relationships/hyperlink" Target="https://css-tricks.com/snippets/css/a-guide-to-flexbox/" TargetMode="External"/><Relationship Id="rId5" Type="http://schemas.openxmlformats.org/officeDocument/2006/relationships/hyperlink" Target="https://flexboxfroggy.com/"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3.png"/><Relationship Id="rId4" Type="http://schemas.openxmlformats.org/officeDocument/2006/relationships/image" Target="../media/image1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 Id="rId3" Type="http://schemas.openxmlformats.org/officeDocument/2006/relationships/image" Target="../media/image175.png"/><Relationship Id="rId4" Type="http://schemas.openxmlformats.org/officeDocument/2006/relationships/hyperlink" Target="https://developer.mozilla.org/en-US/docs/Learn/Forms"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5.xml"/><Relationship Id="rId3" Type="http://schemas.openxmlformats.org/officeDocument/2006/relationships/image" Target="../media/image188.png"/><Relationship Id="rId4" Type="http://schemas.openxmlformats.org/officeDocument/2006/relationships/image" Target="../media/image22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6.xml"/><Relationship Id="rId3" Type="http://schemas.openxmlformats.org/officeDocument/2006/relationships/image" Target="../media/image181.png"/><Relationship Id="rId4" Type="http://schemas.openxmlformats.org/officeDocument/2006/relationships/image" Target="../media/image197.png"/><Relationship Id="rId5" Type="http://schemas.openxmlformats.org/officeDocument/2006/relationships/hyperlink" Target="https://static.lukew.com/webforms_lukew.pdf"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 Id="rId3" Type="http://schemas.openxmlformats.org/officeDocument/2006/relationships/hyperlink" Target="https://developer.mozilla.org/en-US/docs/Web/HTML/Element/input" TargetMode="External"/><Relationship Id="rId4" Type="http://schemas.openxmlformats.org/officeDocument/2006/relationships/image" Target="../media/image180.png"/><Relationship Id="rId5" Type="http://schemas.openxmlformats.org/officeDocument/2006/relationships/image" Target="../media/image218.png"/><Relationship Id="rId6" Type="http://schemas.openxmlformats.org/officeDocument/2006/relationships/image" Target="../media/image18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 Id="rId3" Type="http://schemas.openxmlformats.org/officeDocument/2006/relationships/image" Target="../media/image211.png"/><Relationship Id="rId4" Type="http://schemas.openxmlformats.org/officeDocument/2006/relationships/image" Target="../media/image187.png"/><Relationship Id="rId5" Type="http://schemas.openxmlformats.org/officeDocument/2006/relationships/image" Target="../media/image18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9.xml"/><Relationship Id="rId3" Type="http://schemas.openxmlformats.org/officeDocument/2006/relationships/image" Target="../media/image19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0.xml"/><Relationship Id="rId3" Type="http://schemas.openxmlformats.org/officeDocument/2006/relationships/image" Target="../media/image184.png"/><Relationship Id="rId4" Type="http://schemas.openxmlformats.org/officeDocument/2006/relationships/image" Target="../media/image3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 Id="rId3" Type="http://schemas.openxmlformats.org/officeDocument/2006/relationships/image" Target="../media/image215.png"/><Relationship Id="rId4" Type="http://schemas.openxmlformats.org/officeDocument/2006/relationships/hyperlink" Target="https://replit.com/@immalcolm/form-basic"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23.png"/><Relationship Id="rId8" Type="http://schemas.openxmlformats.org/officeDocument/2006/relationships/image" Target="../media/image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 Id="rId3" Type="http://schemas.openxmlformats.org/officeDocument/2006/relationships/image" Target="../media/image199.png"/><Relationship Id="rId4" Type="http://schemas.openxmlformats.org/officeDocument/2006/relationships/image" Target="../media/image20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image" Target="../media/image199.png"/><Relationship Id="rId4" Type="http://schemas.openxmlformats.org/officeDocument/2006/relationships/image" Target="../media/image20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 Id="rId3" Type="http://schemas.openxmlformats.org/officeDocument/2006/relationships/image" Target="../media/image20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 Id="rId3" Type="http://schemas.openxmlformats.org/officeDocument/2006/relationships/image" Target="../media/image20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 Id="rId3" Type="http://schemas.openxmlformats.org/officeDocument/2006/relationships/image" Target="../media/image203.png"/><Relationship Id="rId4" Type="http://schemas.openxmlformats.org/officeDocument/2006/relationships/image" Target="../media/image222.png"/><Relationship Id="rId5" Type="http://schemas.openxmlformats.org/officeDocument/2006/relationships/image" Target="../media/image20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image" Target="../media/image133.png"/><Relationship Id="rId4" Type="http://schemas.openxmlformats.org/officeDocument/2006/relationships/image" Target="../media/image140.png"/><Relationship Id="rId5" Type="http://schemas.openxmlformats.org/officeDocument/2006/relationships/image" Target="../media/image13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 Id="rId3" Type="http://schemas.openxmlformats.org/officeDocument/2006/relationships/image" Target="../media/image138.png"/><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 Id="rId3" Type="http://schemas.openxmlformats.org/officeDocument/2006/relationships/image" Target="../media/image137.png"/><Relationship Id="rId4" Type="http://schemas.openxmlformats.org/officeDocument/2006/relationships/image" Target="../media/image135.png"/><Relationship Id="rId5" Type="http://schemas.openxmlformats.org/officeDocument/2006/relationships/image" Target="../media/image133.png"/><Relationship Id="rId6" Type="http://schemas.openxmlformats.org/officeDocument/2006/relationships/hyperlink" Target="https://www.colorzilla.com/" TargetMode="External"/><Relationship Id="rId7" Type="http://schemas.openxmlformats.org/officeDocument/2006/relationships/image" Target="../media/image8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 Id="rId3" Type="http://schemas.openxmlformats.org/officeDocument/2006/relationships/image" Target="../media/image135.png"/><Relationship Id="rId4" Type="http://schemas.openxmlformats.org/officeDocument/2006/relationships/image" Target="../media/image133.png"/><Relationship Id="rId5" Type="http://schemas.openxmlformats.org/officeDocument/2006/relationships/image" Target="../media/image139.png"/><Relationship Id="rId6" Type="http://schemas.openxmlformats.org/officeDocument/2006/relationships/hyperlink" Target="https://www.colorzilla.com/" TargetMode="External"/><Relationship Id="rId7" Type="http://schemas.openxmlformats.org/officeDocument/2006/relationships/image" Target="../media/image8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 Id="rId3" Type="http://schemas.openxmlformats.org/officeDocument/2006/relationships/image" Target="../media/image133.png"/><Relationship Id="rId4" Type="http://schemas.openxmlformats.org/officeDocument/2006/relationships/image" Target="../media/image163.png"/><Relationship Id="rId5" Type="http://schemas.openxmlformats.org/officeDocument/2006/relationships/image" Target="../media/image14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3.xml"/><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4.xml"/><Relationship Id="rId3" Type="http://schemas.openxmlformats.org/officeDocument/2006/relationships/image" Target="../media/image219.png"/><Relationship Id="rId4" Type="http://schemas.openxmlformats.org/officeDocument/2006/relationships/image" Target="../media/image21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 Id="rId3" Type="http://schemas.openxmlformats.org/officeDocument/2006/relationships/image" Target="../media/image224.png"/><Relationship Id="rId4" Type="http://schemas.openxmlformats.org/officeDocument/2006/relationships/image" Target="../media/image223.png"/><Relationship Id="rId5" Type="http://schemas.openxmlformats.org/officeDocument/2006/relationships/image" Target="../media/image22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 Id="rId3" Type="http://schemas.openxmlformats.org/officeDocument/2006/relationships/image" Target="../media/image225.png"/><Relationship Id="rId4" Type="http://schemas.openxmlformats.org/officeDocument/2006/relationships/image" Target="../media/image226.png"/><Relationship Id="rId5" Type="http://schemas.openxmlformats.org/officeDocument/2006/relationships/image" Target="../media/image23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 Id="rId3" Type="http://schemas.openxmlformats.org/officeDocument/2006/relationships/image" Target="../media/image22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 Id="rId3" Type="http://schemas.openxmlformats.org/officeDocument/2006/relationships/image" Target="../media/image23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 Id="rId3" Type="http://schemas.openxmlformats.org/officeDocument/2006/relationships/hyperlink" Target="https://replit.com/@immalcolm/simple-selectors"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 Id="rId3" Type="http://schemas.openxmlformats.org/officeDocument/2006/relationships/hyperlink" Target="https://replit.com/@immalcolm/simple-grouping-selector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23.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 Id="rId3" Type="http://schemas.openxmlformats.org/officeDocument/2006/relationships/hyperlink" Target="https://developer.mozilla.org/en-US/docs/Learn/CSS/Building_blocks/Cascade_and_inheritance" TargetMode="External"/><Relationship Id="rId4" Type="http://schemas.openxmlformats.org/officeDocument/2006/relationships/hyperlink" Target="https://repl.it/@malcolmyam/simple-grouping-selectors#index.html"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 Id="rId3" Type="http://schemas.openxmlformats.org/officeDocument/2006/relationships/hyperlink" Target="https://www.w3schools.com/css/css_combinators.asp" TargetMode="Externa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 Id="rId3" Type="http://schemas.openxmlformats.org/officeDocument/2006/relationships/hyperlink" Target="https://specificity.keegan.st/" TargetMode="External"/><Relationship Id="rId4" Type="http://schemas.openxmlformats.org/officeDocument/2006/relationships/hyperlink" Target="https://replit.com/@immalcolm/specificity-demo" TargetMode="Externa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 Id="rId3" Type="http://schemas.openxmlformats.org/officeDocument/2006/relationships/hyperlink" Target="https://replit.com/@immalcolm/specificity-demo"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hyperlink" Target="https://careerfoundry.com/en/blog/web-development/what-does-it-take-to-become-a-web-developer-everything-you-need-to-know-before-getting-started/" TargetMode="External"/><Relationship Id="rId5" Type="http://schemas.openxmlformats.org/officeDocument/2006/relationships/image" Target="../media/image23.png"/><Relationship Id="rId6" Type="http://schemas.openxmlformats.org/officeDocument/2006/relationships/image" Target="../media/image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0.xml"/><Relationship Id="rId3" Type="http://schemas.openxmlformats.org/officeDocument/2006/relationships/hyperlink" Target="https://www.w3schools.com/css/css_combinators.asp"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1.xml"/><Relationship Id="rId3" Type="http://schemas.openxmlformats.org/officeDocument/2006/relationships/image" Target="../media/image81.png"/><Relationship Id="rId4" Type="http://schemas.openxmlformats.org/officeDocument/2006/relationships/hyperlink" Target="https://flukeout.github.io/" TargetMode="External"/><Relationship Id="rId5" Type="http://schemas.openxmlformats.org/officeDocument/2006/relationships/hyperlink" Target="https://flukeout.github.io/" TargetMode="External"/><Relationship Id="rId6" Type="http://schemas.openxmlformats.org/officeDocument/2006/relationships/image" Target="../media/image91.png"/><Relationship Id="rId7" Type="http://schemas.openxmlformats.org/officeDocument/2006/relationships/image" Target="../media/image23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3.png"/><Relationship Id="rId4" Type="http://schemas.openxmlformats.org/officeDocument/2006/relationships/image" Target="../media/image1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3.xml"/><Relationship Id="rId3" Type="http://schemas.openxmlformats.org/officeDocument/2006/relationships/image" Target="../media/image23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4.xml"/><Relationship Id="rId3" Type="http://schemas.openxmlformats.org/officeDocument/2006/relationships/image" Target="../media/image239.png"/><Relationship Id="rId4" Type="http://schemas.openxmlformats.org/officeDocument/2006/relationships/image" Target="../media/image234.png"/><Relationship Id="rId5" Type="http://schemas.openxmlformats.org/officeDocument/2006/relationships/image" Target="../media/image238.png"/><Relationship Id="rId6" Type="http://schemas.openxmlformats.org/officeDocument/2006/relationships/hyperlink" Target="https://meyerweb.com/eric/tools/css/reset/" TargetMode="External"/><Relationship Id="rId7" Type="http://schemas.openxmlformats.org/officeDocument/2006/relationships/image" Target="../media/image240.png"/><Relationship Id="rId8" Type="http://schemas.openxmlformats.org/officeDocument/2006/relationships/hyperlink" Target="https://necolas.github.io/normalize.css/"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5.xml"/><Relationship Id="rId3" Type="http://schemas.openxmlformats.org/officeDocument/2006/relationships/image" Target="../media/image8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hyperlink" Target="https://necolas.github.io/normalize.css/" TargetMode="External"/><Relationship Id="rId4" Type="http://schemas.openxmlformats.org/officeDocument/2006/relationships/hyperlink" Target="https://meyerweb.com/eric/tools/css/re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23.png"/><Relationship Id="rId5"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emojipedia.org/loudly-crying-face/" TargetMode="External"/><Relationship Id="rId4" Type="http://schemas.openxmlformats.org/officeDocument/2006/relationships/image" Target="../media/image33.png"/><Relationship Id="rId5" Type="http://schemas.openxmlformats.org/officeDocument/2006/relationships/image" Target="../media/image23.png"/><Relationship Id="rId6"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64.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23.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23.png"/><Relationship Id="rId5"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23.png"/><Relationship Id="rId7"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2.png"/><Relationship Id="rId4" Type="http://schemas.openxmlformats.org/officeDocument/2006/relationships/hyperlink" Target="http://www.youtube.com/watch?v=gsNaR6FRuO0" TargetMode="External"/><Relationship Id="rId5" Type="http://schemas.openxmlformats.org/officeDocument/2006/relationships/image" Target="../media/image47.jpg"/><Relationship Id="rId6" Type="http://schemas.openxmlformats.org/officeDocument/2006/relationships/hyperlink" Target="https://www.youtube.com/watch?v=gsNaR6FRuO0" TargetMode="External"/><Relationship Id="rId7" Type="http://schemas.openxmlformats.org/officeDocument/2006/relationships/image" Target="../media/image23.png"/><Relationship Id="rId8"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s://en.wikipedia.org/wiki/HTML" TargetMode="External"/><Relationship Id="rId4" Type="http://schemas.openxmlformats.org/officeDocument/2006/relationships/image" Target="../media/image191.png"/><Relationship Id="rId5" Type="http://schemas.openxmlformats.org/officeDocument/2006/relationships/image" Target="../media/image23.png"/><Relationship Id="rId6" Type="http://schemas.openxmlformats.org/officeDocument/2006/relationships/image" Target="../media/image8.png"/><Relationship Id="rId7"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www.youtube.com/watch?v=bFti2qWaubU" TargetMode="External"/><Relationship Id="rId4" Type="http://schemas.openxmlformats.org/officeDocument/2006/relationships/image" Target="../media/image6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23.png"/><Relationship Id="rId6"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76.png"/><Relationship Id="rId4" Type="http://schemas.openxmlformats.org/officeDocument/2006/relationships/hyperlink" Target="https://www.webopedia.com/TERM/M/meta.html" TargetMode="External"/><Relationship Id="rId5" Type="http://schemas.openxmlformats.org/officeDocument/2006/relationships/hyperlink" Target="https://www.urbandictionary.com/define.php?term=meta" TargetMode="External"/><Relationship Id="rId6" Type="http://schemas.openxmlformats.org/officeDocument/2006/relationships/image" Target="../media/image11.png"/><Relationship Id="rId7"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6.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4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23.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23.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23.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58.png"/><Relationship Id="rId4" Type="http://schemas.openxmlformats.org/officeDocument/2006/relationships/image" Target="../media/image59.jpg"/><Relationship Id="rId5" Type="http://schemas.openxmlformats.org/officeDocument/2006/relationships/image" Target="../media/image11.png"/><Relationship Id="rId6" Type="http://schemas.openxmlformats.org/officeDocument/2006/relationships/image" Target="../media/image23.png"/><Relationship Id="rId7"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3.png"/><Relationship Id="rId4" Type="http://schemas.openxmlformats.org/officeDocument/2006/relationships/image" Target="../media/image61.png"/><Relationship Id="rId5" Type="http://schemas.openxmlformats.org/officeDocument/2006/relationships/image" Target="../media/image11.png"/><Relationship Id="rId6" Type="http://schemas.openxmlformats.org/officeDocument/2006/relationships/image" Target="../media/image98.png"/><Relationship Id="rId7" Type="http://schemas.openxmlformats.org/officeDocument/2006/relationships/image" Target="../media/image23.png"/><Relationship Id="rId8"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3.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3.pn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23.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64.png"/><Relationship Id="rId4" Type="http://schemas.openxmlformats.org/officeDocument/2006/relationships/image" Target="../media/image23.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3.png"/><Relationship Id="rId4" Type="http://schemas.openxmlformats.org/officeDocument/2006/relationships/image" Target="../media/image23.png"/><Relationship Id="rId5"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66.png"/><Relationship Id="rId4" Type="http://schemas.openxmlformats.org/officeDocument/2006/relationships/image" Target="../media/image23.png"/><Relationship Id="rId5"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23.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3.png"/><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65.png"/><Relationship Id="rId6" Type="http://schemas.openxmlformats.org/officeDocument/2006/relationships/image" Target="../media/image68.png"/><Relationship Id="rId7"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71.png"/><Relationship Id="rId4" Type="http://schemas.openxmlformats.org/officeDocument/2006/relationships/image" Target="../media/image82.jpg"/><Relationship Id="rId5" Type="http://schemas.openxmlformats.org/officeDocument/2006/relationships/hyperlink" Target="https://picsum.photos/" TargetMode="External"/><Relationship Id="rId6" Type="http://schemas.openxmlformats.org/officeDocument/2006/relationships/hyperlink" Target="https://replit.com/@immalcolm/image-example" TargetMode="External"/><Relationship Id="rId7" Type="http://schemas.openxmlformats.org/officeDocument/2006/relationships/image" Target="../media/image23.png"/><Relationship Id="rId8"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hyperlink" Target="https://replit.com/@immalcolm/image-example" TargetMode="External"/><Relationship Id="rId4" Type="http://schemas.openxmlformats.org/officeDocument/2006/relationships/hyperlink" Target="https://developer.mozilla.org/en-US/docs/Learn/Getting_started_with_the_web/Dealing_with_files" TargetMode="External"/><Relationship Id="rId5" Type="http://schemas.openxmlformats.org/officeDocument/2006/relationships/image" Target="../media/image23.png"/><Relationship Id="rId6"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hyperlink" Target="https://developer.mozilla.org/en-US/docs/Learn/HTML/Multimedia_and_embedding/Responsive_images" TargetMode="External"/><Relationship Id="rId6" Type="http://schemas.openxmlformats.org/officeDocument/2006/relationships/hyperlink" Target="https://developer.mozilla.org/en-US/docs/Web/HTML/Element/img#attr-srcset" TargetMode="External"/><Relationship Id="rId7" Type="http://schemas.openxmlformats.org/officeDocument/2006/relationships/hyperlink" Target="https://web.dev/learn/design/responsive-image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hyperlink" Target="https://html.com/attributes/img-srcset/"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hyperlink" Target="https://html.com/attributes/img-srcs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23.png"/><Relationship Id="rId7" Type="http://schemas.openxmlformats.org/officeDocument/2006/relationships/image" Target="../media/image8.png"/><Relationship Id="rId8"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74.png"/><Relationship Id="rId4"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hyperlink" Target="https://www.responsivebreakpoints.com/"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20.png"/><Relationship Id="rId4" Type="http://schemas.openxmlformats.org/officeDocument/2006/relationships/image" Target="../media/image23.png"/><Relationship Id="rId9" Type="http://schemas.openxmlformats.org/officeDocument/2006/relationships/hyperlink" Target="https://replit.com/@immalcolm/sample-responsive-images" TargetMode="External"/><Relationship Id="rId5" Type="http://schemas.openxmlformats.org/officeDocument/2006/relationships/image" Target="../media/image8.png"/><Relationship Id="rId6" Type="http://schemas.openxmlformats.org/officeDocument/2006/relationships/hyperlink" Target="https://www.responsivebreakpoints.com/" TargetMode="External"/><Relationship Id="rId7" Type="http://schemas.openxmlformats.org/officeDocument/2006/relationships/image" Target="../media/image122.png"/><Relationship Id="rId8" Type="http://schemas.openxmlformats.org/officeDocument/2006/relationships/image" Target="../media/image9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hyperlink" Target="https://picsum.photos/" TargetMode="External"/><Relationship Id="rId4" Type="http://schemas.openxmlformats.org/officeDocument/2006/relationships/image" Target="../media/image23.png"/><Relationship Id="rId5" Type="http://schemas.openxmlformats.org/officeDocument/2006/relationships/image" Target="../media/image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23.png"/><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79.png"/><Relationship Id="rId4" Type="http://schemas.openxmlformats.org/officeDocument/2006/relationships/image" Target="../media/image23.png"/><Relationship Id="rId5"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23.png"/><Relationship Id="rId6" Type="http://schemas.openxmlformats.org/officeDocument/2006/relationships/image" Target="../media/image8.png"/><Relationship Id="rId7" Type="http://schemas.openxmlformats.org/officeDocument/2006/relationships/hyperlink" Target="https://replit.com/@immalcolm/simple-hyperlink" TargetMode="External"/><Relationship Id="rId8"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23.png"/><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78.png"/><Relationship Id="rId4" Type="http://schemas.openxmlformats.org/officeDocument/2006/relationships/image" Target="../media/image23.png"/><Relationship Id="rId5"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83.png"/><Relationship Id="rId4"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hyperlink" Target="https://developer.mozilla.org/en-US/docs/Web/HTML/Element/ol" TargetMode="External"/><Relationship Id="rId7" Type="http://schemas.openxmlformats.org/officeDocument/2006/relationships/hyperlink" Target="https://developer.mozilla.org/en-US/docs/Web/HTML/Element/u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23.png"/><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hyperlink" Target="https://replit.com/@immalcolm/divspan-example" TargetMode="External"/><Relationship Id="rId4" Type="http://schemas.openxmlformats.org/officeDocument/2006/relationships/image" Target="../media/image80.png"/><Relationship Id="rId5" Type="http://schemas.openxmlformats.org/officeDocument/2006/relationships/image" Target="../media/image23.png"/><Relationship Id="rId6"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23.pn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5.png"/><Relationship Id="rId4" Type="http://schemas.openxmlformats.org/officeDocument/2006/relationships/image" Target="../media/image23.png"/><Relationship Id="rId5"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81.png"/><Relationship Id="rId4" Type="http://schemas.openxmlformats.org/officeDocument/2006/relationships/image" Target="../media/image91.png"/><Relationship Id="rId5" Type="http://schemas.openxmlformats.org/officeDocument/2006/relationships/image" Target="../media/image87.png"/><Relationship Id="rId6" Type="http://schemas.openxmlformats.org/officeDocument/2006/relationships/image" Target="../media/image86.png"/><Relationship Id="rId7" Type="http://schemas.openxmlformats.org/officeDocument/2006/relationships/image" Target="../media/image1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88.png"/><Relationship Id="rId6" Type="http://schemas.openxmlformats.org/officeDocument/2006/relationships/image" Target="../media/image95.png"/><Relationship Id="rId7" Type="http://schemas.openxmlformats.org/officeDocument/2006/relationships/hyperlink" Target="https://developer.mozilla.org/en-US/docs/Web/HTML/Element/table"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89.png"/><Relationship Id="rId6" Type="http://schemas.openxmlformats.org/officeDocument/2006/relationships/hyperlink" Target="https://developer.mozilla.org/en-US/docs/Web/HTML/Element/tabl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png"/><Relationship Id="rId4" Type="http://schemas.openxmlformats.org/officeDocument/2006/relationships/image" Target="../media/image1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hyperlink" Target="https://www.w3schools.com/html/html_iframe.asp" TargetMode="External"/><Relationship Id="rId4" Type="http://schemas.openxmlformats.org/officeDocument/2006/relationships/image" Target="../media/image23.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web.archive.org/web/20120503035351/http://www.foodpanda.sg/" TargetMode="External"/><Relationship Id="rId4" Type="http://schemas.openxmlformats.org/officeDocument/2006/relationships/image" Target="../media/image191.png"/><Relationship Id="rId5" Type="http://schemas.openxmlformats.org/officeDocument/2006/relationships/image" Target="../media/image23.png"/><Relationship Id="rId6" Type="http://schemas.openxmlformats.org/officeDocument/2006/relationships/image" Target="../media/image8.png"/><Relationship Id="rId7"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7.png"/><Relationship Id="rId6" Type="http://schemas.openxmlformats.org/officeDocument/2006/relationships/image" Target="../media/image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s://dev.w3.org/html5/html-author/charref" TargetMode="External"/><Relationship Id="rId4" Type="http://schemas.openxmlformats.org/officeDocument/2006/relationships/hyperlink" Target="https://developer.mozilla.org/en-US/docs/Glossary/Entity" TargetMode="External"/><Relationship Id="rId5" Type="http://schemas.openxmlformats.org/officeDocument/2006/relationships/hyperlink" Target="https://www.w3schools.com/charsets/ref_emoji.asp" TargetMode="External"/><Relationship Id="rId6" Type="http://schemas.openxmlformats.org/officeDocument/2006/relationships/image" Target="../media/image94.png"/><Relationship Id="rId7"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81.png"/><Relationship Id="rId4" Type="http://schemas.openxmlformats.org/officeDocument/2006/relationships/image" Target="../media/image91.png"/><Relationship Id="rId5" Type="http://schemas.openxmlformats.org/officeDocument/2006/relationships/image" Target="../media/image87.png"/><Relationship Id="rId6" Type="http://schemas.openxmlformats.org/officeDocument/2006/relationships/image" Target="../media/image86.png"/><Relationship Id="rId7" Type="http://schemas.openxmlformats.org/officeDocument/2006/relationships/image" Target="../media/image1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hyperlink" Target="https://www.howtogeek.com/205086/beginner-how-to-make-windows-show-file-extensions/" TargetMode="External"/><Relationship Id="rId4" Type="http://schemas.openxmlformats.org/officeDocument/2006/relationships/hyperlink" Target="https://support.winzip.com/hc/en-us/articles/115011457948-How-to-configure-Windows-to-show-file-extensions-and-hidden-file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hyperlink" Target="https://askanydifference.com/difference-between-absolute-and-relative-path/#Comparison_Table_Between_Absolute_and_Relative_Path" TargetMode="External"/><Relationship Id="rId4" Type="http://schemas.openxmlformats.org/officeDocument/2006/relationships/hyperlink" Target="https://learn.microsoft.com/en-gb/training/modules/develop-web-apps-with-vs-code/" TargetMode="External"/><Relationship Id="rId5" Type="http://schemas.openxmlformats.org/officeDocument/2006/relationships/hyperlink" Target="https://cloudfour.com/thinks/responsive-images-the-simple-way/" TargetMode="External"/><Relationship Id="rId6" Type="http://schemas.openxmlformats.org/officeDocument/2006/relationships/hyperlink" Target="https://css-tricks.com/a-guide-to-the-responsive-images-syntax-in-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05.png"/><Relationship Id="rId4" Type="http://schemas.openxmlformats.org/officeDocument/2006/relationships/image" Target="../media/image104.png"/><Relationship Id="rId5" Type="http://schemas.openxmlformats.org/officeDocument/2006/relationships/image" Target="../media/image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08.png"/><Relationship Id="rId4" Type="http://schemas.openxmlformats.org/officeDocument/2006/relationships/image" Target="../media/image119.png"/><Relationship Id="rId5" Type="http://schemas.openxmlformats.org/officeDocument/2006/relationships/image" Target="../media/image104.png"/><Relationship Id="rId6" Type="http://schemas.openxmlformats.org/officeDocument/2006/relationships/hyperlink" Target="https://www.hackterms.com/div%20soup"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hyperlink" Target="https://teamtreehouse.com/library/semantic-html-header-footer-and-section?t=82" TargetMode="External"/><Relationship Id="rId4" Type="http://schemas.openxmlformats.org/officeDocument/2006/relationships/image" Target="../media/image107.png"/><Relationship Id="rId5" Type="http://schemas.openxmlformats.org/officeDocument/2006/relationships/image" Target="../media/image104.png"/><Relationship Id="rId6" Type="http://schemas.openxmlformats.org/officeDocument/2006/relationships/hyperlink" Target="https://www.w3schools.com/html/html5_semantic_elements.asp"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p:nvPr/>
        </p:nvSpPr>
        <p:spPr>
          <a:xfrm>
            <a:off x="915675" y="1466500"/>
            <a:ext cx="2875500" cy="354000"/>
          </a:xfrm>
          <a:prstGeom prst="rect">
            <a:avLst/>
          </a:prstGeom>
          <a:solidFill>
            <a:srgbClr val="F6B20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 name="Google Shape;67;p15"/>
          <p:cNvSpPr txBox="1"/>
          <p:nvPr/>
        </p:nvSpPr>
        <p:spPr>
          <a:xfrm>
            <a:off x="915686" y="1848158"/>
            <a:ext cx="4338300" cy="687000"/>
          </a:xfrm>
          <a:prstGeom prst="rect">
            <a:avLst/>
          </a:prstGeom>
          <a:noFill/>
          <a:ln>
            <a:noFill/>
          </a:ln>
        </p:spPr>
        <p:txBody>
          <a:bodyPr anchorCtr="0" anchor="t" bIns="0" lIns="0" spcFirstLastPara="1" rIns="0" wrap="square" tIns="0">
            <a:spAutoFit/>
          </a:bodyPr>
          <a:lstStyle/>
          <a:p>
            <a:pPr indent="0" lvl="0" marL="0" marR="0" rtl="0" algn="l">
              <a:lnSpc>
                <a:spcPct val="93001"/>
              </a:lnSpc>
              <a:spcBef>
                <a:spcPts val="0"/>
              </a:spcBef>
              <a:spcAft>
                <a:spcPts val="0"/>
              </a:spcAft>
              <a:buNone/>
            </a:pPr>
            <a:r>
              <a:rPr lang="en-GB" sz="4800">
                <a:solidFill>
                  <a:srgbClr val="3B41C9"/>
                </a:solidFill>
                <a:latin typeface="Oswald"/>
                <a:ea typeface="Oswald"/>
                <a:cs typeface="Oswald"/>
                <a:sym typeface="Oswald"/>
              </a:rPr>
              <a:t>HTML CSS </a:t>
            </a:r>
            <a:r>
              <a:rPr lang="en-GB" sz="4800">
                <a:solidFill>
                  <a:srgbClr val="3B41C9"/>
                </a:solidFill>
                <a:latin typeface="Oswald"/>
                <a:ea typeface="Oswald"/>
                <a:cs typeface="Oswald"/>
                <a:sym typeface="Oswald"/>
              </a:rPr>
              <a:t>CORE</a:t>
            </a:r>
            <a:endParaRPr sz="100">
              <a:latin typeface="Oswald"/>
              <a:ea typeface="Oswald"/>
              <a:cs typeface="Oswald"/>
              <a:sym typeface="Oswald"/>
            </a:endParaRPr>
          </a:p>
        </p:txBody>
      </p:sp>
      <p:pic>
        <p:nvPicPr>
          <p:cNvPr id="68" name="Google Shape;68;p15"/>
          <p:cNvPicPr preferRelativeResize="0"/>
          <p:nvPr/>
        </p:nvPicPr>
        <p:blipFill rotWithShape="1">
          <a:blip r:embed="rId3">
            <a:alphaModFix/>
          </a:blip>
          <a:srcRect b="0" l="0" r="0" t="0"/>
          <a:stretch/>
        </p:blipFill>
        <p:spPr>
          <a:xfrm>
            <a:off x="5116272" y="2123240"/>
            <a:ext cx="5797658" cy="5797658"/>
          </a:xfrm>
          <a:prstGeom prst="rect">
            <a:avLst/>
          </a:prstGeom>
          <a:noFill/>
          <a:ln>
            <a:noFill/>
          </a:ln>
        </p:spPr>
      </p:pic>
      <p:pic>
        <p:nvPicPr>
          <p:cNvPr id="69" name="Google Shape;69;p15"/>
          <p:cNvPicPr preferRelativeResize="0"/>
          <p:nvPr/>
        </p:nvPicPr>
        <p:blipFill rotWithShape="1">
          <a:blip r:embed="rId4">
            <a:alphaModFix/>
          </a:blip>
          <a:srcRect b="0" l="0" r="0" t="0"/>
          <a:stretch/>
        </p:blipFill>
        <p:spPr>
          <a:xfrm>
            <a:off x="-1007425" y="-1028700"/>
            <a:ext cx="2057401" cy="2057401"/>
          </a:xfrm>
          <a:prstGeom prst="rect">
            <a:avLst/>
          </a:prstGeom>
          <a:noFill/>
          <a:ln>
            <a:noFill/>
          </a:ln>
        </p:spPr>
      </p:pic>
      <p:pic>
        <p:nvPicPr>
          <p:cNvPr id="70" name="Google Shape;70;p15"/>
          <p:cNvPicPr preferRelativeResize="0"/>
          <p:nvPr/>
        </p:nvPicPr>
        <p:blipFill rotWithShape="1">
          <a:blip r:embed="rId5">
            <a:alphaModFix/>
          </a:blip>
          <a:srcRect b="0" l="0" r="0" t="0"/>
          <a:stretch/>
        </p:blipFill>
        <p:spPr>
          <a:xfrm>
            <a:off x="5179289" y="1424159"/>
            <a:ext cx="3206022" cy="2849352"/>
          </a:xfrm>
          <a:prstGeom prst="rect">
            <a:avLst/>
          </a:prstGeom>
          <a:noFill/>
          <a:ln>
            <a:noFill/>
          </a:ln>
        </p:spPr>
      </p:pic>
      <p:pic>
        <p:nvPicPr>
          <p:cNvPr id="71" name="Google Shape;71;p15"/>
          <p:cNvPicPr preferRelativeResize="0"/>
          <p:nvPr/>
        </p:nvPicPr>
        <p:blipFill rotWithShape="1">
          <a:blip r:embed="rId6">
            <a:alphaModFix/>
          </a:blip>
          <a:srcRect b="0" l="0" r="0" t="0"/>
          <a:stretch/>
        </p:blipFill>
        <p:spPr>
          <a:xfrm>
            <a:off x="4766398" y="4745901"/>
            <a:ext cx="837054" cy="837054"/>
          </a:xfrm>
          <a:prstGeom prst="rect">
            <a:avLst/>
          </a:prstGeom>
          <a:noFill/>
          <a:ln>
            <a:noFill/>
          </a:ln>
        </p:spPr>
      </p:pic>
      <p:pic>
        <p:nvPicPr>
          <p:cNvPr id="72" name="Google Shape;72;p15"/>
          <p:cNvPicPr preferRelativeResize="0"/>
          <p:nvPr/>
        </p:nvPicPr>
        <p:blipFill rotWithShape="1">
          <a:blip r:embed="rId7">
            <a:alphaModFix/>
          </a:blip>
          <a:srcRect b="0" l="0" r="0" t="0"/>
          <a:stretch/>
        </p:blipFill>
        <p:spPr>
          <a:xfrm>
            <a:off x="8465344" y="4512400"/>
            <a:ext cx="233501" cy="233501"/>
          </a:xfrm>
          <a:prstGeom prst="rect">
            <a:avLst/>
          </a:prstGeom>
          <a:noFill/>
          <a:ln>
            <a:noFill/>
          </a:ln>
        </p:spPr>
      </p:pic>
      <p:pic>
        <p:nvPicPr>
          <p:cNvPr id="73" name="Google Shape;73;p15"/>
          <p:cNvPicPr preferRelativeResize="0"/>
          <p:nvPr/>
        </p:nvPicPr>
        <p:blipFill rotWithShape="1">
          <a:blip r:embed="rId7">
            <a:alphaModFix/>
          </a:blip>
          <a:srcRect b="0" l="0" r="0" t="0"/>
          <a:stretch/>
        </p:blipFill>
        <p:spPr>
          <a:xfrm>
            <a:off x="8151809" y="4512400"/>
            <a:ext cx="233501" cy="233501"/>
          </a:xfrm>
          <a:prstGeom prst="rect">
            <a:avLst/>
          </a:prstGeom>
          <a:noFill/>
          <a:ln>
            <a:noFill/>
          </a:ln>
        </p:spPr>
      </p:pic>
      <p:pic>
        <p:nvPicPr>
          <p:cNvPr id="74" name="Google Shape;74;p15"/>
          <p:cNvPicPr preferRelativeResize="0"/>
          <p:nvPr/>
        </p:nvPicPr>
        <p:blipFill rotWithShape="1">
          <a:blip r:embed="rId8">
            <a:alphaModFix/>
          </a:blip>
          <a:srcRect b="0" l="0" r="0" t="0"/>
          <a:stretch/>
        </p:blipFill>
        <p:spPr>
          <a:xfrm>
            <a:off x="8555480" y="4578925"/>
            <a:ext cx="61023" cy="100450"/>
          </a:xfrm>
          <a:prstGeom prst="rect">
            <a:avLst/>
          </a:prstGeom>
          <a:noFill/>
          <a:ln>
            <a:noFill/>
          </a:ln>
        </p:spPr>
      </p:pic>
      <p:pic>
        <p:nvPicPr>
          <p:cNvPr id="75" name="Google Shape;75;p15"/>
          <p:cNvPicPr preferRelativeResize="0"/>
          <p:nvPr/>
        </p:nvPicPr>
        <p:blipFill rotWithShape="1">
          <a:blip r:embed="rId8">
            <a:alphaModFix/>
          </a:blip>
          <a:srcRect b="0" l="0" r="0" t="0"/>
          <a:stretch/>
        </p:blipFill>
        <p:spPr>
          <a:xfrm rot="10800000">
            <a:off x="8238048" y="4578925"/>
            <a:ext cx="61023" cy="100450"/>
          </a:xfrm>
          <a:prstGeom prst="rect">
            <a:avLst/>
          </a:prstGeom>
          <a:noFill/>
          <a:ln>
            <a:noFill/>
          </a:ln>
        </p:spPr>
      </p:pic>
      <p:pic>
        <p:nvPicPr>
          <p:cNvPr id="76" name="Google Shape;76;p15"/>
          <p:cNvPicPr preferRelativeResize="0"/>
          <p:nvPr/>
        </p:nvPicPr>
        <p:blipFill rotWithShape="1">
          <a:blip r:embed="rId9">
            <a:alphaModFix/>
          </a:blip>
          <a:srcRect b="0" l="0" r="0" t="0"/>
          <a:stretch/>
        </p:blipFill>
        <p:spPr>
          <a:xfrm rot="5400000">
            <a:off x="8246122" y="1924475"/>
            <a:ext cx="1183299" cy="591649"/>
          </a:xfrm>
          <a:prstGeom prst="rect">
            <a:avLst/>
          </a:prstGeom>
          <a:noFill/>
          <a:ln>
            <a:noFill/>
          </a:ln>
        </p:spPr>
      </p:pic>
      <p:pic>
        <p:nvPicPr>
          <p:cNvPr id="77" name="Google Shape;77;p15"/>
          <p:cNvPicPr preferRelativeResize="0"/>
          <p:nvPr/>
        </p:nvPicPr>
        <p:blipFill rotWithShape="1">
          <a:blip r:embed="rId10">
            <a:alphaModFix/>
          </a:blip>
          <a:srcRect b="0" l="0" r="0" t="0"/>
          <a:stretch/>
        </p:blipFill>
        <p:spPr>
          <a:xfrm flipH="1">
            <a:off x="21275" y="4287237"/>
            <a:ext cx="856264" cy="856264"/>
          </a:xfrm>
          <a:prstGeom prst="rect">
            <a:avLst/>
          </a:prstGeom>
          <a:noFill/>
          <a:ln>
            <a:noFill/>
          </a:ln>
        </p:spPr>
      </p:pic>
      <p:pic>
        <p:nvPicPr>
          <p:cNvPr id="78" name="Google Shape;78;p15"/>
          <p:cNvPicPr preferRelativeResize="0"/>
          <p:nvPr/>
        </p:nvPicPr>
        <p:blipFill rotWithShape="1">
          <a:blip r:embed="rId11">
            <a:alphaModFix/>
          </a:blip>
          <a:srcRect b="0" l="0" r="0" t="0"/>
          <a:stretch/>
        </p:blipFill>
        <p:spPr>
          <a:xfrm flipH="1">
            <a:off x="301130" y="4050264"/>
            <a:ext cx="856263" cy="856264"/>
          </a:xfrm>
          <a:prstGeom prst="rect">
            <a:avLst/>
          </a:prstGeom>
          <a:noFill/>
          <a:ln>
            <a:noFill/>
          </a:ln>
        </p:spPr>
      </p:pic>
      <p:pic>
        <p:nvPicPr>
          <p:cNvPr id="79" name="Google Shape;79;p15"/>
          <p:cNvPicPr preferRelativeResize="0"/>
          <p:nvPr/>
        </p:nvPicPr>
        <p:blipFill rotWithShape="1">
          <a:blip r:embed="rId12">
            <a:alphaModFix/>
          </a:blip>
          <a:srcRect b="0" l="0" r="0" t="0"/>
          <a:stretch/>
        </p:blipFill>
        <p:spPr>
          <a:xfrm>
            <a:off x="6069486" y="740836"/>
            <a:ext cx="210933" cy="210933"/>
          </a:xfrm>
          <a:prstGeom prst="rect">
            <a:avLst/>
          </a:prstGeom>
          <a:noFill/>
          <a:ln>
            <a:noFill/>
          </a:ln>
        </p:spPr>
      </p:pic>
      <p:pic>
        <p:nvPicPr>
          <p:cNvPr id="80" name="Google Shape;80;p15"/>
          <p:cNvPicPr preferRelativeResize="0"/>
          <p:nvPr/>
        </p:nvPicPr>
        <p:blipFill rotWithShape="1">
          <a:blip r:embed="rId12">
            <a:alphaModFix/>
          </a:blip>
          <a:srcRect b="0" l="0" r="0" t="0"/>
          <a:stretch/>
        </p:blipFill>
        <p:spPr>
          <a:xfrm>
            <a:off x="535625" y="2964330"/>
            <a:ext cx="210933" cy="210933"/>
          </a:xfrm>
          <a:prstGeom prst="rect">
            <a:avLst/>
          </a:prstGeom>
          <a:noFill/>
          <a:ln>
            <a:noFill/>
          </a:ln>
        </p:spPr>
      </p:pic>
      <p:sp>
        <p:nvSpPr>
          <p:cNvPr id="81" name="Google Shape;81;p15"/>
          <p:cNvSpPr txBox="1"/>
          <p:nvPr/>
        </p:nvSpPr>
        <p:spPr>
          <a:xfrm>
            <a:off x="1000601" y="1541625"/>
            <a:ext cx="15396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GB" sz="1200">
                <a:solidFill>
                  <a:srgbClr val="3B41C9"/>
                </a:solidFill>
                <a:latin typeface="Montserrat"/>
                <a:ea typeface="Montserrat"/>
                <a:cs typeface="Montserrat"/>
                <a:sym typeface="Montserrat"/>
              </a:rPr>
              <a:t>PROGRAMMING</a:t>
            </a:r>
            <a:endParaRPr sz="700"/>
          </a:p>
        </p:txBody>
      </p:sp>
      <p:sp>
        <p:nvSpPr>
          <p:cNvPr id="82" name="Google Shape;82;p15"/>
          <p:cNvSpPr txBox="1"/>
          <p:nvPr/>
        </p:nvSpPr>
        <p:spPr>
          <a:xfrm>
            <a:off x="2399550" y="1541625"/>
            <a:ext cx="13917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GB" sz="1200">
                <a:solidFill>
                  <a:srgbClr val="3B41C9"/>
                </a:solidFill>
                <a:latin typeface="Montserrat"/>
                <a:ea typeface="Montserrat"/>
                <a:cs typeface="Montserrat"/>
                <a:sym typeface="Montserrat"/>
              </a:rPr>
              <a:t>FUNDAMENTALS</a:t>
            </a:r>
            <a:endParaRPr sz="700"/>
          </a:p>
        </p:txBody>
      </p:sp>
      <p:pic>
        <p:nvPicPr>
          <p:cNvPr id="83" name="Google Shape;83;p15"/>
          <p:cNvPicPr preferRelativeResize="0"/>
          <p:nvPr/>
        </p:nvPicPr>
        <p:blipFill rotWithShape="1">
          <a:blip r:embed="rId13">
            <a:alphaModFix/>
          </a:blip>
          <a:srcRect b="0" l="0" r="0" t="0"/>
          <a:stretch/>
        </p:blipFill>
        <p:spPr>
          <a:xfrm>
            <a:off x="877556" y="2502446"/>
            <a:ext cx="300761" cy="233500"/>
          </a:xfrm>
          <a:prstGeom prst="rect">
            <a:avLst/>
          </a:prstGeom>
          <a:noFill/>
          <a:ln>
            <a:noFill/>
          </a:ln>
        </p:spPr>
      </p:pic>
      <p:sp>
        <p:nvSpPr>
          <p:cNvPr id="84" name="Google Shape;84;p1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85" name="Google Shape;85;p1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
        <p:nvSpPr>
          <p:cNvPr id="86" name="Google Shape;86;p15"/>
          <p:cNvSpPr txBox="1"/>
          <p:nvPr/>
        </p:nvSpPr>
        <p:spPr>
          <a:xfrm>
            <a:off x="1230228" y="2549900"/>
            <a:ext cx="2496300" cy="138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GB" sz="900">
                <a:solidFill>
                  <a:srgbClr val="3B41C9"/>
                </a:solidFill>
                <a:latin typeface="Montserrat"/>
                <a:ea typeface="Montserrat"/>
                <a:cs typeface="Montserrat"/>
                <a:sym typeface="Montserrat"/>
              </a:rPr>
              <a:t>DIPLOMA IN FULL-STACK DEVELOPMENT</a:t>
            </a:r>
            <a:endParaRPr sz="500"/>
          </a:p>
        </p:txBody>
      </p:sp>
      <p:sp>
        <p:nvSpPr>
          <p:cNvPr id="87" name="Google Shape;87;p15"/>
          <p:cNvSpPr txBox="1"/>
          <p:nvPr/>
        </p:nvSpPr>
        <p:spPr>
          <a:xfrm>
            <a:off x="1157400" y="2620100"/>
            <a:ext cx="23709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700">
                <a:solidFill>
                  <a:srgbClr val="595959"/>
                </a:solidFill>
                <a:latin typeface="Montserrat"/>
                <a:ea typeface="Montserrat"/>
                <a:cs typeface="Montserrat"/>
                <a:sym typeface="Montserrat"/>
              </a:rPr>
              <a:t>Certificate in </a:t>
            </a:r>
            <a:r>
              <a:rPr b="1" lang="en-GB" sz="700">
                <a:solidFill>
                  <a:srgbClr val="595959"/>
                </a:solidFill>
                <a:latin typeface="Montserrat"/>
                <a:ea typeface="Montserrat"/>
                <a:cs typeface="Montserrat"/>
                <a:sym typeface="Montserrat"/>
              </a:rPr>
              <a:t>Computing Fundamentals</a:t>
            </a:r>
            <a:endParaRPr b="1" sz="700">
              <a:solidFill>
                <a:srgbClr val="595959"/>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4"/>
          <p:cNvPicPr preferRelativeResize="0"/>
          <p:nvPr/>
        </p:nvPicPr>
        <p:blipFill rotWithShape="1">
          <a:blip r:embed="rId3">
            <a:alphaModFix/>
          </a:blip>
          <a:srcRect b="0" l="0" r="0" t="0"/>
          <a:stretch/>
        </p:blipFill>
        <p:spPr>
          <a:xfrm>
            <a:off x="8094050" y="-1107375"/>
            <a:ext cx="2057401" cy="2057401"/>
          </a:xfrm>
          <a:prstGeom prst="rect">
            <a:avLst/>
          </a:prstGeom>
          <a:noFill/>
          <a:ln>
            <a:noFill/>
          </a:ln>
        </p:spPr>
      </p:pic>
      <p:sp>
        <p:nvSpPr>
          <p:cNvPr id="190" name="Google Shape;190;p24"/>
          <p:cNvSpPr txBox="1"/>
          <p:nvPr/>
        </p:nvSpPr>
        <p:spPr>
          <a:xfrm>
            <a:off x="2473500" y="278575"/>
            <a:ext cx="4322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rgbClr val="3B41C9"/>
                </a:solidFill>
                <a:latin typeface="Calibri"/>
                <a:ea typeface="Calibri"/>
                <a:cs typeface="Calibri"/>
                <a:sym typeface="Calibri"/>
              </a:rPr>
              <a:t>FoodPanda in 2015</a:t>
            </a:r>
            <a:endParaRPr b="1" sz="2400">
              <a:solidFill>
                <a:srgbClr val="3B41C9"/>
              </a:solidFill>
              <a:latin typeface="Calibri"/>
              <a:ea typeface="Calibri"/>
              <a:cs typeface="Calibri"/>
              <a:sym typeface="Calibri"/>
            </a:endParaRPr>
          </a:p>
        </p:txBody>
      </p:sp>
      <p:sp>
        <p:nvSpPr>
          <p:cNvPr id="191" name="Google Shape;191;p24"/>
          <p:cNvSpPr txBox="1"/>
          <p:nvPr/>
        </p:nvSpPr>
        <p:spPr>
          <a:xfrm>
            <a:off x="4050675" y="4670250"/>
            <a:ext cx="420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rgbClr val="1155CC"/>
                </a:solidFill>
              </a:rPr>
              <a:t>https://web.archive.org/web/20151129080209/https://www.foodpanda.sg/</a:t>
            </a:r>
            <a:endParaRPr sz="900" u="sng">
              <a:solidFill>
                <a:srgbClr val="1155CC"/>
              </a:solidFill>
            </a:endParaRPr>
          </a:p>
        </p:txBody>
      </p:sp>
      <p:pic>
        <p:nvPicPr>
          <p:cNvPr id="192" name="Google Shape;192;p24"/>
          <p:cNvPicPr preferRelativeResize="0"/>
          <p:nvPr/>
        </p:nvPicPr>
        <p:blipFill>
          <a:blip r:embed="rId4">
            <a:alphaModFix/>
          </a:blip>
          <a:stretch>
            <a:fillRect/>
          </a:stretch>
        </p:blipFill>
        <p:spPr>
          <a:xfrm>
            <a:off x="4050675" y="832675"/>
            <a:ext cx="4950061" cy="3837576"/>
          </a:xfrm>
          <a:prstGeom prst="rect">
            <a:avLst/>
          </a:prstGeom>
          <a:noFill/>
          <a:ln>
            <a:noFill/>
          </a:ln>
        </p:spPr>
      </p:pic>
      <p:sp>
        <p:nvSpPr>
          <p:cNvPr id="193" name="Google Shape;193;p24"/>
          <p:cNvSpPr txBox="1"/>
          <p:nvPr/>
        </p:nvSpPr>
        <p:spPr>
          <a:xfrm>
            <a:off x="482300" y="1373000"/>
            <a:ext cx="3141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latin typeface="Calibri"/>
                <a:ea typeface="Calibri"/>
                <a:cs typeface="Calibri"/>
                <a:sym typeface="Calibri"/>
              </a:rPr>
              <a:t>What’s the </a:t>
            </a:r>
            <a:r>
              <a:rPr b="1" lang="en-GB" sz="2000">
                <a:latin typeface="Calibri"/>
                <a:ea typeface="Calibri"/>
                <a:cs typeface="Calibri"/>
                <a:sym typeface="Calibri"/>
              </a:rPr>
              <a:t>focus</a:t>
            </a:r>
            <a:r>
              <a:rPr lang="en-GB" sz="2000">
                <a:latin typeface="Calibri"/>
                <a:ea typeface="Calibri"/>
                <a:cs typeface="Calibri"/>
                <a:sym typeface="Calibri"/>
              </a:rPr>
              <a:t> of the platform now?</a:t>
            </a:r>
            <a:endParaRPr sz="2000">
              <a:latin typeface="Calibri"/>
              <a:ea typeface="Calibri"/>
              <a:cs typeface="Calibri"/>
              <a:sym typeface="Calibri"/>
            </a:endParaRPr>
          </a:p>
          <a:p>
            <a:pPr indent="0" lvl="0" marL="0" rtl="0" algn="l">
              <a:spcBef>
                <a:spcPts val="0"/>
              </a:spcBef>
              <a:spcAft>
                <a:spcPts val="0"/>
              </a:spcAft>
              <a:buNone/>
            </a:pPr>
            <a:r>
              <a:rPr lang="en-GB" sz="2000">
                <a:latin typeface="Calibri"/>
                <a:ea typeface="Calibri"/>
                <a:cs typeface="Calibri"/>
                <a:sym typeface="Calibri"/>
              </a:rPr>
              <a:t>Change in design? Branding?</a:t>
            </a:r>
            <a:endParaRPr sz="2000">
              <a:latin typeface="Calibri"/>
              <a:ea typeface="Calibri"/>
              <a:cs typeface="Calibri"/>
              <a:sym typeface="Calibri"/>
            </a:endParaRPr>
          </a:p>
        </p:txBody>
      </p:sp>
      <p:sp>
        <p:nvSpPr>
          <p:cNvPr id="194" name="Google Shape;194;p24"/>
          <p:cNvSpPr txBox="1"/>
          <p:nvPr/>
        </p:nvSpPr>
        <p:spPr>
          <a:xfrm>
            <a:off x="137749" y="715550"/>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E21B70"/>
                </a:solidFill>
                <a:latin typeface="Montserrat"/>
                <a:ea typeface="Montserrat"/>
                <a:cs typeface="Montserrat"/>
                <a:sym typeface="Montserrat"/>
              </a:rPr>
              <a:t>What Changed?</a:t>
            </a:r>
            <a:endParaRPr sz="800">
              <a:solidFill>
                <a:srgbClr val="E21B70"/>
              </a:solidFill>
            </a:endParaRPr>
          </a:p>
        </p:txBody>
      </p:sp>
      <p:pic>
        <p:nvPicPr>
          <p:cNvPr id="195" name="Google Shape;195;p24"/>
          <p:cNvPicPr preferRelativeResize="0"/>
          <p:nvPr/>
        </p:nvPicPr>
        <p:blipFill rotWithShape="1">
          <a:blip r:embed="rId5">
            <a:alphaModFix/>
          </a:blip>
          <a:srcRect b="0" l="0" r="0" t="0"/>
          <a:stretch/>
        </p:blipFill>
        <p:spPr>
          <a:xfrm rot="5400000">
            <a:off x="-11" y="4287237"/>
            <a:ext cx="856264" cy="856264"/>
          </a:xfrm>
          <a:prstGeom prst="rect">
            <a:avLst/>
          </a:prstGeom>
          <a:noFill/>
          <a:ln>
            <a:noFill/>
          </a:ln>
        </p:spPr>
      </p:pic>
      <p:pic>
        <p:nvPicPr>
          <p:cNvPr id="196" name="Google Shape;196;p24"/>
          <p:cNvPicPr preferRelativeResize="0"/>
          <p:nvPr/>
        </p:nvPicPr>
        <p:blipFill rotWithShape="1">
          <a:blip r:embed="rId6">
            <a:alphaModFix/>
          </a:blip>
          <a:srcRect b="0" l="0" r="0" t="0"/>
          <a:stretch/>
        </p:blipFill>
        <p:spPr>
          <a:xfrm rot="5400000">
            <a:off x="236961" y="4007382"/>
            <a:ext cx="856264" cy="856264"/>
          </a:xfrm>
          <a:prstGeom prst="rect">
            <a:avLst/>
          </a:prstGeom>
          <a:noFill/>
          <a:ln>
            <a:noFill/>
          </a:ln>
        </p:spPr>
      </p:pic>
      <p:sp>
        <p:nvSpPr>
          <p:cNvPr id="197" name="Google Shape;197;p2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98" name="Google Shape;198;p2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14"/>
          <p:cNvSpPr/>
          <p:nvPr/>
        </p:nvSpPr>
        <p:spPr>
          <a:xfrm>
            <a:off x="4649" y="0"/>
            <a:ext cx="9139200" cy="869400"/>
          </a:xfrm>
          <a:prstGeom prst="rect">
            <a:avLst/>
          </a:prstGeom>
          <a:solidFill>
            <a:srgbClr val="E322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12" name="Google Shape;1512;p114"/>
          <p:cNvSpPr txBox="1"/>
          <p:nvPr/>
        </p:nvSpPr>
        <p:spPr>
          <a:xfrm>
            <a:off x="3600774" y="238550"/>
            <a:ext cx="28242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HTML5</a:t>
            </a:r>
            <a:r>
              <a:rPr b="1" i="0" lang="en-GB" sz="2100" u="none" cap="none" strike="noStrike">
                <a:solidFill>
                  <a:schemeClr val="lt1"/>
                </a:solidFill>
                <a:latin typeface="Lato Light"/>
                <a:ea typeface="Lato Light"/>
                <a:cs typeface="Lato Light"/>
                <a:sym typeface="Lato Light"/>
              </a:rPr>
              <a:t> Semantics</a:t>
            </a:r>
            <a:endParaRPr b="0" i="0" sz="1100" u="none" cap="none" strike="noStrike">
              <a:solidFill>
                <a:srgbClr val="000000"/>
              </a:solidFill>
              <a:latin typeface="Arial"/>
              <a:ea typeface="Arial"/>
              <a:cs typeface="Arial"/>
              <a:sym typeface="Arial"/>
            </a:endParaRPr>
          </a:p>
        </p:txBody>
      </p:sp>
      <p:pic>
        <p:nvPicPr>
          <p:cNvPr descr="A screenshot of a cell phone&#10;&#10;Description automatically generated" id="1513" name="Google Shape;1513;p114"/>
          <p:cNvPicPr preferRelativeResize="0"/>
          <p:nvPr/>
        </p:nvPicPr>
        <p:blipFill rotWithShape="1">
          <a:blip r:embed="rId3">
            <a:alphaModFix/>
          </a:blip>
          <a:srcRect b="0" l="0" r="0" t="0"/>
          <a:stretch/>
        </p:blipFill>
        <p:spPr>
          <a:xfrm>
            <a:off x="0" y="1899095"/>
            <a:ext cx="9144001" cy="1345309"/>
          </a:xfrm>
          <a:prstGeom prst="rect">
            <a:avLst/>
          </a:prstGeom>
          <a:noFill/>
          <a:ln>
            <a:noFill/>
          </a:ln>
        </p:spPr>
      </p:pic>
      <p:sp>
        <p:nvSpPr>
          <p:cNvPr id="1514" name="Google Shape;1514;p11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515" name="Google Shape;1515;p11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15"/>
          <p:cNvSpPr/>
          <p:nvPr/>
        </p:nvSpPr>
        <p:spPr>
          <a:xfrm>
            <a:off x="4649" y="0"/>
            <a:ext cx="9139200" cy="869400"/>
          </a:xfrm>
          <a:prstGeom prst="rect">
            <a:avLst/>
          </a:prstGeom>
          <a:solidFill>
            <a:srgbClr val="E322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21" name="Google Shape;1521;p115"/>
          <p:cNvSpPr txBox="1"/>
          <p:nvPr/>
        </p:nvSpPr>
        <p:spPr>
          <a:xfrm>
            <a:off x="3600774" y="238550"/>
            <a:ext cx="15951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&lt;header&gt;</a:t>
            </a:r>
            <a:endParaRPr b="0" i="0" sz="1100" u="none" cap="none" strike="noStrike">
              <a:solidFill>
                <a:srgbClr val="000000"/>
              </a:solidFill>
              <a:latin typeface="Arial"/>
              <a:ea typeface="Arial"/>
              <a:cs typeface="Arial"/>
              <a:sym typeface="Arial"/>
            </a:endParaRPr>
          </a:p>
        </p:txBody>
      </p:sp>
      <p:pic>
        <p:nvPicPr>
          <p:cNvPr descr="A screenshot of a cell phone&#10;&#10;Description automatically generated" id="1522" name="Google Shape;1522;p115"/>
          <p:cNvPicPr preferRelativeResize="0"/>
          <p:nvPr/>
        </p:nvPicPr>
        <p:blipFill rotWithShape="1">
          <a:blip r:embed="rId3">
            <a:alphaModFix/>
          </a:blip>
          <a:srcRect b="0" l="0" r="0" t="0"/>
          <a:stretch/>
        </p:blipFill>
        <p:spPr>
          <a:xfrm>
            <a:off x="2847769" y="1120645"/>
            <a:ext cx="6112567" cy="2902208"/>
          </a:xfrm>
          <a:prstGeom prst="rect">
            <a:avLst/>
          </a:prstGeom>
          <a:noFill/>
          <a:ln>
            <a:noFill/>
          </a:ln>
        </p:spPr>
      </p:pic>
      <p:sp>
        <p:nvSpPr>
          <p:cNvPr id="1523" name="Google Shape;1523;p115"/>
          <p:cNvSpPr txBox="1"/>
          <p:nvPr/>
        </p:nvSpPr>
        <p:spPr>
          <a:xfrm>
            <a:off x="345800" y="1927800"/>
            <a:ext cx="2759400" cy="869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*Not to be confused with &lt;head&gt;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&lt;header&gt; usually used for navigation or introductory content</a:t>
            </a:r>
            <a:endParaRPr b="0" i="0" sz="1100" u="none" cap="none" strike="noStrike">
              <a:solidFill>
                <a:srgbClr val="000000"/>
              </a:solidFill>
              <a:latin typeface="Arial"/>
              <a:ea typeface="Arial"/>
              <a:cs typeface="Arial"/>
              <a:sym typeface="Arial"/>
            </a:endParaRPr>
          </a:p>
        </p:txBody>
      </p:sp>
      <p:sp>
        <p:nvSpPr>
          <p:cNvPr id="1524" name="Google Shape;1524;p11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525" name="Google Shape;1525;p115"/>
          <p:cNvSpPr txBox="1"/>
          <p:nvPr/>
        </p:nvSpPr>
        <p:spPr>
          <a:xfrm>
            <a:off x="5195875" y="4274100"/>
            <a:ext cx="3948000" cy="52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t>Reading Resource: </a:t>
            </a:r>
            <a:r>
              <a:rPr lang="en-GB" sz="800" u="sng">
                <a:solidFill>
                  <a:schemeClr val="hlink"/>
                </a:solidFill>
                <a:hlinkClick r:id="rId4"/>
              </a:rPr>
              <a:t>https://developer.mozilla.org/en-US/docs/Web/HTML/Element/header</a:t>
            </a:r>
            <a:endParaRPr sz="800"/>
          </a:p>
        </p:txBody>
      </p:sp>
      <p:sp>
        <p:nvSpPr>
          <p:cNvPr id="1526" name="Google Shape;1526;p115"/>
          <p:cNvSpPr txBox="1"/>
          <p:nvPr/>
        </p:nvSpPr>
        <p:spPr>
          <a:xfrm>
            <a:off x="412475" y="2797200"/>
            <a:ext cx="2759400" cy="869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libri"/>
                <a:ea typeface="Calibri"/>
                <a:cs typeface="Calibri"/>
                <a:sym typeface="Calibri"/>
              </a:rPr>
              <a:t>Can be used at the top of page content to encapsulate navigation, logos</a:t>
            </a:r>
            <a:endParaRPr b="0" i="0" sz="1100" u="none" cap="none" strike="noStrike">
              <a:solidFill>
                <a:srgbClr val="000000"/>
              </a:solidFill>
              <a:latin typeface="Arial"/>
              <a:ea typeface="Arial"/>
              <a:cs typeface="Arial"/>
              <a:sym typeface="Arial"/>
            </a:endParaRPr>
          </a:p>
        </p:txBody>
      </p:sp>
      <p:sp>
        <p:nvSpPr>
          <p:cNvPr id="1527" name="Google Shape;1527;p11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16"/>
          <p:cNvSpPr/>
          <p:nvPr/>
        </p:nvSpPr>
        <p:spPr>
          <a:xfrm>
            <a:off x="4649" y="0"/>
            <a:ext cx="9139200" cy="869400"/>
          </a:xfrm>
          <a:prstGeom prst="rect">
            <a:avLst/>
          </a:prstGeom>
          <a:solidFill>
            <a:srgbClr val="E322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33" name="Google Shape;1533;p116"/>
          <p:cNvSpPr txBox="1"/>
          <p:nvPr/>
        </p:nvSpPr>
        <p:spPr>
          <a:xfrm>
            <a:off x="3600773" y="238550"/>
            <a:ext cx="15951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&lt;article&gt;</a:t>
            </a:r>
            <a:endParaRPr b="0" i="0" sz="1100" u="none" cap="none" strike="noStrike">
              <a:solidFill>
                <a:srgbClr val="000000"/>
              </a:solidFill>
              <a:latin typeface="Arial"/>
              <a:ea typeface="Arial"/>
              <a:cs typeface="Arial"/>
              <a:sym typeface="Arial"/>
            </a:endParaRPr>
          </a:p>
        </p:txBody>
      </p:sp>
      <p:pic>
        <p:nvPicPr>
          <p:cNvPr descr="A screenshot of a cell phone&#10;&#10;Description automatically generated" id="1534" name="Google Shape;1534;p116"/>
          <p:cNvPicPr preferRelativeResize="0"/>
          <p:nvPr/>
        </p:nvPicPr>
        <p:blipFill rotWithShape="1">
          <a:blip r:embed="rId3">
            <a:alphaModFix/>
          </a:blip>
          <a:srcRect b="0" l="0" r="0" t="0"/>
          <a:stretch/>
        </p:blipFill>
        <p:spPr>
          <a:xfrm>
            <a:off x="2458703" y="1068098"/>
            <a:ext cx="6607844" cy="3411491"/>
          </a:xfrm>
          <a:prstGeom prst="rect">
            <a:avLst/>
          </a:prstGeom>
          <a:noFill/>
          <a:ln>
            <a:noFill/>
          </a:ln>
        </p:spPr>
      </p:pic>
      <p:sp>
        <p:nvSpPr>
          <p:cNvPr id="1535" name="Google Shape;1535;p11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536" name="Google Shape;1536;p116"/>
          <p:cNvSpPr txBox="1"/>
          <p:nvPr/>
        </p:nvSpPr>
        <p:spPr>
          <a:xfrm>
            <a:off x="191475" y="1439300"/>
            <a:ext cx="2646900" cy="2669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&lt;header&gt; tags are often used in article tags</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libri"/>
                <a:ea typeface="Calibri"/>
                <a:cs typeface="Calibri"/>
                <a:sym typeface="Calibri"/>
              </a:rPr>
              <a:t>Contains 1 or more  heading tags  &lt;h1&gt;... &lt;h6&gt;</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libri"/>
                <a:ea typeface="Calibri"/>
                <a:cs typeface="Calibri"/>
                <a:sym typeface="Calibri"/>
              </a:rPr>
              <a:t>Commonly used for news content, blog posts or independent content piece</a:t>
            </a:r>
            <a:endParaRPr>
              <a:solidFill>
                <a:schemeClr val="dk1"/>
              </a:solidFill>
              <a:latin typeface="Calibri"/>
              <a:ea typeface="Calibri"/>
              <a:cs typeface="Calibri"/>
              <a:sym typeface="Calibri"/>
            </a:endParaRPr>
          </a:p>
        </p:txBody>
      </p:sp>
      <p:sp>
        <p:nvSpPr>
          <p:cNvPr id="1537" name="Google Shape;1537;p116"/>
          <p:cNvSpPr txBox="1"/>
          <p:nvPr/>
        </p:nvSpPr>
        <p:spPr>
          <a:xfrm>
            <a:off x="4398225" y="4333875"/>
            <a:ext cx="4562100" cy="39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t>Reading</a:t>
            </a:r>
            <a:endParaRPr sz="900"/>
          </a:p>
          <a:p>
            <a:pPr indent="0" lvl="0" marL="0" rtl="0" algn="r">
              <a:spcBef>
                <a:spcPts val="0"/>
              </a:spcBef>
              <a:spcAft>
                <a:spcPts val="0"/>
              </a:spcAft>
              <a:buNone/>
            </a:pPr>
            <a:r>
              <a:rPr lang="en-GB" sz="900" u="sng">
                <a:solidFill>
                  <a:schemeClr val="hlink"/>
                </a:solidFill>
                <a:hlinkClick r:id="rId4"/>
              </a:rPr>
              <a:t>https://developer.mozilla.org/en-US/docs/Web/HTML/Element/article</a:t>
            </a:r>
            <a:endParaRPr sz="900"/>
          </a:p>
        </p:txBody>
      </p:sp>
      <p:sp>
        <p:nvSpPr>
          <p:cNvPr id="1538" name="Google Shape;1538;p11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17"/>
          <p:cNvSpPr/>
          <p:nvPr/>
        </p:nvSpPr>
        <p:spPr>
          <a:xfrm>
            <a:off x="4649" y="0"/>
            <a:ext cx="9139200" cy="869400"/>
          </a:xfrm>
          <a:prstGeom prst="rect">
            <a:avLst/>
          </a:prstGeom>
          <a:solidFill>
            <a:srgbClr val="E322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44" name="Google Shape;1544;p117"/>
          <p:cNvSpPr txBox="1"/>
          <p:nvPr/>
        </p:nvSpPr>
        <p:spPr>
          <a:xfrm>
            <a:off x="3600774" y="238550"/>
            <a:ext cx="14820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&lt;article&gt;</a:t>
            </a:r>
            <a:endParaRPr b="0" i="0" sz="1100" u="none" cap="none" strike="noStrike">
              <a:solidFill>
                <a:srgbClr val="000000"/>
              </a:solidFill>
              <a:latin typeface="Arial"/>
              <a:ea typeface="Arial"/>
              <a:cs typeface="Arial"/>
              <a:sym typeface="Arial"/>
            </a:endParaRPr>
          </a:p>
        </p:txBody>
      </p:sp>
      <p:pic>
        <p:nvPicPr>
          <p:cNvPr descr="A screenshot of a cell phone&#10;&#10;Description automatically generated" id="1545" name="Google Shape;1545;p117"/>
          <p:cNvPicPr preferRelativeResize="0"/>
          <p:nvPr/>
        </p:nvPicPr>
        <p:blipFill rotWithShape="1">
          <a:blip r:embed="rId3">
            <a:alphaModFix/>
          </a:blip>
          <a:srcRect b="0" l="0" r="0" t="0"/>
          <a:stretch/>
        </p:blipFill>
        <p:spPr>
          <a:xfrm>
            <a:off x="4266893" y="1522819"/>
            <a:ext cx="4606462" cy="2773017"/>
          </a:xfrm>
          <a:prstGeom prst="rect">
            <a:avLst/>
          </a:prstGeom>
          <a:noFill/>
          <a:ln>
            <a:noFill/>
          </a:ln>
        </p:spPr>
      </p:pic>
      <p:pic>
        <p:nvPicPr>
          <p:cNvPr descr="A screenshot of a cell phone&#10;&#10;Description automatically generated" id="1546" name="Google Shape;1546;p117"/>
          <p:cNvPicPr preferRelativeResize="0"/>
          <p:nvPr/>
        </p:nvPicPr>
        <p:blipFill rotWithShape="1">
          <a:blip r:embed="rId4">
            <a:alphaModFix/>
          </a:blip>
          <a:srcRect b="0" l="0" r="0" t="0"/>
          <a:stretch/>
        </p:blipFill>
        <p:spPr>
          <a:xfrm>
            <a:off x="220951" y="1522819"/>
            <a:ext cx="3638960" cy="2773017"/>
          </a:xfrm>
          <a:prstGeom prst="rect">
            <a:avLst/>
          </a:prstGeom>
          <a:noFill/>
          <a:ln>
            <a:noFill/>
          </a:ln>
        </p:spPr>
      </p:pic>
      <p:cxnSp>
        <p:nvCxnSpPr>
          <p:cNvPr id="1547" name="Google Shape;1547;p117"/>
          <p:cNvCxnSpPr/>
          <p:nvPr/>
        </p:nvCxnSpPr>
        <p:spPr>
          <a:xfrm rot="10800000">
            <a:off x="3414163" y="2571750"/>
            <a:ext cx="1041900" cy="0"/>
          </a:xfrm>
          <a:prstGeom prst="straightConnector1">
            <a:avLst/>
          </a:prstGeom>
          <a:noFill/>
          <a:ln cap="flat" cmpd="sng" w="9525">
            <a:solidFill>
              <a:schemeClr val="accent2"/>
            </a:solidFill>
            <a:prstDash val="solid"/>
            <a:miter lim="800000"/>
            <a:headEnd len="sm" w="sm" type="none"/>
            <a:tailEnd len="sm" w="sm" type="none"/>
          </a:ln>
        </p:spPr>
      </p:cxnSp>
      <p:sp>
        <p:nvSpPr>
          <p:cNvPr id="1548" name="Google Shape;1548;p11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549" name="Google Shape;1549;p11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18"/>
          <p:cNvSpPr/>
          <p:nvPr/>
        </p:nvSpPr>
        <p:spPr>
          <a:xfrm>
            <a:off x="4649" y="0"/>
            <a:ext cx="9139200" cy="869400"/>
          </a:xfrm>
          <a:prstGeom prst="rect">
            <a:avLst/>
          </a:prstGeom>
          <a:solidFill>
            <a:srgbClr val="E322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55" name="Google Shape;1555;p118"/>
          <p:cNvSpPr txBox="1"/>
          <p:nvPr/>
        </p:nvSpPr>
        <p:spPr>
          <a:xfrm>
            <a:off x="3600774" y="238550"/>
            <a:ext cx="10284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&lt;nav&gt;</a:t>
            </a:r>
            <a:endParaRPr b="0" i="0" sz="1100" u="none" cap="none" strike="noStrike">
              <a:solidFill>
                <a:srgbClr val="000000"/>
              </a:solidFill>
              <a:latin typeface="Arial"/>
              <a:ea typeface="Arial"/>
              <a:cs typeface="Arial"/>
              <a:sym typeface="Arial"/>
            </a:endParaRPr>
          </a:p>
        </p:txBody>
      </p:sp>
      <p:sp>
        <p:nvSpPr>
          <p:cNvPr id="1556" name="Google Shape;1556;p118"/>
          <p:cNvSpPr txBox="1"/>
          <p:nvPr/>
        </p:nvSpPr>
        <p:spPr>
          <a:xfrm>
            <a:off x="556450" y="1788375"/>
            <a:ext cx="3158400" cy="1981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Usually for location of the menu links</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libri"/>
                <a:ea typeface="Calibri"/>
                <a:cs typeface="Calibri"/>
                <a:sym typeface="Calibri"/>
              </a:rPr>
              <a:t>This is for key navigation elements in the site and </a:t>
            </a:r>
            <a:r>
              <a:rPr b="1" lang="en-GB">
                <a:solidFill>
                  <a:srgbClr val="FF0000"/>
                </a:solidFill>
                <a:latin typeface="Calibri"/>
                <a:ea typeface="Calibri"/>
                <a:cs typeface="Calibri"/>
                <a:sym typeface="Calibri"/>
              </a:rPr>
              <a:t>NOT</a:t>
            </a:r>
            <a:r>
              <a:rPr lang="en-GB">
                <a:solidFill>
                  <a:schemeClr val="dk1"/>
                </a:solidFill>
                <a:latin typeface="Calibri"/>
                <a:ea typeface="Calibri"/>
                <a:cs typeface="Calibri"/>
                <a:sym typeface="Calibri"/>
              </a:rPr>
              <a:t> for every link in a site.</a:t>
            </a:r>
            <a:endParaRPr>
              <a:solidFill>
                <a:schemeClr val="dk1"/>
              </a:solidFill>
              <a:latin typeface="Calibri"/>
              <a:ea typeface="Calibri"/>
              <a:cs typeface="Calibri"/>
              <a:sym typeface="Calibri"/>
            </a:endParaRPr>
          </a:p>
        </p:txBody>
      </p:sp>
      <p:pic>
        <p:nvPicPr>
          <p:cNvPr descr="A screenshot of a cell phone&#10;&#10;Description automatically generated" id="1557" name="Google Shape;1557;p118"/>
          <p:cNvPicPr preferRelativeResize="0"/>
          <p:nvPr/>
        </p:nvPicPr>
        <p:blipFill rotWithShape="1">
          <a:blip r:embed="rId3">
            <a:alphaModFix/>
          </a:blip>
          <a:srcRect b="0" l="0" r="0" t="0"/>
          <a:stretch/>
        </p:blipFill>
        <p:spPr>
          <a:xfrm>
            <a:off x="4773649" y="1278731"/>
            <a:ext cx="4248150" cy="2490788"/>
          </a:xfrm>
          <a:prstGeom prst="rect">
            <a:avLst/>
          </a:prstGeom>
          <a:noFill/>
          <a:ln>
            <a:noFill/>
          </a:ln>
        </p:spPr>
      </p:pic>
      <p:sp>
        <p:nvSpPr>
          <p:cNvPr id="1558" name="Google Shape;1558;p11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559" name="Google Shape;1559;p118"/>
          <p:cNvSpPr txBox="1"/>
          <p:nvPr/>
        </p:nvSpPr>
        <p:spPr>
          <a:xfrm>
            <a:off x="5105400" y="4343400"/>
            <a:ext cx="3916500" cy="49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t>Reading: </a:t>
            </a:r>
            <a:r>
              <a:rPr lang="en-GB" sz="900" u="sng">
                <a:solidFill>
                  <a:schemeClr val="hlink"/>
                </a:solidFill>
                <a:hlinkClick r:id="rId4"/>
              </a:rPr>
              <a:t>https://developer.mozilla.org/en-US/docs/Web/HTML/Element/nav</a:t>
            </a:r>
            <a:endParaRPr sz="900"/>
          </a:p>
        </p:txBody>
      </p:sp>
      <p:sp>
        <p:nvSpPr>
          <p:cNvPr id="1560" name="Google Shape;1560;p11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19"/>
          <p:cNvSpPr/>
          <p:nvPr/>
        </p:nvSpPr>
        <p:spPr>
          <a:xfrm>
            <a:off x="4649" y="0"/>
            <a:ext cx="9139200" cy="869400"/>
          </a:xfrm>
          <a:prstGeom prst="rect">
            <a:avLst/>
          </a:prstGeom>
          <a:solidFill>
            <a:srgbClr val="E322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66" name="Google Shape;1566;p119"/>
          <p:cNvSpPr txBox="1"/>
          <p:nvPr/>
        </p:nvSpPr>
        <p:spPr>
          <a:xfrm>
            <a:off x="3600774" y="238550"/>
            <a:ext cx="14820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i="0" lang="en-GB" sz="2100" u="none" cap="none" strike="noStrike">
                <a:solidFill>
                  <a:schemeClr val="lt1"/>
                </a:solidFill>
                <a:latin typeface="Lato Light"/>
                <a:ea typeface="Lato Light"/>
                <a:cs typeface="Lato Light"/>
                <a:sym typeface="Lato Light"/>
              </a:rPr>
              <a:t>&lt;</a:t>
            </a:r>
            <a:r>
              <a:rPr b="1" lang="en-GB" sz="2100">
                <a:solidFill>
                  <a:schemeClr val="lt1"/>
                </a:solidFill>
                <a:latin typeface="Lato Light"/>
                <a:ea typeface="Lato Light"/>
                <a:cs typeface="Lato Light"/>
                <a:sym typeface="Lato Light"/>
              </a:rPr>
              <a:t>aside</a:t>
            </a:r>
            <a:r>
              <a:rPr b="1" i="0" lang="en-GB" sz="2100" u="none" cap="none" strike="noStrike">
                <a:solidFill>
                  <a:schemeClr val="lt1"/>
                </a:solidFill>
                <a:latin typeface="Lato Light"/>
                <a:ea typeface="Lato Light"/>
                <a:cs typeface="Lato Light"/>
                <a:sym typeface="Lato Light"/>
              </a:rPr>
              <a:t>&gt;</a:t>
            </a:r>
            <a:endParaRPr b="0" i="0" sz="1100" u="none" cap="none" strike="noStrike">
              <a:solidFill>
                <a:srgbClr val="000000"/>
              </a:solidFill>
              <a:latin typeface="Arial"/>
              <a:ea typeface="Arial"/>
              <a:cs typeface="Arial"/>
              <a:sym typeface="Arial"/>
            </a:endParaRPr>
          </a:p>
        </p:txBody>
      </p:sp>
      <p:sp>
        <p:nvSpPr>
          <p:cNvPr id="1567" name="Google Shape;1567;p11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568" name="Google Shape;1568;p119"/>
          <p:cNvSpPr txBox="1"/>
          <p:nvPr/>
        </p:nvSpPr>
        <p:spPr>
          <a:xfrm>
            <a:off x="556450" y="1788375"/>
            <a:ext cx="3158400" cy="1981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libri"/>
                <a:ea typeface="Calibri"/>
                <a:cs typeface="Calibri"/>
                <a:sym typeface="Calibri"/>
              </a:rPr>
              <a:t>For content that is indirectly related to your main content</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br>
              <a:rPr lang="en-GB">
                <a:solidFill>
                  <a:schemeClr val="dk1"/>
                </a:solidFill>
                <a:latin typeface="Calibri"/>
                <a:ea typeface="Calibri"/>
                <a:cs typeface="Calibri"/>
                <a:sym typeface="Calibri"/>
              </a:rPr>
            </a:br>
            <a:r>
              <a:rPr lang="en-GB">
                <a:solidFill>
                  <a:schemeClr val="dk1"/>
                </a:solidFill>
                <a:latin typeface="Calibri"/>
                <a:ea typeface="Calibri"/>
                <a:cs typeface="Calibri"/>
                <a:sym typeface="Calibri"/>
              </a:rPr>
              <a:t>Commonly seen in sidebars or call out boxes</a:t>
            </a:r>
            <a:endParaRPr>
              <a:solidFill>
                <a:schemeClr val="dk1"/>
              </a:solidFill>
              <a:latin typeface="Calibri"/>
              <a:ea typeface="Calibri"/>
              <a:cs typeface="Calibri"/>
              <a:sym typeface="Calibri"/>
            </a:endParaRPr>
          </a:p>
        </p:txBody>
      </p:sp>
      <p:sp>
        <p:nvSpPr>
          <p:cNvPr id="1569" name="Google Shape;1569;p119"/>
          <p:cNvSpPr txBox="1"/>
          <p:nvPr/>
        </p:nvSpPr>
        <p:spPr>
          <a:xfrm>
            <a:off x="556450" y="3095625"/>
            <a:ext cx="3000000" cy="7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chemeClr val="hlink"/>
                </a:solidFill>
                <a:hlinkClick r:id="rId3"/>
              </a:rPr>
              <a:t>https://repl.it/@malcolmyam/wk02-semantic-demo</a:t>
            </a:r>
            <a:endParaRPr sz="1000"/>
          </a:p>
        </p:txBody>
      </p:sp>
      <p:pic>
        <p:nvPicPr>
          <p:cNvPr id="1570" name="Google Shape;1570;p119"/>
          <p:cNvPicPr preferRelativeResize="0"/>
          <p:nvPr/>
        </p:nvPicPr>
        <p:blipFill>
          <a:blip r:embed="rId4">
            <a:alphaModFix/>
          </a:blip>
          <a:stretch>
            <a:fillRect/>
          </a:stretch>
        </p:blipFill>
        <p:spPr>
          <a:xfrm>
            <a:off x="4219675" y="1513700"/>
            <a:ext cx="4686300" cy="2552700"/>
          </a:xfrm>
          <a:prstGeom prst="rect">
            <a:avLst/>
          </a:prstGeom>
          <a:noFill/>
          <a:ln>
            <a:noFill/>
          </a:ln>
        </p:spPr>
      </p:pic>
      <p:sp>
        <p:nvSpPr>
          <p:cNvPr id="1571" name="Google Shape;1571;p119"/>
          <p:cNvSpPr/>
          <p:nvPr/>
        </p:nvSpPr>
        <p:spPr>
          <a:xfrm>
            <a:off x="4219675" y="2771775"/>
            <a:ext cx="4600500" cy="138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1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20"/>
          <p:cNvSpPr/>
          <p:nvPr/>
        </p:nvSpPr>
        <p:spPr>
          <a:xfrm>
            <a:off x="4649" y="0"/>
            <a:ext cx="9139200" cy="869400"/>
          </a:xfrm>
          <a:prstGeom prst="rect">
            <a:avLst/>
          </a:prstGeom>
          <a:solidFill>
            <a:srgbClr val="E322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78" name="Google Shape;1578;p120"/>
          <p:cNvSpPr txBox="1"/>
          <p:nvPr/>
        </p:nvSpPr>
        <p:spPr>
          <a:xfrm>
            <a:off x="3600774" y="238550"/>
            <a:ext cx="27807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Common Elements</a:t>
            </a:r>
            <a:endParaRPr b="0" i="0" sz="1100" u="none" cap="none" strike="noStrike">
              <a:solidFill>
                <a:srgbClr val="000000"/>
              </a:solidFill>
              <a:latin typeface="Arial"/>
              <a:ea typeface="Arial"/>
              <a:cs typeface="Arial"/>
              <a:sym typeface="Arial"/>
            </a:endParaRPr>
          </a:p>
        </p:txBody>
      </p:sp>
      <p:pic>
        <p:nvPicPr>
          <p:cNvPr descr="A screenshot of a cell phone&#10;&#10;Description automatically generated" id="1579" name="Google Shape;1579;p120"/>
          <p:cNvPicPr preferRelativeResize="0"/>
          <p:nvPr/>
        </p:nvPicPr>
        <p:blipFill rotWithShape="1">
          <a:blip r:embed="rId3">
            <a:alphaModFix/>
          </a:blip>
          <a:srcRect b="0" l="0" r="0" t="0"/>
          <a:stretch/>
        </p:blipFill>
        <p:spPr>
          <a:xfrm>
            <a:off x="-46364" y="1357357"/>
            <a:ext cx="9144000" cy="3295075"/>
          </a:xfrm>
          <a:prstGeom prst="rect">
            <a:avLst/>
          </a:prstGeom>
          <a:noFill/>
          <a:ln>
            <a:noFill/>
          </a:ln>
        </p:spPr>
      </p:pic>
      <p:sp>
        <p:nvSpPr>
          <p:cNvPr id="1580" name="Google Shape;1580;p12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581" name="Google Shape;1581;p120"/>
          <p:cNvSpPr txBox="1"/>
          <p:nvPr/>
        </p:nvSpPr>
        <p:spPr>
          <a:xfrm>
            <a:off x="4690150" y="4495800"/>
            <a:ext cx="4331700" cy="49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t>Reading: </a:t>
            </a:r>
            <a:r>
              <a:rPr lang="en-GB" sz="900" u="sng">
                <a:solidFill>
                  <a:schemeClr val="hlink"/>
                </a:solidFill>
                <a:hlinkClick r:id="rId4"/>
              </a:rPr>
              <a:t>https://developer.mozilla.org/en-US/docs/Glossary/Semantics#semantics_in_html</a:t>
            </a:r>
            <a:endParaRPr sz="900"/>
          </a:p>
        </p:txBody>
      </p:sp>
      <p:sp>
        <p:nvSpPr>
          <p:cNvPr id="1582" name="Google Shape;1582;p12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586" name="Shape 1586"/>
        <p:cNvGrpSpPr/>
        <p:nvPr/>
      </p:nvGrpSpPr>
      <p:grpSpPr>
        <a:xfrm>
          <a:off x="0" y="0"/>
          <a:ext cx="0" cy="0"/>
          <a:chOff x="0" y="0"/>
          <a:chExt cx="0" cy="0"/>
        </a:xfrm>
      </p:grpSpPr>
      <p:sp>
        <p:nvSpPr>
          <p:cNvPr id="1587" name="Google Shape;1587;p121"/>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CSS</a:t>
            </a:r>
            <a:endParaRPr sz="800">
              <a:solidFill>
                <a:schemeClr val="lt1"/>
              </a:solidFill>
            </a:endParaRPr>
          </a:p>
        </p:txBody>
      </p:sp>
      <p:pic>
        <p:nvPicPr>
          <p:cNvPr id="1588" name="Google Shape;1588;p121"/>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1589" name="Google Shape;1589;p121"/>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22"/>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95" name="Google Shape;1595;p122"/>
          <p:cNvSpPr txBox="1"/>
          <p:nvPr/>
        </p:nvSpPr>
        <p:spPr>
          <a:xfrm>
            <a:off x="4267109" y="238540"/>
            <a:ext cx="6099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CSS</a:t>
            </a:r>
            <a:endParaRPr b="0" i="0" sz="1100" u="none" cap="none" strike="noStrike">
              <a:solidFill>
                <a:srgbClr val="000000"/>
              </a:solidFill>
              <a:latin typeface="Arial"/>
              <a:ea typeface="Arial"/>
              <a:cs typeface="Arial"/>
              <a:sym typeface="Arial"/>
            </a:endParaRPr>
          </a:p>
        </p:txBody>
      </p:sp>
      <p:sp>
        <p:nvSpPr>
          <p:cNvPr id="1596" name="Google Shape;1596;p122"/>
          <p:cNvSpPr txBox="1"/>
          <p:nvPr/>
        </p:nvSpPr>
        <p:spPr>
          <a:xfrm>
            <a:off x="927597" y="1832093"/>
            <a:ext cx="44742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b="0" i="0" lang="en-GB" sz="2700" u="none" cap="none" strike="noStrike">
                <a:solidFill>
                  <a:srgbClr val="7030A0"/>
                </a:solidFill>
                <a:latin typeface="Lato"/>
                <a:ea typeface="Lato"/>
                <a:cs typeface="Lato"/>
                <a:sym typeface="Lato"/>
              </a:rPr>
              <a:t>Cascading Style Sheets (CSS)</a:t>
            </a:r>
            <a:endParaRPr b="0" i="0" sz="1100" u="none" cap="none" strike="noStrike">
              <a:solidFill>
                <a:srgbClr val="000000"/>
              </a:solidFill>
              <a:latin typeface="Arial"/>
              <a:ea typeface="Arial"/>
              <a:cs typeface="Arial"/>
              <a:sym typeface="Arial"/>
            </a:endParaRPr>
          </a:p>
        </p:txBody>
      </p:sp>
      <p:sp>
        <p:nvSpPr>
          <p:cNvPr id="1597" name="Google Shape;1597;p122"/>
          <p:cNvSpPr txBox="1"/>
          <p:nvPr/>
        </p:nvSpPr>
        <p:spPr>
          <a:xfrm>
            <a:off x="979849" y="2316842"/>
            <a:ext cx="3815700" cy="992400"/>
          </a:xfrm>
          <a:prstGeom prst="rect">
            <a:avLst/>
          </a:prstGeom>
          <a:noFill/>
          <a:ln>
            <a:noFill/>
          </a:ln>
        </p:spPr>
        <p:txBody>
          <a:bodyPr anchorCtr="0" anchor="t" bIns="34275" lIns="68575" spcFirstLastPara="1" rIns="68575" wrap="square" tIns="34275">
            <a:noAutofit/>
          </a:bodyPr>
          <a:lstStyle/>
          <a:p>
            <a:pPr indent="-247650" lvl="0" marL="254000" marR="0" rtl="0" algn="l">
              <a:lnSpc>
                <a:spcPct val="100000"/>
              </a:lnSpc>
              <a:spcBef>
                <a:spcPts val="0"/>
              </a:spcBef>
              <a:spcAft>
                <a:spcPts val="0"/>
              </a:spcAft>
              <a:buClr>
                <a:srgbClr val="262626"/>
              </a:buClr>
              <a:buSzPts val="1500"/>
              <a:buFont typeface="Arial"/>
              <a:buChar char="•"/>
            </a:pPr>
            <a:r>
              <a:rPr b="0" i="0" lang="en-GB" sz="1500" u="none" cap="none" strike="noStrike">
                <a:solidFill>
                  <a:srgbClr val="262626"/>
                </a:solidFill>
                <a:latin typeface="Lato"/>
                <a:ea typeface="Lato"/>
                <a:cs typeface="Lato"/>
                <a:sym typeface="Lato"/>
              </a:rPr>
              <a:t>Defines the </a:t>
            </a:r>
            <a:r>
              <a:rPr b="1" i="0" lang="en-GB" sz="1500" u="none" cap="none" strike="noStrike">
                <a:solidFill>
                  <a:srgbClr val="F13B49"/>
                </a:solidFill>
                <a:latin typeface="Lato"/>
                <a:ea typeface="Lato"/>
                <a:cs typeface="Lato"/>
                <a:sym typeface="Lato"/>
              </a:rPr>
              <a:t>style</a:t>
            </a:r>
            <a:r>
              <a:rPr b="0" i="0" lang="en-GB" sz="1500" u="none" cap="none" strike="noStrike">
                <a:solidFill>
                  <a:srgbClr val="262626"/>
                </a:solidFill>
                <a:latin typeface="Lato"/>
                <a:ea typeface="Lato"/>
                <a:cs typeface="Lato"/>
                <a:sym typeface="Lato"/>
              </a:rPr>
              <a:t> of HTML</a:t>
            </a:r>
            <a:endParaRPr b="0" i="0" sz="1100" u="none" cap="none" strike="noStrike">
              <a:solidFill>
                <a:srgbClr val="000000"/>
              </a:solidFill>
              <a:latin typeface="Arial"/>
              <a:ea typeface="Arial"/>
              <a:cs typeface="Arial"/>
              <a:sym typeface="Arial"/>
            </a:endParaRPr>
          </a:p>
          <a:p>
            <a:pPr indent="-247650" lvl="1" marL="596900" marR="0" rtl="0" algn="l">
              <a:lnSpc>
                <a:spcPct val="100000"/>
              </a:lnSpc>
              <a:spcBef>
                <a:spcPts val="0"/>
              </a:spcBef>
              <a:spcAft>
                <a:spcPts val="0"/>
              </a:spcAft>
              <a:buClr>
                <a:srgbClr val="262626"/>
              </a:buClr>
              <a:buSzPts val="1500"/>
              <a:buFont typeface="Arial"/>
              <a:buChar char="•"/>
            </a:pPr>
            <a:r>
              <a:rPr b="0" i="0" lang="en-GB" sz="1500" u="none" cap="none" strike="noStrike">
                <a:solidFill>
                  <a:srgbClr val="262626"/>
                </a:solidFill>
                <a:latin typeface="Lato"/>
                <a:ea typeface="Lato"/>
                <a:cs typeface="Lato"/>
                <a:sym typeface="Lato"/>
              </a:rPr>
              <a:t>"make all text green"</a:t>
            </a:r>
            <a:endParaRPr b="0" i="0" sz="1100" u="none" cap="none" strike="noStrike">
              <a:solidFill>
                <a:srgbClr val="000000"/>
              </a:solidFill>
              <a:latin typeface="Arial"/>
              <a:ea typeface="Arial"/>
              <a:cs typeface="Arial"/>
              <a:sym typeface="Arial"/>
            </a:endParaRPr>
          </a:p>
          <a:p>
            <a:pPr indent="-247650" lvl="1" marL="596900" marR="0" rtl="0" algn="l">
              <a:lnSpc>
                <a:spcPct val="100000"/>
              </a:lnSpc>
              <a:spcBef>
                <a:spcPts val="0"/>
              </a:spcBef>
              <a:spcAft>
                <a:spcPts val="0"/>
              </a:spcAft>
              <a:buClr>
                <a:srgbClr val="262626"/>
              </a:buClr>
              <a:buSzPts val="1500"/>
              <a:buFont typeface="Arial"/>
              <a:buChar char="•"/>
            </a:pPr>
            <a:r>
              <a:rPr b="0" i="0" lang="en-GB" sz="1500" u="none" cap="none" strike="noStrike">
                <a:solidFill>
                  <a:srgbClr val="262626"/>
                </a:solidFill>
                <a:latin typeface="Lato"/>
                <a:ea typeface="Lato"/>
                <a:cs typeface="Lato"/>
                <a:sym typeface="Lato"/>
              </a:rPr>
              <a:t>"give the first image a red border"</a:t>
            </a:r>
            <a:endParaRPr b="0" i="0" sz="1100" u="none" cap="none" strike="noStrike">
              <a:solidFill>
                <a:srgbClr val="000000"/>
              </a:solidFill>
              <a:latin typeface="Arial"/>
              <a:ea typeface="Arial"/>
              <a:cs typeface="Arial"/>
              <a:sym typeface="Arial"/>
            </a:endParaRPr>
          </a:p>
          <a:p>
            <a:pPr indent="-247650" lvl="0" marL="254000" marR="0" rtl="0" algn="l">
              <a:lnSpc>
                <a:spcPct val="100000"/>
              </a:lnSpc>
              <a:spcBef>
                <a:spcPts val="0"/>
              </a:spcBef>
              <a:spcAft>
                <a:spcPts val="0"/>
              </a:spcAft>
              <a:buClr>
                <a:srgbClr val="262626"/>
              </a:buClr>
              <a:buSzPts val="1500"/>
              <a:buFont typeface="Arial"/>
              <a:buChar char="•"/>
            </a:pPr>
            <a:r>
              <a:rPr b="0" i="0" lang="en-GB" sz="1500" u="none" cap="none" strike="noStrike">
                <a:solidFill>
                  <a:srgbClr val="262626"/>
                </a:solidFill>
                <a:latin typeface="Lato"/>
                <a:ea typeface="Lato"/>
                <a:cs typeface="Lato"/>
                <a:sym typeface="Lato"/>
              </a:rPr>
              <a:t>The "adjectives" of a webpage</a:t>
            </a:r>
            <a:endParaRPr b="0" i="0" sz="1100" u="none" cap="none" strike="noStrike">
              <a:solidFill>
                <a:srgbClr val="000000"/>
              </a:solidFill>
              <a:latin typeface="Arial"/>
              <a:ea typeface="Arial"/>
              <a:cs typeface="Arial"/>
              <a:sym typeface="Arial"/>
            </a:endParaRPr>
          </a:p>
        </p:txBody>
      </p:sp>
      <p:sp>
        <p:nvSpPr>
          <p:cNvPr id="1598" name="Google Shape;1598;p12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599" name="Google Shape;1599;p122"/>
          <p:cNvPicPr preferRelativeResize="0"/>
          <p:nvPr/>
        </p:nvPicPr>
        <p:blipFill rotWithShape="1">
          <a:blip r:embed="rId3">
            <a:alphaModFix/>
          </a:blip>
          <a:srcRect b="0" l="0" r="0" t="0"/>
          <a:stretch/>
        </p:blipFill>
        <p:spPr>
          <a:xfrm>
            <a:off x="5973040" y="1219649"/>
            <a:ext cx="2256137" cy="318679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3" name="Shape 1603"/>
        <p:cNvGrpSpPr/>
        <p:nvPr/>
      </p:nvGrpSpPr>
      <p:grpSpPr>
        <a:xfrm>
          <a:off x="0" y="0"/>
          <a:ext cx="0" cy="0"/>
          <a:chOff x="0" y="0"/>
          <a:chExt cx="0" cy="0"/>
        </a:xfrm>
      </p:grpSpPr>
      <p:sp>
        <p:nvSpPr>
          <p:cNvPr id="1604" name="Google Shape;1604;p123"/>
          <p:cNvSpPr txBox="1"/>
          <p:nvPr/>
        </p:nvSpPr>
        <p:spPr>
          <a:xfrm>
            <a:off x="6224297" y="1158775"/>
            <a:ext cx="12078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7030A0"/>
                </a:solidFill>
                <a:latin typeface="Calibri"/>
                <a:ea typeface="Calibri"/>
                <a:cs typeface="Calibri"/>
                <a:sym typeface="Calibri"/>
              </a:rPr>
              <a:t>With CSS</a:t>
            </a:r>
            <a:endParaRPr b="1" i="0" sz="1100" u="none" cap="none" strike="noStrike">
              <a:solidFill>
                <a:srgbClr val="000000"/>
              </a:solidFill>
            </a:endParaRPr>
          </a:p>
        </p:txBody>
      </p:sp>
      <p:sp>
        <p:nvSpPr>
          <p:cNvPr id="1605" name="Google Shape;1605;p123"/>
          <p:cNvSpPr txBox="1"/>
          <p:nvPr/>
        </p:nvSpPr>
        <p:spPr>
          <a:xfrm>
            <a:off x="1577896" y="1158775"/>
            <a:ext cx="17307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7030A0"/>
                </a:solidFill>
                <a:latin typeface="Calibri"/>
                <a:ea typeface="Calibri"/>
                <a:cs typeface="Calibri"/>
                <a:sym typeface="Calibri"/>
              </a:rPr>
              <a:t>Without CSS</a:t>
            </a:r>
            <a:endParaRPr b="1" i="0" sz="1100" u="none" cap="none" strike="noStrike">
              <a:solidFill>
                <a:srgbClr val="000000"/>
              </a:solidFill>
            </a:endParaRPr>
          </a:p>
        </p:txBody>
      </p:sp>
      <p:pic>
        <p:nvPicPr>
          <p:cNvPr descr="A screenshot of a social media post&#10;&#10;Description automatically generated" id="1606" name="Google Shape;1606;p123"/>
          <p:cNvPicPr preferRelativeResize="0"/>
          <p:nvPr/>
        </p:nvPicPr>
        <p:blipFill rotWithShape="1">
          <a:blip r:embed="rId3">
            <a:alphaModFix/>
          </a:blip>
          <a:srcRect b="0" l="0" r="0" t="0"/>
          <a:stretch/>
        </p:blipFill>
        <p:spPr>
          <a:xfrm>
            <a:off x="157298" y="1653827"/>
            <a:ext cx="4209588" cy="2188975"/>
          </a:xfrm>
          <a:prstGeom prst="rect">
            <a:avLst/>
          </a:prstGeom>
          <a:noFill/>
          <a:ln>
            <a:noFill/>
          </a:ln>
        </p:spPr>
      </p:pic>
      <p:pic>
        <p:nvPicPr>
          <p:cNvPr descr="A person that is standing in the grass&#10;&#10;Description automatically generated" id="1607" name="Google Shape;1607;p123"/>
          <p:cNvPicPr preferRelativeResize="0"/>
          <p:nvPr/>
        </p:nvPicPr>
        <p:blipFill rotWithShape="1">
          <a:blip r:embed="rId4">
            <a:alphaModFix/>
          </a:blip>
          <a:srcRect b="0" l="0" r="0" t="0"/>
          <a:stretch/>
        </p:blipFill>
        <p:spPr>
          <a:xfrm>
            <a:off x="4622827" y="1674874"/>
            <a:ext cx="4209588" cy="21468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nvSpPr>
        <p:spPr>
          <a:xfrm>
            <a:off x="2473500" y="278575"/>
            <a:ext cx="4322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rgbClr val="3B41C9"/>
                </a:solidFill>
                <a:latin typeface="Calibri"/>
                <a:ea typeface="Calibri"/>
                <a:cs typeface="Calibri"/>
                <a:sym typeface="Calibri"/>
              </a:rPr>
              <a:t>FoodPanda in 2017</a:t>
            </a:r>
            <a:endParaRPr b="1" sz="2400">
              <a:solidFill>
                <a:srgbClr val="3B41C9"/>
              </a:solidFill>
              <a:latin typeface="Calibri"/>
              <a:ea typeface="Calibri"/>
              <a:cs typeface="Calibri"/>
              <a:sym typeface="Calibri"/>
            </a:endParaRPr>
          </a:p>
        </p:txBody>
      </p:sp>
      <p:sp>
        <p:nvSpPr>
          <p:cNvPr id="204" name="Google Shape;204;p25"/>
          <p:cNvSpPr txBox="1"/>
          <p:nvPr/>
        </p:nvSpPr>
        <p:spPr>
          <a:xfrm>
            <a:off x="4050675" y="4670250"/>
            <a:ext cx="420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rgbClr val="1155CC"/>
                </a:solidFill>
              </a:rPr>
              <a:t>https://web.archive.org/web/20171206004256/https://www.foodpanda.sg/</a:t>
            </a:r>
            <a:endParaRPr sz="900" u="sng">
              <a:solidFill>
                <a:srgbClr val="1155CC"/>
              </a:solidFill>
            </a:endParaRPr>
          </a:p>
        </p:txBody>
      </p:sp>
      <p:sp>
        <p:nvSpPr>
          <p:cNvPr id="205" name="Google Shape;205;p25"/>
          <p:cNvSpPr txBox="1"/>
          <p:nvPr/>
        </p:nvSpPr>
        <p:spPr>
          <a:xfrm>
            <a:off x="482300" y="1373000"/>
            <a:ext cx="3141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latin typeface="Calibri"/>
                <a:ea typeface="Calibri"/>
                <a:cs typeface="Calibri"/>
                <a:sym typeface="Calibri"/>
              </a:rPr>
              <a:t>What’s the </a:t>
            </a:r>
            <a:r>
              <a:rPr b="1" lang="en-GB" sz="2000">
                <a:latin typeface="Calibri"/>
                <a:ea typeface="Calibri"/>
                <a:cs typeface="Calibri"/>
                <a:sym typeface="Calibri"/>
              </a:rPr>
              <a:t>focus</a:t>
            </a:r>
            <a:r>
              <a:rPr lang="en-GB" sz="2000">
                <a:latin typeface="Calibri"/>
                <a:ea typeface="Calibri"/>
                <a:cs typeface="Calibri"/>
                <a:sym typeface="Calibri"/>
              </a:rPr>
              <a:t> of the platform now?</a:t>
            </a:r>
            <a:endParaRPr sz="2000">
              <a:latin typeface="Calibri"/>
              <a:ea typeface="Calibri"/>
              <a:cs typeface="Calibri"/>
              <a:sym typeface="Calibri"/>
            </a:endParaRPr>
          </a:p>
          <a:p>
            <a:pPr indent="0" lvl="0" marL="0" rtl="0" algn="l">
              <a:spcBef>
                <a:spcPts val="0"/>
              </a:spcBef>
              <a:spcAft>
                <a:spcPts val="0"/>
              </a:spcAft>
              <a:buNone/>
            </a:pPr>
            <a:r>
              <a:rPr lang="en-GB" sz="2000">
                <a:latin typeface="Calibri"/>
                <a:ea typeface="Calibri"/>
                <a:cs typeface="Calibri"/>
                <a:sym typeface="Calibri"/>
              </a:rPr>
              <a:t>Change in design? Branding?</a:t>
            </a:r>
            <a:endParaRPr sz="2000">
              <a:latin typeface="Calibri"/>
              <a:ea typeface="Calibri"/>
              <a:cs typeface="Calibri"/>
              <a:sym typeface="Calibri"/>
            </a:endParaRPr>
          </a:p>
        </p:txBody>
      </p:sp>
      <p:sp>
        <p:nvSpPr>
          <p:cNvPr id="206" name="Google Shape;206;p25"/>
          <p:cNvSpPr txBox="1"/>
          <p:nvPr/>
        </p:nvSpPr>
        <p:spPr>
          <a:xfrm>
            <a:off x="137749" y="715550"/>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E21B70"/>
                </a:solidFill>
                <a:latin typeface="Montserrat"/>
                <a:ea typeface="Montserrat"/>
                <a:cs typeface="Montserrat"/>
                <a:sym typeface="Montserrat"/>
              </a:rPr>
              <a:t>What Changed?</a:t>
            </a:r>
            <a:endParaRPr sz="800">
              <a:solidFill>
                <a:srgbClr val="E21B70"/>
              </a:solidFill>
            </a:endParaRPr>
          </a:p>
        </p:txBody>
      </p:sp>
      <p:pic>
        <p:nvPicPr>
          <p:cNvPr id="207" name="Google Shape;207;p25"/>
          <p:cNvPicPr preferRelativeResize="0"/>
          <p:nvPr/>
        </p:nvPicPr>
        <p:blipFill>
          <a:blip r:embed="rId3">
            <a:alphaModFix/>
          </a:blip>
          <a:stretch>
            <a:fillRect/>
          </a:stretch>
        </p:blipFill>
        <p:spPr>
          <a:xfrm>
            <a:off x="3776300" y="985075"/>
            <a:ext cx="5215299" cy="3381795"/>
          </a:xfrm>
          <a:prstGeom prst="rect">
            <a:avLst/>
          </a:prstGeom>
          <a:noFill/>
          <a:ln>
            <a:noFill/>
          </a:ln>
        </p:spPr>
      </p:pic>
      <p:pic>
        <p:nvPicPr>
          <p:cNvPr id="208" name="Google Shape;208;p25"/>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209" name="Google Shape;209;p25"/>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pic>
        <p:nvPicPr>
          <p:cNvPr id="210" name="Google Shape;210;p25"/>
          <p:cNvPicPr preferRelativeResize="0"/>
          <p:nvPr/>
        </p:nvPicPr>
        <p:blipFill rotWithShape="1">
          <a:blip r:embed="rId6">
            <a:alphaModFix/>
          </a:blip>
          <a:srcRect b="0" l="0" r="0" t="0"/>
          <a:stretch/>
        </p:blipFill>
        <p:spPr>
          <a:xfrm>
            <a:off x="8094050" y="-1107375"/>
            <a:ext cx="2057401" cy="2057401"/>
          </a:xfrm>
          <a:prstGeom prst="rect">
            <a:avLst/>
          </a:prstGeom>
          <a:noFill/>
          <a:ln>
            <a:noFill/>
          </a:ln>
        </p:spPr>
      </p:pic>
      <p:sp>
        <p:nvSpPr>
          <p:cNvPr id="211" name="Google Shape;211;p2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212" name="Google Shape;212;p2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1" name="Shape 1611"/>
        <p:cNvGrpSpPr/>
        <p:nvPr/>
      </p:nvGrpSpPr>
      <p:grpSpPr>
        <a:xfrm>
          <a:off x="0" y="0"/>
          <a:ext cx="0" cy="0"/>
          <a:chOff x="0" y="0"/>
          <a:chExt cx="0" cy="0"/>
        </a:xfrm>
      </p:grpSpPr>
      <p:sp>
        <p:nvSpPr>
          <p:cNvPr id="1612" name="Google Shape;1612;p124"/>
          <p:cNvSpPr txBox="1"/>
          <p:nvPr/>
        </p:nvSpPr>
        <p:spPr>
          <a:xfrm>
            <a:off x="4942347" y="237350"/>
            <a:ext cx="12078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7030A0"/>
                </a:solidFill>
                <a:latin typeface="Calibri"/>
                <a:ea typeface="Calibri"/>
                <a:cs typeface="Calibri"/>
                <a:sym typeface="Calibri"/>
              </a:rPr>
              <a:t>With CSS</a:t>
            </a:r>
            <a:endParaRPr b="1" i="0" sz="1100" u="none" cap="none" strike="noStrike">
              <a:solidFill>
                <a:srgbClr val="000000"/>
              </a:solidFill>
            </a:endParaRPr>
          </a:p>
        </p:txBody>
      </p:sp>
      <p:sp>
        <p:nvSpPr>
          <p:cNvPr id="1613" name="Google Shape;1613;p124"/>
          <p:cNvSpPr txBox="1"/>
          <p:nvPr/>
        </p:nvSpPr>
        <p:spPr>
          <a:xfrm>
            <a:off x="386071" y="167250"/>
            <a:ext cx="17307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7030A0"/>
                </a:solidFill>
                <a:latin typeface="Calibri"/>
                <a:ea typeface="Calibri"/>
                <a:cs typeface="Calibri"/>
                <a:sym typeface="Calibri"/>
              </a:rPr>
              <a:t>Without CSS</a:t>
            </a:r>
            <a:endParaRPr b="1" i="0" sz="1100" u="none" cap="none" strike="noStrike">
              <a:solidFill>
                <a:srgbClr val="000000"/>
              </a:solidFill>
            </a:endParaRPr>
          </a:p>
        </p:txBody>
      </p:sp>
      <p:pic>
        <p:nvPicPr>
          <p:cNvPr id="1614" name="Google Shape;1614;p124"/>
          <p:cNvPicPr preferRelativeResize="0"/>
          <p:nvPr/>
        </p:nvPicPr>
        <p:blipFill>
          <a:blip r:embed="rId3">
            <a:alphaModFix/>
          </a:blip>
          <a:stretch>
            <a:fillRect/>
          </a:stretch>
        </p:blipFill>
        <p:spPr>
          <a:xfrm>
            <a:off x="202475" y="596550"/>
            <a:ext cx="2681948" cy="1528251"/>
          </a:xfrm>
          <a:prstGeom prst="rect">
            <a:avLst/>
          </a:prstGeom>
          <a:noFill/>
          <a:ln>
            <a:noFill/>
          </a:ln>
        </p:spPr>
      </p:pic>
      <p:pic>
        <p:nvPicPr>
          <p:cNvPr id="1615" name="Google Shape;1615;p124"/>
          <p:cNvPicPr preferRelativeResize="0"/>
          <p:nvPr/>
        </p:nvPicPr>
        <p:blipFill>
          <a:blip r:embed="rId4">
            <a:alphaModFix/>
          </a:blip>
          <a:stretch>
            <a:fillRect/>
          </a:stretch>
        </p:blipFill>
        <p:spPr>
          <a:xfrm>
            <a:off x="5681825" y="596550"/>
            <a:ext cx="1474875" cy="1964786"/>
          </a:xfrm>
          <a:prstGeom prst="rect">
            <a:avLst/>
          </a:prstGeom>
          <a:noFill/>
          <a:ln>
            <a:noFill/>
          </a:ln>
        </p:spPr>
      </p:pic>
      <p:pic>
        <p:nvPicPr>
          <p:cNvPr id="1616" name="Google Shape;1616;p124"/>
          <p:cNvPicPr preferRelativeResize="0"/>
          <p:nvPr/>
        </p:nvPicPr>
        <p:blipFill>
          <a:blip r:embed="rId5">
            <a:alphaModFix/>
          </a:blip>
          <a:stretch>
            <a:fillRect/>
          </a:stretch>
        </p:blipFill>
        <p:spPr>
          <a:xfrm>
            <a:off x="141101" y="2634700"/>
            <a:ext cx="3432627" cy="2180600"/>
          </a:xfrm>
          <a:prstGeom prst="rect">
            <a:avLst/>
          </a:prstGeom>
          <a:noFill/>
          <a:ln>
            <a:noFill/>
          </a:ln>
        </p:spPr>
      </p:pic>
      <p:pic>
        <p:nvPicPr>
          <p:cNvPr id="1617" name="Google Shape;1617;p124"/>
          <p:cNvPicPr preferRelativeResize="0"/>
          <p:nvPr/>
        </p:nvPicPr>
        <p:blipFill>
          <a:blip r:embed="rId6">
            <a:alphaModFix/>
          </a:blip>
          <a:stretch>
            <a:fillRect/>
          </a:stretch>
        </p:blipFill>
        <p:spPr>
          <a:xfrm>
            <a:off x="3157899" y="637088"/>
            <a:ext cx="2250462" cy="2180601"/>
          </a:xfrm>
          <a:prstGeom prst="rect">
            <a:avLst/>
          </a:prstGeom>
          <a:noFill/>
          <a:ln>
            <a:noFill/>
          </a:ln>
        </p:spPr>
      </p:pic>
      <p:pic>
        <p:nvPicPr>
          <p:cNvPr id="1618" name="Google Shape;1618;p124"/>
          <p:cNvPicPr preferRelativeResize="0"/>
          <p:nvPr/>
        </p:nvPicPr>
        <p:blipFill>
          <a:blip r:embed="rId7">
            <a:alphaModFix/>
          </a:blip>
          <a:stretch>
            <a:fillRect/>
          </a:stretch>
        </p:blipFill>
        <p:spPr>
          <a:xfrm>
            <a:off x="7349374" y="631832"/>
            <a:ext cx="1730700" cy="3879819"/>
          </a:xfrm>
          <a:prstGeom prst="rect">
            <a:avLst/>
          </a:prstGeom>
          <a:noFill/>
          <a:ln>
            <a:noFill/>
          </a:ln>
        </p:spPr>
      </p:pic>
      <p:pic>
        <p:nvPicPr>
          <p:cNvPr id="1619" name="Google Shape;1619;p124"/>
          <p:cNvPicPr preferRelativeResize="0"/>
          <p:nvPr/>
        </p:nvPicPr>
        <p:blipFill rotWithShape="1">
          <a:blip r:embed="rId8">
            <a:alphaModFix/>
          </a:blip>
          <a:srcRect b="0" l="0" r="0" t="0"/>
          <a:stretch/>
        </p:blipFill>
        <p:spPr>
          <a:xfrm>
            <a:off x="4036763" y="2179950"/>
            <a:ext cx="2745474" cy="2635352"/>
          </a:xfrm>
          <a:prstGeom prst="rect">
            <a:avLst/>
          </a:prstGeom>
          <a:noFill/>
          <a:ln>
            <a:noFill/>
          </a:ln>
        </p:spPr>
      </p:pic>
      <p:sp>
        <p:nvSpPr>
          <p:cNvPr id="1620" name="Google Shape;1620;p124"/>
          <p:cNvSpPr txBox="1"/>
          <p:nvPr/>
        </p:nvSpPr>
        <p:spPr>
          <a:xfrm>
            <a:off x="6782225" y="4511650"/>
            <a:ext cx="192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9"/>
              </a:rPr>
              <a:t>http://www.csszengarden.com/</a:t>
            </a:r>
            <a:endParaRPr sz="10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25"/>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26" name="Google Shape;1626;p125"/>
          <p:cNvSpPr txBox="1"/>
          <p:nvPr/>
        </p:nvSpPr>
        <p:spPr>
          <a:xfrm>
            <a:off x="3335627" y="238540"/>
            <a:ext cx="24726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INSPECTOR MODE</a:t>
            </a:r>
            <a:endParaRPr b="0" i="0" sz="1100" u="none" cap="none" strike="noStrike">
              <a:solidFill>
                <a:srgbClr val="000000"/>
              </a:solidFill>
              <a:latin typeface="Arial"/>
              <a:ea typeface="Arial"/>
              <a:cs typeface="Arial"/>
              <a:sym typeface="Arial"/>
            </a:endParaRPr>
          </a:p>
        </p:txBody>
      </p:sp>
      <p:sp>
        <p:nvSpPr>
          <p:cNvPr id="1627" name="Google Shape;1627;p12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628" name="Google Shape;1628;p125"/>
          <p:cNvPicPr preferRelativeResize="0"/>
          <p:nvPr/>
        </p:nvPicPr>
        <p:blipFill rotWithShape="1">
          <a:blip r:embed="rId3">
            <a:alphaModFix/>
          </a:blip>
          <a:srcRect b="0" l="0" r="0" t="0"/>
          <a:stretch/>
        </p:blipFill>
        <p:spPr>
          <a:xfrm>
            <a:off x="1118626" y="1095374"/>
            <a:ext cx="7319325" cy="359672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pic>
        <p:nvPicPr>
          <p:cNvPr id="1633" name="Google Shape;1633;p126"/>
          <p:cNvPicPr preferRelativeResize="0"/>
          <p:nvPr/>
        </p:nvPicPr>
        <p:blipFill rotWithShape="1">
          <a:blip r:embed="rId3">
            <a:alphaModFix/>
          </a:blip>
          <a:srcRect b="0" l="0" r="0" t="0"/>
          <a:stretch/>
        </p:blipFill>
        <p:spPr>
          <a:xfrm>
            <a:off x="4999150" y="869400"/>
            <a:ext cx="3617650" cy="3738249"/>
          </a:xfrm>
          <a:prstGeom prst="rect">
            <a:avLst/>
          </a:prstGeom>
          <a:noFill/>
          <a:ln>
            <a:noFill/>
          </a:ln>
        </p:spPr>
      </p:pic>
      <p:pic>
        <p:nvPicPr>
          <p:cNvPr id="1634" name="Google Shape;1634;p126"/>
          <p:cNvPicPr preferRelativeResize="0"/>
          <p:nvPr/>
        </p:nvPicPr>
        <p:blipFill rotWithShape="1">
          <a:blip r:embed="rId4">
            <a:alphaModFix/>
          </a:blip>
          <a:srcRect b="0" l="0" r="0" t="0"/>
          <a:stretch/>
        </p:blipFill>
        <p:spPr>
          <a:xfrm>
            <a:off x="1564757" y="912575"/>
            <a:ext cx="3329617" cy="3738250"/>
          </a:xfrm>
          <a:prstGeom prst="rect">
            <a:avLst/>
          </a:prstGeom>
          <a:noFill/>
          <a:ln>
            <a:noFill/>
          </a:ln>
        </p:spPr>
      </p:pic>
      <p:pic>
        <p:nvPicPr>
          <p:cNvPr id="1635" name="Google Shape;1635;p126"/>
          <p:cNvPicPr preferRelativeResize="0"/>
          <p:nvPr/>
        </p:nvPicPr>
        <p:blipFill rotWithShape="1">
          <a:blip r:embed="rId5">
            <a:alphaModFix/>
          </a:blip>
          <a:srcRect b="0" l="0" r="0" t="0"/>
          <a:stretch/>
        </p:blipFill>
        <p:spPr>
          <a:xfrm>
            <a:off x="7453260" y="1085851"/>
            <a:ext cx="1557400" cy="1418525"/>
          </a:xfrm>
          <a:prstGeom prst="rect">
            <a:avLst/>
          </a:prstGeom>
          <a:noFill/>
          <a:ln>
            <a:noFill/>
          </a:ln>
        </p:spPr>
      </p:pic>
      <p:sp>
        <p:nvSpPr>
          <p:cNvPr id="1636" name="Google Shape;1636;p126"/>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37" name="Google Shape;1637;p126"/>
          <p:cNvSpPr txBox="1"/>
          <p:nvPr/>
        </p:nvSpPr>
        <p:spPr>
          <a:xfrm>
            <a:off x="3335627" y="238540"/>
            <a:ext cx="19791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DEVICE MODE</a:t>
            </a:r>
            <a:endParaRPr b="0" i="0" sz="1100" u="none" cap="none" strike="noStrike">
              <a:solidFill>
                <a:srgbClr val="000000"/>
              </a:solidFill>
              <a:latin typeface="Arial"/>
              <a:ea typeface="Arial"/>
              <a:cs typeface="Arial"/>
              <a:sym typeface="Arial"/>
            </a:endParaRPr>
          </a:p>
        </p:txBody>
      </p:sp>
      <p:sp>
        <p:nvSpPr>
          <p:cNvPr id="1638" name="Google Shape;1638;p126"/>
          <p:cNvSpPr txBox="1"/>
          <p:nvPr/>
        </p:nvSpPr>
        <p:spPr>
          <a:xfrm>
            <a:off x="67186" y="1463752"/>
            <a:ext cx="1372200" cy="11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The device mode allows you to toggle devices for preview and testing</a:t>
            </a:r>
            <a:endParaRPr b="0" i="0" sz="1400" u="none" cap="none" strike="noStrike">
              <a:solidFill>
                <a:schemeClr val="dk1"/>
              </a:solidFill>
              <a:latin typeface="Calibri"/>
              <a:ea typeface="Calibri"/>
              <a:cs typeface="Calibri"/>
              <a:sym typeface="Calibri"/>
            </a:endParaRPr>
          </a:p>
        </p:txBody>
      </p:sp>
      <p:sp>
        <p:nvSpPr>
          <p:cNvPr id="1639" name="Google Shape;1639;p126"/>
          <p:cNvSpPr txBox="1"/>
          <p:nvPr/>
        </p:nvSpPr>
        <p:spPr>
          <a:xfrm>
            <a:off x="65138" y="2948663"/>
            <a:ext cx="2250000" cy="470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GB" sz="1100"/>
              <a:t>Alternatively</a:t>
            </a:r>
            <a:endParaRPr b="1" sz="1100"/>
          </a:p>
          <a:p>
            <a:pPr indent="0" lvl="0" marL="0" rtl="0" algn="l">
              <a:spcBef>
                <a:spcPts val="0"/>
              </a:spcBef>
              <a:spcAft>
                <a:spcPts val="0"/>
              </a:spcAft>
              <a:buNone/>
            </a:pPr>
            <a:r>
              <a:rPr lang="en-GB" sz="1100" u="sng">
                <a:solidFill>
                  <a:schemeClr val="hlink"/>
                </a:solidFill>
                <a:hlinkClick r:id="rId6"/>
              </a:rPr>
              <a:t>https://tools.pingdom.com/</a:t>
            </a:r>
            <a:endParaRPr sz="1100"/>
          </a:p>
        </p:txBody>
      </p:sp>
      <p:sp>
        <p:nvSpPr>
          <p:cNvPr id="1640" name="Google Shape;1640;p12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641" name="Google Shape;1641;p126"/>
          <p:cNvPicPr preferRelativeResize="0"/>
          <p:nvPr/>
        </p:nvPicPr>
        <p:blipFill rotWithShape="1">
          <a:blip r:embed="rId7">
            <a:alphaModFix/>
          </a:blip>
          <a:srcRect b="0" l="0" r="0" t="0"/>
          <a:stretch/>
        </p:blipFill>
        <p:spPr>
          <a:xfrm>
            <a:off x="67171" y="924929"/>
            <a:ext cx="865414" cy="41673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27"/>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47" name="Google Shape;1647;p127"/>
          <p:cNvSpPr txBox="1"/>
          <p:nvPr/>
        </p:nvSpPr>
        <p:spPr>
          <a:xfrm>
            <a:off x="4267109" y="238540"/>
            <a:ext cx="6099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CSS</a:t>
            </a:r>
            <a:endParaRPr b="0" i="0" sz="1100" u="none" cap="none" strike="noStrike">
              <a:solidFill>
                <a:srgbClr val="000000"/>
              </a:solidFill>
              <a:latin typeface="Arial"/>
              <a:ea typeface="Arial"/>
              <a:cs typeface="Arial"/>
              <a:sym typeface="Arial"/>
            </a:endParaRPr>
          </a:p>
        </p:txBody>
      </p:sp>
      <p:sp>
        <p:nvSpPr>
          <p:cNvPr id="1648" name="Google Shape;1648;p12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649" name="Google Shape;1649;p127"/>
          <p:cNvPicPr preferRelativeResize="0"/>
          <p:nvPr/>
        </p:nvPicPr>
        <p:blipFill rotWithShape="1">
          <a:blip r:embed="rId3">
            <a:alphaModFix/>
          </a:blip>
          <a:srcRect b="0" l="0" r="0" t="0"/>
          <a:stretch/>
        </p:blipFill>
        <p:spPr>
          <a:xfrm>
            <a:off x="235625" y="1201800"/>
            <a:ext cx="8677275" cy="3176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28"/>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55" name="Google Shape;1655;p128"/>
          <p:cNvSpPr txBox="1"/>
          <p:nvPr/>
        </p:nvSpPr>
        <p:spPr>
          <a:xfrm>
            <a:off x="3982784" y="238538"/>
            <a:ext cx="17328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CSS Rule</a:t>
            </a:r>
            <a:endParaRPr b="0" i="0" sz="1100" u="none" cap="none" strike="noStrike">
              <a:solidFill>
                <a:srgbClr val="000000"/>
              </a:solidFill>
              <a:latin typeface="Arial"/>
              <a:ea typeface="Arial"/>
              <a:cs typeface="Arial"/>
              <a:sym typeface="Arial"/>
            </a:endParaRPr>
          </a:p>
        </p:txBody>
      </p:sp>
      <p:sp>
        <p:nvSpPr>
          <p:cNvPr id="1656" name="Google Shape;1656;p128"/>
          <p:cNvSpPr/>
          <p:nvPr/>
        </p:nvSpPr>
        <p:spPr>
          <a:xfrm>
            <a:off x="1849133" y="1697691"/>
            <a:ext cx="4652700" cy="17481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7" name="Google Shape;1657;p128"/>
          <p:cNvSpPr/>
          <p:nvPr/>
        </p:nvSpPr>
        <p:spPr>
          <a:xfrm>
            <a:off x="2490113" y="2323101"/>
            <a:ext cx="40830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F07178"/>
                </a:solidFill>
                <a:latin typeface="Arial"/>
                <a:ea typeface="Arial"/>
                <a:cs typeface="Arial"/>
                <a:sym typeface="Arial"/>
              </a:rPr>
              <a:t>p</a:t>
            </a:r>
            <a:r>
              <a:rPr b="0" i="0" lang="en-GB" sz="3000" u="none" cap="none" strike="noStrike">
                <a:solidFill>
                  <a:srgbClr val="89DDFF"/>
                </a:solidFill>
                <a:latin typeface="Arial"/>
                <a:ea typeface="Arial"/>
                <a:cs typeface="Arial"/>
                <a:sym typeface="Arial"/>
              </a:rPr>
              <a:t>{</a:t>
            </a:r>
            <a:r>
              <a:rPr b="0" i="0" lang="en-GB" sz="3000" u="none" cap="none" strike="noStrike">
                <a:solidFill>
                  <a:srgbClr val="B2CCD6"/>
                </a:solidFill>
                <a:latin typeface="Arial"/>
                <a:ea typeface="Arial"/>
                <a:cs typeface="Arial"/>
                <a:sym typeface="Arial"/>
              </a:rPr>
              <a:t>color</a:t>
            </a:r>
            <a:r>
              <a:rPr b="0" i="0" lang="en-GB" sz="3000" u="none" cap="none" strike="noStrike">
                <a:solidFill>
                  <a:srgbClr val="89DDFF"/>
                </a:solidFill>
                <a:latin typeface="Arial"/>
                <a:ea typeface="Arial"/>
                <a:cs typeface="Arial"/>
                <a:sym typeface="Arial"/>
              </a:rPr>
              <a:t>:</a:t>
            </a:r>
            <a:r>
              <a:rPr b="0" i="0" lang="en-GB" sz="3000" u="none" cap="none" strike="noStrike">
                <a:solidFill>
                  <a:srgbClr val="8F93A2"/>
                </a:solidFill>
                <a:latin typeface="Arial"/>
                <a:ea typeface="Arial"/>
                <a:cs typeface="Arial"/>
                <a:sym typeface="Arial"/>
              </a:rPr>
              <a:t> </a:t>
            </a:r>
            <a:r>
              <a:rPr b="0" i="0" lang="en-GB" sz="3000" u="none" cap="none" strike="noStrike">
                <a:solidFill>
                  <a:srgbClr val="F78C6C"/>
                </a:solidFill>
                <a:latin typeface="Arial"/>
                <a:ea typeface="Arial"/>
                <a:cs typeface="Arial"/>
                <a:sym typeface="Arial"/>
              </a:rPr>
              <a:t>purple</a:t>
            </a:r>
            <a:r>
              <a:rPr b="0" i="0" lang="en-GB" sz="3000" u="none" cap="none" strike="noStrike">
                <a:solidFill>
                  <a:srgbClr val="89DDFF"/>
                </a:solidFill>
                <a:latin typeface="Arial"/>
                <a:ea typeface="Arial"/>
                <a:cs typeface="Arial"/>
                <a:sym typeface="Arial"/>
              </a:rPr>
              <a:t>;}</a:t>
            </a:r>
            <a:endParaRPr b="0" i="0" sz="3000" u="none" cap="none" strike="noStrike">
              <a:solidFill>
                <a:srgbClr val="8F93A2"/>
              </a:solidFill>
              <a:latin typeface="Arial"/>
              <a:ea typeface="Arial"/>
              <a:cs typeface="Arial"/>
              <a:sym typeface="Arial"/>
            </a:endParaRPr>
          </a:p>
        </p:txBody>
      </p:sp>
      <p:sp>
        <p:nvSpPr>
          <p:cNvPr id="1658" name="Google Shape;1658;p128"/>
          <p:cNvSpPr txBox="1"/>
          <p:nvPr/>
        </p:nvSpPr>
        <p:spPr>
          <a:xfrm>
            <a:off x="2264944" y="2042975"/>
            <a:ext cx="816900" cy="254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7030A0"/>
                </a:solidFill>
                <a:latin typeface="Lato"/>
                <a:ea typeface="Lato"/>
                <a:cs typeface="Lato"/>
                <a:sym typeface="Lato"/>
              </a:rPr>
              <a:t>selector</a:t>
            </a:r>
            <a:endParaRPr b="0" i="0" sz="1100" u="none" cap="none" strike="noStrike">
              <a:solidFill>
                <a:srgbClr val="000000"/>
              </a:solidFill>
              <a:latin typeface="Arial"/>
              <a:ea typeface="Arial"/>
              <a:cs typeface="Arial"/>
              <a:sym typeface="Arial"/>
            </a:endParaRPr>
          </a:p>
        </p:txBody>
      </p:sp>
      <p:cxnSp>
        <p:nvCxnSpPr>
          <p:cNvPr id="1659" name="Google Shape;1659;p128"/>
          <p:cNvCxnSpPr/>
          <p:nvPr/>
        </p:nvCxnSpPr>
        <p:spPr>
          <a:xfrm flipH="1" rot="10800000">
            <a:off x="2689412" y="2228901"/>
            <a:ext cx="1500" cy="94200"/>
          </a:xfrm>
          <a:prstGeom prst="straightConnector1">
            <a:avLst/>
          </a:prstGeom>
          <a:noFill/>
          <a:ln cap="flat" cmpd="sng" w="9525">
            <a:solidFill>
              <a:srgbClr val="7F7F7F"/>
            </a:solidFill>
            <a:prstDash val="solid"/>
            <a:miter lim="800000"/>
            <a:headEnd len="sm" w="sm" type="none"/>
            <a:tailEnd len="sm" w="sm" type="none"/>
          </a:ln>
        </p:spPr>
      </p:cxnSp>
      <p:sp>
        <p:nvSpPr>
          <p:cNvPr id="1660" name="Google Shape;1660;p128"/>
          <p:cNvSpPr txBox="1"/>
          <p:nvPr/>
        </p:nvSpPr>
        <p:spPr>
          <a:xfrm>
            <a:off x="1830275" y="3516900"/>
            <a:ext cx="46527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Calibri"/>
                <a:ea typeface="Calibri"/>
                <a:cs typeface="Calibri"/>
                <a:sym typeface="Calibri"/>
              </a:rPr>
              <a:t>Rule for paragraph selector. </a:t>
            </a:r>
            <a:endParaRPr b="0" i="1"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Calibri"/>
                <a:ea typeface="Calibri"/>
                <a:cs typeface="Calibri"/>
                <a:sym typeface="Calibri"/>
              </a:rPr>
              <a:t>Affects all paragraphs in the webpage</a:t>
            </a:r>
            <a:endParaRPr b="1" i="0" sz="1100" u="none" cap="none" strike="noStrike">
              <a:solidFill>
                <a:srgbClr val="000000"/>
              </a:solidFill>
            </a:endParaRPr>
          </a:p>
        </p:txBody>
      </p:sp>
      <p:sp>
        <p:nvSpPr>
          <p:cNvPr id="1661" name="Google Shape;1661;p12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662" name="Google Shape;1662;p128"/>
          <p:cNvSpPr txBox="1"/>
          <p:nvPr/>
        </p:nvSpPr>
        <p:spPr>
          <a:xfrm>
            <a:off x="6755275" y="1576950"/>
            <a:ext cx="1782300" cy="687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lang="en-GB">
                <a:solidFill>
                  <a:schemeClr val="dk1"/>
                </a:solidFill>
                <a:latin typeface="Calibri"/>
                <a:ea typeface="Calibri"/>
                <a:cs typeface="Calibri"/>
                <a:sym typeface="Calibri"/>
              </a:rPr>
              <a:t>CURLY BRACES</a:t>
            </a:r>
            <a:endParaRPr b="1">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lang="en-GB">
                <a:solidFill>
                  <a:srgbClr val="FF0000"/>
                </a:solidFill>
                <a:latin typeface="Calibri"/>
                <a:ea typeface="Calibri"/>
                <a:cs typeface="Calibri"/>
                <a:sym typeface="Calibri"/>
              </a:rPr>
              <a:t>!NOT </a:t>
            </a:r>
            <a:r>
              <a:rPr lang="en-GB">
                <a:solidFill>
                  <a:srgbClr val="FF0000"/>
                </a:solidFill>
                <a:latin typeface="Calibri"/>
                <a:ea typeface="Calibri"/>
                <a:cs typeface="Calibri"/>
                <a:sym typeface="Calibri"/>
              </a:rPr>
              <a:t>angled brackets &lt;&gt;</a:t>
            </a:r>
            <a:endParaRPr>
              <a:solidFill>
                <a:srgbClr val="FF0000"/>
              </a:solidFill>
              <a:latin typeface="Calibri"/>
              <a:ea typeface="Calibri"/>
              <a:cs typeface="Calibri"/>
              <a:sym typeface="Calibri"/>
            </a:endParaRPr>
          </a:p>
        </p:txBody>
      </p:sp>
      <p:cxnSp>
        <p:nvCxnSpPr>
          <p:cNvPr id="1663" name="Google Shape;1663;p128"/>
          <p:cNvCxnSpPr/>
          <p:nvPr/>
        </p:nvCxnSpPr>
        <p:spPr>
          <a:xfrm>
            <a:off x="5183750" y="2456000"/>
            <a:ext cx="1811700" cy="0"/>
          </a:xfrm>
          <a:prstGeom prst="straightConnector1">
            <a:avLst/>
          </a:prstGeom>
          <a:noFill/>
          <a:ln cap="flat" cmpd="sng" w="28575">
            <a:solidFill>
              <a:srgbClr val="FF0000"/>
            </a:solidFill>
            <a:prstDash val="solid"/>
            <a:round/>
            <a:headEnd len="med" w="med" type="none"/>
            <a:tailEnd len="med" w="med" type="none"/>
          </a:ln>
        </p:spPr>
      </p:cxnSp>
      <p:sp>
        <p:nvSpPr>
          <p:cNvPr id="1664" name="Google Shape;1664;p128"/>
          <p:cNvSpPr txBox="1"/>
          <p:nvPr/>
        </p:nvSpPr>
        <p:spPr>
          <a:xfrm>
            <a:off x="6874775" y="3682525"/>
            <a:ext cx="22044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t>https://repl.it/@malcolmyam/wk02-simple-css#index.html</a:t>
            </a:r>
            <a:endParaRPr sz="1000"/>
          </a:p>
        </p:txBody>
      </p:sp>
      <p:cxnSp>
        <p:nvCxnSpPr>
          <p:cNvPr id="1665" name="Google Shape;1665;p128"/>
          <p:cNvCxnSpPr/>
          <p:nvPr/>
        </p:nvCxnSpPr>
        <p:spPr>
          <a:xfrm>
            <a:off x="3952803" y="2956175"/>
            <a:ext cx="0" cy="154200"/>
          </a:xfrm>
          <a:prstGeom prst="straightConnector1">
            <a:avLst/>
          </a:prstGeom>
          <a:noFill/>
          <a:ln cap="flat" cmpd="sng" w="9525">
            <a:solidFill>
              <a:srgbClr val="7F7F7F"/>
            </a:solidFill>
            <a:prstDash val="solid"/>
            <a:miter lim="800000"/>
            <a:headEnd len="sm" w="sm" type="none"/>
            <a:tailEnd len="sm" w="sm" type="none"/>
          </a:ln>
        </p:spPr>
      </p:cxnSp>
      <p:cxnSp>
        <p:nvCxnSpPr>
          <p:cNvPr id="1666" name="Google Shape;1666;p128"/>
          <p:cNvCxnSpPr/>
          <p:nvPr/>
        </p:nvCxnSpPr>
        <p:spPr>
          <a:xfrm>
            <a:off x="2788150" y="2958450"/>
            <a:ext cx="1617600" cy="0"/>
          </a:xfrm>
          <a:prstGeom prst="straightConnector1">
            <a:avLst/>
          </a:prstGeom>
          <a:noFill/>
          <a:ln cap="flat" cmpd="sng" w="9525">
            <a:solidFill>
              <a:srgbClr val="7F7F7F"/>
            </a:solidFill>
            <a:prstDash val="solid"/>
            <a:miter lim="800000"/>
            <a:headEnd len="sm" w="sm" type="none"/>
            <a:tailEnd len="sm" w="sm" type="none"/>
          </a:ln>
        </p:spPr>
      </p:cxnSp>
      <p:cxnSp>
        <p:nvCxnSpPr>
          <p:cNvPr id="1667" name="Google Shape;1667;p128"/>
          <p:cNvCxnSpPr/>
          <p:nvPr/>
        </p:nvCxnSpPr>
        <p:spPr>
          <a:xfrm>
            <a:off x="4405753" y="2957503"/>
            <a:ext cx="868500" cy="0"/>
          </a:xfrm>
          <a:prstGeom prst="straightConnector1">
            <a:avLst/>
          </a:prstGeom>
          <a:noFill/>
          <a:ln cap="flat" cmpd="sng" w="9525">
            <a:solidFill>
              <a:srgbClr val="7F7F7F"/>
            </a:solidFill>
            <a:prstDash val="solid"/>
            <a:miter lim="800000"/>
            <a:headEnd len="sm" w="sm" type="none"/>
            <a:tailEnd len="sm" w="sm" type="none"/>
          </a:ln>
        </p:spPr>
      </p:cxnSp>
      <p:cxnSp>
        <p:nvCxnSpPr>
          <p:cNvPr id="1668" name="Google Shape;1668;p128"/>
          <p:cNvCxnSpPr/>
          <p:nvPr/>
        </p:nvCxnSpPr>
        <p:spPr>
          <a:xfrm>
            <a:off x="2810747" y="2880119"/>
            <a:ext cx="0" cy="75900"/>
          </a:xfrm>
          <a:prstGeom prst="straightConnector1">
            <a:avLst/>
          </a:prstGeom>
          <a:noFill/>
          <a:ln cap="flat" cmpd="sng" w="9525">
            <a:solidFill>
              <a:srgbClr val="7F7F7F"/>
            </a:solidFill>
            <a:prstDash val="solid"/>
            <a:miter lim="800000"/>
            <a:headEnd len="sm" w="sm" type="none"/>
            <a:tailEnd len="sm" w="sm" type="none"/>
          </a:ln>
        </p:spPr>
      </p:cxnSp>
      <p:cxnSp>
        <p:nvCxnSpPr>
          <p:cNvPr id="1669" name="Google Shape;1669;p128"/>
          <p:cNvCxnSpPr/>
          <p:nvPr/>
        </p:nvCxnSpPr>
        <p:spPr>
          <a:xfrm>
            <a:off x="5262803" y="2880119"/>
            <a:ext cx="0" cy="75900"/>
          </a:xfrm>
          <a:prstGeom prst="straightConnector1">
            <a:avLst/>
          </a:prstGeom>
          <a:noFill/>
          <a:ln cap="flat" cmpd="sng" w="9525">
            <a:solidFill>
              <a:srgbClr val="7F7F7F"/>
            </a:solidFill>
            <a:prstDash val="solid"/>
            <a:miter lim="800000"/>
            <a:headEnd len="sm" w="sm" type="none"/>
            <a:tailEnd len="sm" w="sm" type="none"/>
          </a:ln>
        </p:spPr>
      </p:cxnSp>
      <p:sp>
        <p:nvSpPr>
          <p:cNvPr id="1670" name="Google Shape;1670;p128"/>
          <p:cNvSpPr txBox="1"/>
          <p:nvPr/>
        </p:nvSpPr>
        <p:spPr>
          <a:xfrm>
            <a:off x="3471441" y="3110615"/>
            <a:ext cx="962700" cy="254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7030A0"/>
                </a:solidFill>
                <a:latin typeface="Lato"/>
                <a:ea typeface="Lato"/>
                <a:cs typeface="Lato"/>
                <a:sym typeface="Lato"/>
              </a:rPr>
              <a:t>declaration</a:t>
            </a:r>
            <a:endParaRPr b="0" i="0" sz="1100" u="none" cap="none" strike="noStrike">
              <a:solidFill>
                <a:srgbClr val="000000"/>
              </a:solidFill>
              <a:latin typeface="Arial"/>
              <a:ea typeface="Arial"/>
              <a:cs typeface="Arial"/>
              <a:sym typeface="Arial"/>
            </a:endParaRPr>
          </a:p>
        </p:txBody>
      </p:sp>
      <p:cxnSp>
        <p:nvCxnSpPr>
          <p:cNvPr id="1671" name="Google Shape;1671;p128"/>
          <p:cNvCxnSpPr/>
          <p:nvPr/>
        </p:nvCxnSpPr>
        <p:spPr>
          <a:xfrm>
            <a:off x="1656119" y="2665411"/>
            <a:ext cx="639000" cy="2400"/>
          </a:xfrm>
          <a:prstGeom prst="straightConnector1">
            <a:avLst/>
          </a:prstGeom>
          <a:noFill/>
          <a:ln cap="flat" cmpd="sng" w="9525">
            <a:solidFill>
              <a:srgbClr val="7F7F7F"/>
            </a:solidFill>
            <a:prstDash val="solid"/>
            <a:miter lim="800000"/>
            <a:headEnd len="sm" w="sm" type="none"/>
            <a:tailEnd len="sm" w="sm" type="none"/>
          </a:ln>
        </p:spPr>
      </p:cxnSp>
      <p:sp>
        <p:nvSpPr>
          <p:cNvPr id="1672" name="Google Shape;1672;p128"/>
          <p:cNvSpPr/>
          <p:nvPr/>
        </p:nvSpPr>
        <p:spPr>
          <a:xfrm>
            <a:off x="18017" y="2323091"/>
            <a:ext cx="18672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7030A0"/>
                </a:solidFill>
                <a:latin typeface="Lato"/>
                <a:ea typeface="Lato"/>
                <a:cs typeface="Lato"/>
                <a:sym typeface="Lato"/>
              </a:rPr>
              <a:t>curly braces, all styles inside these will apply to the HTML elements that belong to the selector</a:t>
            </a:r>
            <a:endParaRPr b="0" i="0" sz="900" u="none" cap="none" strike="noStrike">
              <a:solidFill>
                <a:srgbClr val="7030A0"/>
              </a:solidFill>
              <a:latin typeface="Lato"/>
              <a:ea typeface="Lato"/>
              <a:cs typeface="Lato"/>
              <a:sym typeface="Lato"/>
            </a:endParaRPr>
          </a:p>
        </p:txBody>
      </p:sp>
      <p:sp>
        <p:nvSpPr>
          <p:cNvPr id="1673" name="Google Shape;1673;p128"/>
          <p:cNvSpPr txBox="1"/>
          <p:nvPr/>
        </p:nvSpPr>
        <p:spPr>
          <a:xfrm>
            <a:off x="2456225" y="1112200"/>
            <a:ext cx="37326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2000" u="none" cap="none" strike="noStrike">
                <a:solidFill>
                  <a:srgbClr val="92D050"/>
                </a:solidFill>
                <a:latin typeface="Calibri"/>
                <a:ea typeface="Calibri"/>
                <a:cs typeface="Calibri"/>
                <a:sym typeface="Calibri"/>
              </a:rPr>
              <a:t>selector { property: value;} </a:t>
            </a:r>
            <a:endParaRPr b="0" i="0" sz="1700" u="none" cap="none" strike="noStrike">
              <a:solidFill>
                <a:srgbClr val="000000"/>
              </a:solidFill>
              <a:latin typeface="Arial"/>
              <a:ea typeface="Arial"/>
              <a:cs typeface="Arial"/>
              <a:sym typeface="Arial"/>
            </a:endParaRPr>
          </a:p>
        </p:txBody>
      </p:sp>
      <p:sp>
        <p:nvSpPr>
          <p:cNvPr id="1674" name="Google Shape;1674;p128"/>
          <p:cNvSpPr txBox="1"/>
          <p:nvPr/>
        </p:nvSpPr>
        <p:spPr>
          <a:xfrm>
            <a:off x="2853643" y="2040293"/>
            <a:ext cx="962700" cy="254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7030A0"/>
                </a:solidFill>
                <a:latin typeface="Lato"/>
                <a:ea typeface="Lato"/>
                <a:cs typeface="Lato"/>
                <a:sym typeface="Lato"/>
              </a:rPr>
              <a:t>property</a:t>
            </a:r>
            <a:endParaRPr b="0" i="0" sz="1100" u="none" cap="none" strike="noStrike">
              <a:solidFill>
                <a:srgbClr val="000000"/>
              </a:solidFill>
              <a:latin typeface="Arial"/>
              <a:ea typeface="Arial"/>
              <a:cs typeface="Arial"/>
              <a:sym typeface="Arial"/>
            </a:endParaRPr>
          </a:p>
        </p:txBody>
      </p:sp>
      <p:cxnSp>
        <p:nvCxnSpPr>
          <p:cNvPr id="1675" name="Google Shape;1675;p128"/>
          <p:cNvCxnSpPr/>
          <p:nvPr/>
        </p:nvCxnSpPr>
        <p:spPr>
          <a:xfrm rot="10800000">
            <a:off x="2888862" y="2325168"/>
            <a:ext cx="828600" cy="2400"/>
          </a:xfrm>
          <a:prstGeom prst="straightConnector1">
            <a:avLst/>
          </a:prstGeom>
          <a:noFill/>
          <a:ln cap="flat" cmpd="sng" w="9525">
            <a:solidFill>
              <a:srgbClr val="7F7F7F"/>
            </a:solidFill>
            <a:prstDash val="solid"/>
            <a:miter lim="800000"/>
            <a:headEnd len="sm" w="sm" type="none"/>
            <a:tailEnd len="sm" w="sm" type="none"/>
          </a:ln>
        </p:spPr>
      </p:cxnSp>
      <p:sp>
        <p:nvSpPr>
          <p:cNvPr id="1676" name="Google Shape;1676;p128"/>
          <p:cNvSpPr/>
          <p:nvPr/>
        </p:nvSpPr>
        <p:spPr>
          <a:xfrm>
            <a:off x="1812903" y="4011696"/>
            <a:ext cx="2759100" cy="10365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77" name="Google Shape;1677;p128"/>
          <p:cNvSpPr txBox="1"/>
          <p:nvPr/>
        </p:nvSpPr>
        <p:spPr>
          <a:xfrm>
            <a:off x="1981782" y="4180956"/>
            <a:ext cx="2275500" cy="698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GB" sz="1000" u="none" cap="none" strike="noStrike">
                <a:solidFill>
                  <a:srgbClr val="7030A0"/>
                </a:solidFill>
                <a:latin typeface="Calibri"/>
                <a:ea typeface="Calibri"/>
                <a:cs typeface="Calibri"/>
                <a:sym typeface="Calibri"/>
              </a:rPr>
              <a:t>This is a plain old paragraph. However, we can jazz it up with some CSS. Let's get those selectors working and firing away.</a:t>
            </a:r>
            <a:endParaRPr b="0" i="0" sz="300" u="none" cap="none" strike="noStrike">
              <a:solidFill>
                <a:srgbClr val="000000"/>
              </a:solidFill>
              <a:latin typeface="Arial"/>
              <a:ea typeface="Arial"/>
              <a:cs typeface="Arial"/>
              <a:sym typeface="Arial"/>
            </a:endParaRPr>
          </a:p>
        </p:txBody>
      </p:sp>
      <p:cxnSp>
        <p:nvCxnSpPr>
          <p:cNvPr id="1678" name="Google Shape;1678;p128"/>
          <p:cNvCxnSpPr/>
          <p:nvPr/>
        </p:nvCxnSpPr>
        <p:spPr>
          <a:xfrm rot="10800000">
            <a:off x="2558650" y="2323836"/>
            <a:ext cx="229500" cy="0"/>
          </a:xfrm>
          <a:prstGeom prst="straightConnector1">
            <a:avLst/>
          </a:prstGeom>
          <a:noFill/>
          <a:ln cap="flat" cmpd="sng" w="9525">
            <a:solidFill>
              <a:srgbClr val="7F7F7F"/>
            </a:solidFill>
            <a:prstDash val="solid"/>
            <a:miter lim="800000"/>
            <a:headEnd len="sm" w="sm" type="none"/>
            <a:tailEnd len="sm" w="sm" type="none"/>
          </a:ln>
        </p:spPr>
      </p:cxnSp>
      <p:cxnSp>
        <p:nvCxnSpPr>
          <p:cNvPr id="1679" name="Google Shape;1679;p128"/>
          <p:cNvCxnSpPr/>
          <p:nvPr/>
        </p:nvCxnSpPr>
        <p:spPr>
          <a:xfrm rot="10800000">
            <a:off x="2570048" y="2324147"/>
            <a:ext cx="0" cy="72900"/>
          </a:xfrm>
          <a:prstGeom prst="straightConnector1">
            <a:avLst/>
          </a:prstGeom>
          <a:noFill/>
          <a:ln cap="flat" cmpd="sng" w="9525">
            <a:solidFill>
              <a:srgbClr val="7F7F7F"/>
            </a:solidFill>
            <a:prstDash val="solid"/>
            <a:miter lim="800000"/>
            <a:headEnd len="sm" w="sm" type="none"/>
            <a:tailEnd len="sm" w="sm" type="none"/>
          </a:ln>
        </p:spPr>
      </p:cxnSp>
      <p:cxnSp>
        <p:nvCxnSpPr>
          <p:cNvPr id="1680" name="Google Shape;1680;p128"/>
          <p:cNvCxnSpPr/>
          <p:nvPr/>
        </p:nvCxnSpPr>
        <p:spPr>
          <a:xfrm rot="10800000">
            <a:off x="3717450" y="2325175"/>
            <a:ext cx="0" cy="117900"/>
          </a:xfrm>
          <a:prstGeom prst="straightConnector1">
            <a:avLst/>
          </a:prstGeom>
          <a:noFill/>
          <a:ln cap="flat" cmpd="sng" w="9525">
            <a:solidFill>
              <a:srgbClr val="7F7F7F"/>
            </a:solidFill>
            <a:prstDash val="solid"/>
            <a:miter lim="800000"/>
            <a:headEnd len="sm" w="sm" type="none"/>
            <a:tailEnd len="sm" w="sm" type="none"/>
          </a:ln>
        </p:spPr>
      </p:cxnSp>
      <p:cxnSp>
        <p:nvCxnSpPr>
          <p:cNvPr id="1681" name="Google Shape;1681;p128"/>
          <p:cNvCxnSpPr/>
          <p:nvPr/>
        </p:nvCxnSpPr>
        <p:spPr>
          <a:xfrm rot="10800000">
            <a:off x="2888850" y="2321850"/>
            <a:ext cx="0" cy="117900"/>
          </a:xfrm>
          <a:prstGeom prst="straightConnector1">
            <a:avLst/>
          </a:prstGeom>
          <a:noFill/>
          <a:ln cap="flat" cmpd="sng" w="9525">
            <a:solidFill>
              <a:srgbClr val="7F7F7F"/>
            </a:solidFill>
            <a:prstDash val="solid"/>
            <a:miter lim="800000"/>
            <a:headEnd len="sm" w="sm" type="none"/>
            <a:tailEnd len="sm" w="sm" type="none"/>
          </a:ln>
        </p:spPr>
      </p:cxnSp>
      <p:cxnSp>
        <p:nvCxnSpPr>
          <p:cNvPr id="1682" name="Google Shape;1682;p128"/>
          <p:cNvCxnSpPr/>
          <p:nvPr/>
        </p:nvCxnSpPr>
        <p:spPr>
          <a:xfrm rot="10800000">
            <a:off x="2774848" y="2321847"/>
            <a:ext cx="0" cy="72900"/>
          </a:xfrm>
          <a:prstGeom prst="straightConnector1">
            <a:avLst/>
          </a:prstGeom>
          <a:noFill/>
          <a:ln cap="flat" cmpd="sng" w="9525">
            <a:solidFill>
              <a:srgbClr val="7F7F7F"/>
            </a:solidFill>
            <a:prstDash val="solid"/>
            <a:miter lim="800000"/>
            <a:headEnd len="sm" w="sm" type="none"/>
            <a:tailEnd len="sm" w="sm" type="none"/>
          </a:ln>
        </p:spPr>
      </p:cxnSp>
      <p:sp>
        <p:nvSpPr>
          <p:cNvPr id="1683" name="Google Shape;1683;p128"/>
          <p:cNvSpPr txBox="1"/>
          <p:nvPr/>
        </p:nvSpPr>
        <p:spPr>
          <a:xfrm>
            <a:off x="4036243" y="2060868"/>
            <a:ext cx="962700" cy="254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7030A0"/>
                </a:solidFill>
                <a:latin typeface="Lato"/>
                <a:ea typeface="Lato"/>
                <a:cs typeface="Lato"/>
                <a:sym typeface="Lato"/>
              </a:rPr>
              <a:t>value</a:t>
            </a:r>
            <a:endParaRPr b="0" i="0" sz="1100" u="none" cap="none" strike="noStrike">
              <a:solidFill>
                <a:srgbClr val="000000"/>
              </a:solidFill>
              <a:latin typeface="Arial"/>
              <a:ea typeface="Arial"/>
              <a:cs typeface="Arial"/>
              <a:sym typeface="Arial"/>
            </a:endParaRPr>
          </a:p>
        </p:txBody>
      </p:sp>
      <p:cxnSp>
        <p:nvCxnSpPr>
          <p:cNvPr id="1684" name="Google Shape;1684;p128"/>
          <p:cNvCxnSpPr/>
          <p:nvPr/>
        </p:nvCxnSpPr>
        <p:spPr>
          <a:xfrm rot="10800000">
            <a:off x="4071462" y="2345743"/>
            <a:ext cx="828600" cy="2400"/>
          </a:xfrm>
          <a:prstGeom prst="straightConnector1">
            <a:avLst/>
          </a:prstGeom>
          <a:noFill/>
          <a:ln cap="flat" cmpd="sng" w="9525">
            <a:solidFill>
              <a:srgbClr val="7F7F7F"/>
            </a:solidFill>
            <a:prstDash val="solid"/>
            <a:miter lim="800000"/>
            <a:headEnd len="sm" w="sm" type="none"/>
            <a:tailEnd len="sm" w="sm" type="none"/>
          </a:ln>
        </p:spPr>
      </p:cxnSp>
      <p:cxnSp>
        <p:nvCxnSpPr>
          <p:cNvPr id="1685" name="Google Shape;1685;p128"/>
          <p:cNvCxnSpPr/>
          <p:nvPr/>
        </p:nvCxnSpPr>
        <p:spPr>
          <a:xfrm rot="10800000">
            <a:off x="4900050" y="2345750"/>
            <a:ext cx="0" cy="117900"/>
          </a:xfrm>
          <a:prstGeom prst="straightConnector1">
            <a:avLst/>
          </a:prstGeom>
          <a:noFill/>
          <a:ln cap="flat" cmpd="sng" w="9525">
            <a:solidFill>
              <a:srgbClr val="7F7F7F"/>
            </a:solidFill>
            <a:prstDash val="solid"/>
            <a:miter lim="800000"/>
            <a:headEnd len="sm" w="sm" type="none"/>
            <a:tailEnd len="sm" w="sm" type="none"/>
          </a:ln>
        </p:spPr>
      </p:cxnSp>
      <p:cxnSp>
        <p:nvCxnSpPr>
          <p:cNvPr id="1686" name="Google Shape;1686;p128"/>
          <p:cNvCxnSpPr/>
          <p:nvPr/>
        </p:nvCxnSpPr>
        <p:spPr>
          <a:xfrm rot="10800000">
            <a:off x="4071450" y="2342425"/>
            <a:ext cx="0" cy="117900"/>
          </a:xfrm>
          <a:prstGeom prst="straightConnector1">
            <a:avLst/>
          </a:prstGeom>
          <a:noFill/>
          <a:ln cap="flat" cmpd="sng" w="9525">
            <a:solidFill>
              <a:srgbClr val="7F7F7F"/>
            </a:solidFill>
            <a:prstDash val="solid"/>
            <a:miter lim="800000"/>
            <a:headEnd len="sm" w="sm" type="none"/>
            <a:tailEnd len="sm" w="sm" type="none"/>
          </a:ln>
        </p:spPr>
      </p:cxnSp>
      <p:sp>
        <p:nvSpPr>
          <p:cNvPr id="1687" name="Google Shape;1687;p128"/>
          <p:cNvSpPr txBox="1"/>
          <p:nvPr/>
        </p:nvSpPr>
        <p:spPr>
          <a:xfrm>
            <a:off x="3499768" y="1691443"/>
            <a:ext cx="962700" cy="254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lang="en-GB" sz="1100">
                <a:solidFill>
                  <a:srgbClr val="7030A0"/>
                </a:solidFill>
                <a:latin typeface="Lato"/>
                <a:ea typeface="Lato"/>
                <a:cs typeface="Lato"/>
                <a:sym typeface="Lato"/>
              </a:rPr>
              <a:t>CSS RULE</a:t>
            </a:r>
            <a:endParaRPr b="0" i="0" sz="1000" u="none" cap="none" strike="noStrike">
              <a:solidFill>
                <a:srgbClr val="000000"/>
              </a:solidFill>
              <a:latin typeface="Arial"/>
              <a:ea typeface="Arial"/>
              <a:cs typeface="Arial"/>
              <a:sym typeface="Arial"/>
            </a:endParaRPr>
          </a:p>
        </p:txBody>
      </p:sp>
      <p:cxnSp>
        <p:nvCxnSpPr>
          <p:cNvPr id="1688" name="Google Shape;1688;p128"/>
          <p:cNvCxnSpPr/>
          <p:nvPr/>
        </p:nvCxnSpPr>
        <p:spPr>
          <a:xfrm rot="10800000">
            <a:off x="2681100" y="1977088"/>
            <a:ext cx="2462400" cy="0"/>
          </a:xfrm>
          <a:prstGeom prst="straightConnector1">
            <a:avLst/>
          </a:prstGeom>
          <a:noFill/>
          <a:ln cap="flat" cmpd="sng" w="9525">
            <a:solidFill>
              <a:srgbClr val="7F7F7F"/>
            </a:solidFill>
            <a:prstDash val="solid"/>
            <a:miter lim="800000"/>
            <a:headEnd len="sm" w="sm" type="none"/>
            <a:tailEnd len="sm" w="sm" type="none"/>
          </a:ln>
        </p:spPr>
      </p:cxnSp>
      <p:cxnSp>
        <p:nvCxnSpPr>
          <p:cNvPr id="1689" name="Google Shape;1689;p128"/>
          <p:cNvCxnSpPr/>
          <p:nvPr/>
        </p:nvCxnSpPr>
        <p:spPr>
          <a:xfrm rot="10800000">
            <a:off x="5143500" y="1967363"/>
            <a:ext cx="0" cy="117900"/>
          </a:xfrm>
          <a:prstGeom prst="straightConnector1">
            <a:avLst/>
          </a:prstGeom>
          <a:noFill/>
          <a:ln cap="flat" cmpd="sng" w="9525">
            <a:solidFill>
              <a:srgbClr val="7F7F7F"/>
            </a:solidFill>
            <a:prstDash val="solid"/>
            <a:miter lim="800000"/>
            <a:headEnd len="sm" w="sm" type="none"/>
            <a:tailEnd len="sm" w="sm" type="none"/>
          </a:ln>
        </p:spPr>
      </p:cxnSp>
      <p:cxnSp>
        <p:nvCxnSpPr>
          <p:cNvPr id="1690" name="Google Shape;1690;p128"/>
          <p:cNvCxnSpPr/>
          <p:nvPr/>
        </p:nvCxnSpPr>
        <p:spPr>
          <a:xfrm rot="10800000">
            <a:off x="2690150" y="1974688"/>
            <a:ext cx="0" cy="117900"/>
          </a:xfrm>
          <a:prstGeom prst="straightConnector1">
            <a:avLst/>
          </a:prstGeom>
          <a:noFill/>
          <a:ln cap="flat" cmpd="sng" w="9525">
            <a:solidFill>
              <a:srgbClr val="7F7F7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29"/>
          <p:cNvSpPr/>
          <p:nvPr/>
        </p:nvSpPr>
        <p:spPr>
          <a:xfrm>
            <a:off x="2138083" y="1459150"/>
            <a:ext cx="4652700" cy="11913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96" name="Google Shape;1696;p129"/>
          <p:cNvSpPr/>
          <p:nvPr/>
        </p:nvSpPr>
        <p:spPr>
          <a:xfrm>
            <a:off x="2422878" y="1789405"/>
            <a:ext cx="40830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F07178"/>
                </a:solidFill>
                <a:latin typeface="Arial"/>
                <a:ea typeface="Arial"/>
                <a:cs typeface="Arial"/>
                <a:sym typeface="Arial"/>
              </a:rPr>
              <a:t>p</a:t>
            </a:r>
            <a:r>
              <a:rPr b="0" i="0" lang="en-GB" sz="3000" u="none" cap="none" strike="noStrike">
                <a:solidFill>
                  <a:srgbClr val="89DDFF"/>
                </a:solidFill>
                <a:latin typeface="Arial"/>
                <a:ea typeface="Arial"/>
                <a:cs typeface="Arial"/>
                <a:sym typeface="Arial"/>
              </a:rPr>
              <a:t>{</a:t>
            </a:r>
            <a:r>
              <a:rPr b="0" i="0" lang="en-GB" sz="3000" u="none" cap="none" strike="noStrike">
                <a:solidFill>
                  <a:srgbClr val="B2CCD6"/>
                </a:solidFill>
                <a:latin typeface="Arial"/>
                <a:ea typeface="Arial"/>
                <a:cs typeface="Arial"/>
                <a:sym typeface="Arial"/>
              </a:rPr>
              <a:t>color</a:t>
            </a:r>
            <a:r>
              <a:rPr b="0" i="0" lang="en-GB" sz="3000" u="none" cap="none" strike="noStrike">
                <a:solidFill>
                  <a:srgbClr val="89DDFF"/>
                </a:solidFill>
                <a:latin typeface="Arial"/>
                <a:ea typeface="Arial"/>
                <a:cs typeface="Arial"/>
                <a:sym typeface="Arial"/>
              </a:rPr>
              <a:t>:</a:t>
            </a:r>
            <a:r>
              <a:rPr b="0" i="0" lang="en-GB" sz="3000" u="none" cap="none" strike="noStrike">
                <a:solidFill>
                  <a:srgbClr val="8F93A2"/>
                </a:solidFill>
                <a:latin typeface="Arial"/>
                <a:ea typeface="Arial"/>
                <a:cs typeface="Arial"/>
                <a:sym typeface="Arial"/>
              </a:rPr>
              <a:t> </a:t>
            </a:r>
            <a:r>
              <a:rPr b="0" i="0" lang="en-GB" sz="3000" u="none" cap="none" strike="noStrike">
                <a:solidFill>
                  <a:srgbClr val="7030A0"/>
                </a:solidFill>
                <a:latin typeface="Arial"/>
                <a:ea typeface="Arial"/>
                <a:cs typeface="Arial"/>
                <a:sym typeface="Arial"/>
              </a:rPr>
              <a:t>purple</a:t>
            </a:r>
            <a:r>
              <a:rPr b="0" i="0" lang="en-GB" sz="3000" u="none" cap="none" strike="noStrike">
                <a:solidFill>
                  <a:srgbClr val="89DDFF"/>
                </a:solidFill>
                <a:latin typeface="Arial"/>
                <a:ea typeface="Arial"/>
                <a:cs typeface="Arial"/>
                <a:sym typeface="Arial"/>
              </a:rPr>
              <a:t>;}</a:t>
            </a:r>
            <a:endParaRPr b="0" i="0" sz="3000" u="none" cap="none" strike="noStrike">
              <a:solidFill>
                <a:srgbClr val="8F93A2"/>
              </a:solidFill>
              <a:latin typeface="Arial"/>
              <a:ea typeface="Arial"/>
              <a:cs typeface="Arial"/>
              <a:sym typeface="Arial"/>
            </a:endParaRPr>
          </a:p>
        </p:txBody>
      </p:sp>
      <p:sp>
        <p:nvSpPr>
          <p:cNvPr id="1697" name="Google Shape;1697;p129"/>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698" name="Google Shape;1698;p129"/>
          <p:cNvPicPr preferRelativeResize="0"/>
          <p:nvPr/>
        </p:nvPicPr>
        <p:blipFill rotWithShape="1">
          <a:blip r:embed="rId3">
            <a:alphaModFix/>
          </a:blip>
          <a:srcRect b="0" l="0" r="0" t="0"/>
          <a:stretch/>
        </p:blipFill>
        <p:spPr>
          <a:xfrm>
            <a:off x="733425" y="2697995"/>
            <a:ext cx="7677150" cy="2143125"/>
          </a:xfrm>
          <a:prstGeom prst="rect">
            <a:avLst/>
          </a:prstGeom>
          <a:noFill/>
          <a:ln>
            <a:noFill/>
          </a:ln>
        </p:spPr>
      </p:pic>
      <p:sp>
        <p:nvSpPr>
          <p:cNvPr id="1699" name="Google Shape;1699;p129"/>
          <p:cNvSpPr txBox="1"/>
          <p:nvPr/>
        </p:nvSpPr>
        <p:spPr>
          <a:xfrm>
            <a:off x="3982784" y="238538"/>
            <a:ext cx="17328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CSS Rule</a:t>
            </a:r>
            <a:endParaRPr b="0" i="0" sz="1100" u="none" cap="none" strike="noStrike">
              <a:solidFill>
                <a:srgbClr val="000000"/>
              </a:solidFill>
              <a:latin typeface="Arial"/>
              <a:ea typeface="Arial"/>
              <a:cs typeface="Arial"/>
              <a:sym typeface="Arial"/>
            </a:endParaRPr>
          </a:p>
        </p:txBody>
      </p:sp>
      <p:sp>
        <p:nvSpPr>
          <p:cNvPr id="1700" name="Google Shape;1700;p12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701" name="Google Shape;1701;p12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30"/>
          <p:cNvSpPr/>
          <p:nvPr/>
        </p:nvSpPr>
        <p:spPr>
          <a:xfrm>
            <a:off x="2138083" y="1459150"/>
            <a:ext cx="4652700" cy="11913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07" name="Google Shape;1707;p130"/>
          <p:cNvSpPr/>
          <p:nvPr/>
        </p:nvSpPr>
        <p:spPr>
          <a:xfrm>
            <a:off x="2422878" y="1789405"/>
            <a:ext cx="33870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F07178"/>
                </a:solidFill>
                <a:latin typeface="Arial"/>
                <a:ea typeface="Arial"/>
                <a:cs typeface="Arial"/>
                <a:sym typeface="Arial"/>
              </a:rPr>
              <a:t>p</a:t>
            </a:r>
            <a:r>
              <a:rPr b="0" i="0" lang="en-GB" sz="3000" u="none" cap="none" strike="noStrike">
                <a:solidFill>
                  <a:srgbClr val="89DDFF"/>
                </a:solidFill>
                <a:latin typeface="Arial"/>
                <a:ea typeface="Arial"/>
                <a:cs typeface="Arial"/>
                <a:sym typeface="Arial"/>
              </a:rPr>
              <a:t>{</a:t>
            </a:r>
            <a:r>
              <a:rPr b="0" i="0" lang="en-GB" sz="3000" u="none" cap="none" strike="noStrike">
                <a:solidFill>
                  <a:srgbClr val="B2CCD6"/>
                </a:solidFill>
                <a:latin typeface="Arial"/>
                <a:ea typeface="Arial"/>
                <a:cs typeface="Arial"/>
                <a:sym typeface="Arial"/>
              </a:rPr>
              <a:t>color</a:t>
            </a:r>
            <a:r>
              <a:rPr b="0" i="0" lang="en-GB" sz="3000" u="none" cap="none" strike="noStrike">
                <a:solidFill>
                  <a:srgbClr val="89DDFF"/>
                </a:solidFill>
                <a:latin typeface="Arial"/>
                <a:ea typeface="Arial"/>
                <a:cs typeface="Arial"/>
                <a:sym typeface="Arial"/>
              </a:rPr>
              <a:t>:</a:t>
            </a:r>
            <a:r>
              <a:rPr b="0" i="0" lang="en-GB" sz="3000" u="none" cap="none" strike="noStrike">
                <a:solidFill>
                  <a:srgbClr val="8F93A2"/>
                </a:solidFill>
                <a:latin typeface="Arial"/>
                <a:ea typeface="Arial"/>
                <a:cs typeface="Arial"/>
                <a:sym typeface="Arial"/>
              </a:rPr>
              <a:t> </a:t>
            </a:r>
            <a:r>
              <a:rPr b="0" i="0" lang="en-GB" sz="3000" u="none" cap="none" strike="noStrike">
                <a:solidFill>
                  <a:srgbClr val="EE2E43"/>
                </a:solidFill>
                <a:latin typeface="Arial"/>
                <a:ea typeface="Arial"/>
                <a:cs typeface="Arial"/>
                <a:sym typeface="Arial"/>
              </a:rPr>
              <a:t>red</a:t>
            </a:r>
            <a:r>
              <a:rPr b="0" i="0" lang="en-GB" sz="3000" u="none" cap="none" strike="noStrike">
                <a:solidFill>
                  <a:srgbClr val="89DDFF"/>
                </a:solidFill>
                <a:latin typeface="Arial"/>
                <a:ea typeface="Arial"/>
                <a:cs typeface="Arial"/>
                <a:sym typeface="Arial"/>
              </a:rPr>
              <a:t>;}</a:t>
            </a:r>
            <a:endParaRPr b="0" i="0" sz="3000" u="none" cap="none" strike="noStrike">
              <a:solidFill>
                <a:srgbClr val="8F93A2"/>
              </a:solidFill>
              <a:latin typeface="Arial"/>
              <a:ea typeface="Arial"/>
              <a:cs typeface="Arial"/>
              <a:sym typeface="Arial"/>
            </a:endParaRPr>
          </a:p>
        </p:txBody>
      </p:sp>
      <p:sp>
        <p:nvSpPr>
          <p:cNvPr id="1708" name="Google Shape;1708;p130"/>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709" name="Google Shape;1709;p130"/>
          <p:cNvPicPr preferRelativeResize="0"/>
          <p:nvPr/>
        </p:nvPicPr>
        <p:blipFill rotWithShape="1">
          <a:blip r:embed="rId3">
            <a:alphaModFix/>
          </a:blip>
          <a:srcRect b="0" l="0" r="0" t="0"/>
          <a:stretch/>
        </p:blipFill>
        <p:spPr>
          <a:xfrm>
            <a:off x="733425" y="2679756"/>
            <a:ext cx="7677150" cy="2143125"/>
          </a:xfrm>
          <a:prstGeom prst="rect">
            <a:avLst/>
          </a:prstGeom>
          <a:noFill/>
          <a:ln>
            <a:noFill/>
          </a:ln>
        </p:spPr>
      </p:pic>
      <p:sp>
        <p:nvSpPr>
          <p:cNvPr id="1710" name="Google Shape;1710;p130"/>
          <p:cNvSpPr txBox="1"/>
          <p:nvPr/>
        </p:nvSpPr>
        <p:spPr>
          <a:xfrm>
            <a:off x="3982784" y="238538"/>
            <a:ext cx="17328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CSS Rule</a:t>
            </a:r>
            <a:endParaRPr b="0" i="0" sz="1100" u="none" cap="none" strike="noStrike">
              <a:solidFill>
                <a:srgbClr val="000000"/>
              </a:solidFill>
              <a:latin typeface="Arial"/>
              <a:ea typeface="Arial"/>
              <a:cs typeface="Arial"/>
              <a:sym typeface="Arial"/>
            </a:endParaRPr>
          </a:p>
        </p:txBody>
      </p:sp>
      <p:sp>
        <p:nvSpPr>
          <p:cNvPr id="1711" name="Google Shape;1711;p13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712" name="Google Shape;1712;p13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31"/>
          <p:cNvSpPr/>
          <p:nvPr/>
        </p:nvSpPr>
        <p:spPr>
          <a:xfrm>
            <a:off x="1259676" y="1900429"/>
            <a:ext cx="6319500" cy="16182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18" name="Google Shape;1718;p131"/>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19" name="Google Shape;1719;p131"/>
          <p:cNvSpPr txBox="1"/>
          <p:nvPr/>
        </p:nvSpPr>
        <p:spPr>
          <a:xfrm>
            <a:off x="2268896" y="238550"/>
            <a:ext cx="40389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CSS: </a:t>
            </a:r>
            <a:r>
              <a:rPr b="1" i="0" lang="en-GB" sz="2100" u="none" cap="none" strike="noStrike">
                <a:solidFill>
                  <a:schemeClr val="lt1"/>
                </a:solidFill>
                <a:latin typeface="Lato Light"/>
                <a:ea typeface="Lato Light"/>
                <a:cs typeface="Lato Light"/>
                <a:sym typeface="Lato Light"/>
              </a:rPr>
              <a:t>Inline Style (M</a:t>
            </a:r>
            <a:r>
              <a:rPr b="1" lang="en-GB" sz="2100">
                <a:solidFill>
                  <a:schemeClr val="lt1"/>
                </a:solidFill>
                <a:latin typeface="Lato Light"/>
                <a:ea typeface="Lato Light"/>
                <a:cs typeface="Lato Light"/>
                <a:sym typeface="Lato Light"/>
              </a:rPr>
              <a:t>ethod 1)</a:t>
            </a:r>
            <a:endParaRPr b="0" i="0" sz="1100" u="none" cap="none" strike="noStrike">
              <a:solidFill>
                <a:srgbClr val="000000"/>
              </a:solidFill>
              <a:latin typeface="Arial"/>
              <a:ea typeface="Arial"/>
              <a:cs typeface="Arial"/>
              <a:sym typeface="Arial"/>
            </a:endParaRPr>
          </a:p>
        </p:txBody>
      </p:sp>
      <p:sp>
        <p:nvSpPr>
          <p:cNvPr id="1720" name="Google Shape;1720;p131"/>
          <p:cNvSpPr/>
          <p:nvPr/>
        </p:nvSpPr>
        <p:spPr>
          <a:xfrm>
            <a:off x="1583675" y="2251575"/>
            <a:ext cx="5449800" cy="91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GB" sz="2500" u="none" cap="none" strike="noStrike">
                <a:solidFill>
                  <a:srgbClr val="89DDFF"/>
                </a:solidFill>
                <a:latin typeface="Courier New"/>
                <a:ea typeface="Courier New"/>
                <a:cs typeface="Courier New"/>
                <a:sym typeface="Courier New"/>
              </a:rPr>
              <a:t>&lt;</a:t>
            </a:r>
            <a:r>
              <a:rPr i="0" lang="en-GB" sz="2500" u="none" cap="none" strike="noStrike">
                <a:solidFill>
                  <a:srgbClr val="F07178"/>
                </a:solidFill>
                <a:latin typeface="Courier New"/>
                <a:ea typeface="Courier New"/>
                <a:cs typeface="Courier New"/>
                <a:sym typeface="Courier New"/>
              </a:rPr>
              <a:t>p</a:t>
            </a:r>
            <a:r>
              <a:rPr i="0" lang="en-GB" sz="2500" u="none" cap="none" strike="noStrike">
                <a:solidFill>
                  <a:srgbClr val="8F93A2"/>
                </a:solidFill>
                <a:latin typeface="Courier New"/>
                <a:ea typeface="Courier New"/>
                <a:cs typeface="Courier New"/>
                <a:sym typeface="Courier New"/>
              </a:rPr>
              <a:t> </a:t>
            </a:r>
            <a:r>
              <a:rPr i="1" lang="en-GB" sz="2500" u="none" cap="none" strike="noStrike">
                <a:solidFill>
                  <a:srgbClr val="C792EA"/>
                </a:solidFill>
                <a:latin typeface="Courier New"/>
                <a:ea typeface="Courier New"/>
                <a:cs typeface="Courier New"/>
                <a:sym typeface="Courier New"/>
              </a:rPr>
              <a:t>style</a:t>
            </a:r>
            <a:r>
              <a:rPr i="0" lang="en-GB" sz="2500" u="none" cap="none" strike="noStrike">
                <a:solidFill>
                  <a:srgbClr val="89DDFF"/>
                </a:solidFill>
                <a:latin typeface="Courier New"/>
                <a:ea typeface="Courier New"/>
                <a:cs typeface="Courier New"/>
                <a:sym typeface="Courier New"/>
              </a:rPr>
              <a:t>="</a:t>
            </a:r>
            <a:r>
              <a:rPr i="0" lang="en-GB" sz="2500" u="none" cap="none" strike="noStrike">
                <a:solidFill>
                  <a:srgbClr val="C3E88D"/>
                </a:solidFill>
                <a:latin typeface="Courier New"/>
                <a:ea typeface="Courier New"/>
                <a:cs typeface="Courier New"/>
                <a:sym typeface="Courier New"/>
              </a:rPr>
              <a:t>text-align: left;</a:t>
            </a:r>
            <a:r>
              <a:rPr i="0" lang="en-GB" sz="2500" u="none" cap="none" strike="noStrike">
                <a:solidFill>
                  <a:srgbClr val="89DDFF"/>
                </a:solidFill>
                <a:latin typeface="Courier New"/>
                <a:ea typeface="Courier New"/>
                <a:cs typeface="Courier New"/>
                <a:sym typeface="Courier New"/>
              </a:rPr>
              <a:t>"&gt;</a:t>
            </a:r>
            <a:r>
              <a:rPr i="0" lang="en-GB" sz="2500" u="none" cap="none" strike="noStrike">
                <a:solidFill>
                  <a:srgbClr val="8F93A2"/>
                </a:solidFill>
                <a:latin typeface="Courier New"/>
                <a:ea typeface="Courier New"/>
                <a:cs typeface="Courier New"/>
                <a:sym typeface="Courier New"/>
              </a:rPr>
              <a:t>Just a sentence</a:t>
            </a:r>
            <a:r>
              <a:rPr i="0" lang="en-GB" sz="2500" u="none" cap="none" strike="noStrike">
                <a:solidFill>
                  <a:srgbClr val="89DDFF"/>
                </a:solidFill>
                <a:latin typeface="Courier New"/>
                <a:ea typeface="Courier New"/>
                <a:cs typeface="Courier New"/>
                <a:sym typeface="Courier New"/>
              </a:rPr>
              <a:t>&lt;/</a:t>
            </a:r>
            <a:r>
              <a:rPr i="0" lang="en-GB" sz="2500" u="none" cap="none" strike="noStrike">
                <a:solidFill>
                  <a:srgbClr val="F07178"/>
                </a:solidFill>
                <a:latin typeface="Courier New"/>
                <a:ea typeface="Courier New"/>
                <a:cs typeface="Courier New"/>
                <a:sym typeface="Courier New"/>
              </a:rPr>
              <a:t>p</a:t>
            </a:r>
            <a:r>
              <a:rPr i="0" lang="en-GB" sz="2500" u="none" cap="none" strike="noStrike">
                <a:solidFill>
                  <a:srgbClr val="89DDFF"/>
                </a:solidFill>
                <a:latin typeface="Courier New"/>
                <a:ea typeface="Courier New"/>
                <a:cs typeface="Courier New"/>
                <a:sym typeface="Courier New"/>
              </a:rPr>
              <a:t>&gt;</a:t>
            </a:r>
            <a:endParaRPr i="0" sz="2500" u="none" cap="none" strike="noStrike">
              <a:solidFill>
                <a:srgbClr val="8F93A2"/>
              </a:solidFill>
              <a:latin typeface="Courier New"/>
              <a:ea typeface="Courier New"/>
              <a:cs typeface="Courier New"/>
              <a:sym typeface="Courier New"/>
            </a:endParaRPr>
          </a:p>
        </p:txBody>
      </p:sp>
      <p:sp>
        <p:nvSpPr>
          <p:cNvPr id="1721" name="Google Shape;1721;p13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722" name="Google Shape;1722;p13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32"/>
          <p:cNvSpPr/>
          <p:nvPr/>
        </p:nvSpPr>
        <p:spPr>
          <a:xfrm>
            <a:off x="1164850" y="1405300"/>
            <a:ext cx="6985800" cy="28191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28" name="Google Shape;1728;p132"/>
          <p:cNvSpPr/>
          <p:nvPr/>
        </p:nvSpPr>
        <p:spPr>
          <a:xfrm>
            <a:off x="1191381" y="1577300"/>
            <a:ext cx="9402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GB" sz="1600" u="none" cap="none" strike="noStrike">
                <a:solidFill>
                  <a:srgbClr val="89DDFF"/>
                </a:solidFill>
                <a:latin typeface="Courier New"/>
                <a:ea typeface="Courier New"/>
                <a:cs typeface="Courier New"/>
                <a:sym typeface="Courier New"/>
              </a:rPr>
              <a:t>&lt;</a:t>
            </a:r>
            <a:r>
              <a:rPr i="0" lang="en-GB" sz="1600" u="none" cap="none" strike="noStrike">
                <a:solidFill>
                  <a:srgbClr val="F07178"/>
                </a:solidFill>
                <a:latin typeface="Courier New"/>
                <a:ea typeface="Courier New"/>
                <a:cs typeface="Courier New"/>
                <a:sym typeface="Courier New"/>
              </a:rPr>
              <a:t>head</a:t>
            </a:r>
            <a:r>
              <a:rPr i="0" lang="en-GB" sz="1600" u="none" cap="none" strike="noStrike">
                <a:solidFill>
                  <a:srgbClr val="89DDFF"/>
                </a:solidFill>
                <a:latin typeface="Courier New"/>
                <a:ea typeface="Courier New"/>
                <a:cs typeface="Courier New"/>
                <a:sym typeface="Courier New"/>
              </a:rPr>
              <a:t>&gt;</a:t>
            </a:r>
            <a:endParaRPr i="0" sz="1600" u="none" cap="none" strike="noStrike">
              <a:solidFill>
                <a:srgbClr val="8F93A2"/>
              </a:solidFill>
              <a:latin typeface="Courier New"/>
              <a:ea typeface="Courier New"/>
              <a:cs typeface="Courier New"/>
              <a:sym typeface="Courier New"/>
            </a:endParaRPr>
          </a:p>
        </p:txBody>
      </p:sp>
      <p:sp>
        <p:nvSpPr>
          <p:cNvPr id="1729" name="Google Shape;1729;p132"/>
          <p:cNvSpPr/>
          <p:nvPr/>
        </p:nvSpPr>
        <p:spPr>
          <a:xfrm>
            <a:off x="1164847" y="3537349"/>
            <a:ext cx="10686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GB" sz="1600" u="none" cap="none" strike="noStrike">
                <a:solidFill>
                  <a:srgbClr val="89DDFF"/>
                </a:solidFill>
                <a:latin typeface="Courier New"/>
                <a:ea typeface="Courier New"/>
                <a:cs typeface="Courier New"/>
                <a:sym typeface="Courier New"/>
              </a:rPr>
              <a:t>&lt;/</a:t>
            </a:r>
            <a:r>
              <a:rPr i="0" lang="en-GB" sz="1600" u="none" cap="none" strike="noStrike">
                <a:solidFill>
                  <a:srgbClr val="F07178"/>
                </a:solidFill>
                <a:latin typeface="Courier New"/>
                <a:ea typeface="Courier New"/>
                <a:cs typeface="Courier New"/>
                <a:sym typeface="Courier New"/>
              </a:rPr>
              <a:t>head</a:t>
            </a:r>
            <a:r>
              <a:rPr i="0" lang="en-GB" sz="1600" u="none" cap="none" strike="noStrike">
                <a:solidFill>
                  <a:srgbClr val="89DDFF"/>
                </a:solidFill>
                <a:latin typeface="Courier New"/>
                <a:ea typeface="Courier New"/>
                <a:cs typeface="Courier New"/>
                <a:sym typeface="Courier New"/>
              </a:rPr>
              <a:t>&gt;</a:t>
            </a:r>
            <a:endParaRPr i="0" sz="1600" u="none" cap="none" strike="noStrike">
              <a:solidFill>
                <a:srgbClr val="8F93A2"/>
              </a:solidFill>
              <a:latin typeface="Courier New"/>
              <a:ea typeface="Courier New"/>
              <a:cs typeface="Courier New"/>
              <a:sym typeface="Courier New"/>
            </a:endParaRPr>
          </a:p>
        </p:txBody>
      </p:sp>
      <p:sp>
        <p:nvSpPr>
          <p:cNvPr id="1730" name="Google Shape;1730;p132"/>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31" name="Google Shape;1731;p132"/>
          <p:cNvSpPr/>
          <p:nvPr/>
        </p:nvSpPr>
        <p:spPr>
          <a:xfrm>
            <a:off x="1899711" y="2042364"/>
            <a:ext cx="6166800" cy="1315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GB" sz="1600" u="none" cap="none" strike="noStrike">
                <a:solidFill>
                  <a:srgbClr val="89DDFF"/>
                </a:solidFill>
                <a:latin typeface="Courier New"/>
                <a:ea typeface="Courier New"/>
                <a:cs typeface="Courier New"/>
                <a:sym typeface="Courier New"/>
              </a:rPr>
              <a:t>&lt;</a:t>
            </a:r>
            <a:r>
              <a:rPr i="0" lang="en-GB" sz="1600" u="none" cap="none" strike="noStrike">
                <a:solidFill>
                  <a:srgbClr val="F07178"/>
                </a:solidFill>
                <a:latin typeface="Courier New"/>
                <a:ea typeface="Courier New"/>
                <a:cs typeface="Courier New"/>
                <a:sym typeface="Courier New"/>
              </a:rPr>
              <a:t>style</a:t>
            </a:r>
            <a:r>
              <a:rPr i="0" lang="en-GB" sz="1600" u="none" cap="none" strike="noStrike">
                <a:solidFill>
                  <a:srgbClr val="89DDFF"/>
                </a:solidFill>
                <a:latin typeface="Courier New"/>
                <a:ea typeface="Courier New"/>
                <a:cs typeface="Courier New"/>
                <a:sym typeface="Courier New"/>
              </a:rPr>
              <a:t>&gt;</a:t>
            </a:r>
            <a:endParaRPr i="0" sz="1600" u="none" cap="none" strike="noStrike">
              <a:solidFill>
                <a:srgbClr val="8F93A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i="0" lang="en-GB" sz="1600" u="none" cap="none" strike="noStrike">
                <a:solidFill>
                  <a:srgbClr val="F07178"/>
                </a:solidFill>
                <a:latin typeface="Courier New"/>
                <a:ea typeface="Courier New"/>
                <a:cs typeface="Courier New"/>
                <a:sym typeface="Courier New"/>
              </a:rPr>
              <a:t>*</a:t>
            </a:r>
            <a:r>
              <a:rPr i="0" lang="en-GB" sz="1600" u="none" cap="none" strike="noStrike">
                <a:solidFill>
                  <a:srgbClr val="89DDFF"/>
                </a:solidFill>
                <a:latin typeface="Courier New"/>
                <a:ea typeface="Courier New"/>
                <a:cs typeface="Courier New"/>
                <a:sym typeface="Courier New"/>
              </a:rPr>
              <a:t>,</a:t>
            </a:r>
            <a:r>
              <a:rPr i="0" lang="en-GB" sz="1600" u="none" cap="none" strike="noStrike">
                <a:solidFill>
                  <a:srgbClr val="8F93A2"/>
                </a:solidFill>
                <a:latin typeface="Courier New"/>
                <a:ea typeface="Courier New"/>
                <a:cs typeface="Courier New"/>
                <a:sym typeface="Courier New"/>
              </a:rPr>
              <a:t> </a:t>
            </a:r>
            <a:r>
              <a:rPr i="0" lang="en-GB" sz="1600" u="none" cap="none" strike="noStrike">
                <a:solidFill>
                  <a:srgbClr val="F07178"/>
                </a:solidFill>
                <a:latin typeface="Courier New"/>
                <a:ea typeface="Courier New"/>
                <a:cs typeface="Courier New"/>
                <a:sym typeface="Courier New"/>
              </a:rPr>
              <a:t>body</a:t>
            </a:r>
            <a:r>
              <a:rPr i="0" lang="en-GB" sz="1600" u="none" cap="none" strike="noStrike">
                <a:solidFill>
                  <a:srgbClr val="89DDFF"/>
                </a:solidFill>
                <a:latin typeface="Courier New"/>
                <a:ea typeface="Courier New"/>
                <a:cs typeface="Courier New"/>
                <a:sym typeface="Courier New"/>
              </a:rPr>
              <a:t>{</a:t>
            </a:r>
            <a:endParaRPr i="0" sz="1600" u="none" cap="none" strike="noStrike">
              <a:solidFill>
                <a:srgbClr val="8F93A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i="0" lang="en-GB" sz="1600" u="none" cap="none" strike="noStrike">
                <a:solidFill>
                  <a:srgbClr val="B2CCD6"/>
                </a:solidFill>
                <a:latin typeface="Courier New"/>
                <a:ea typeface="Courier New"/>
                <a:cs typeface="Courier New"/>
                <a:sym typeface="Courier New"/>
              </a:rPr>
              <a:t>font-family</a:t>
            </a:r>
            <a:r>
              <a:rPr i="0" lang="en-GB" sz="1600" u="none" cap="none" strike="noStrike">
                <a:solidFill>
                  <a:srgbClr val="89DDFF"/>
                </a:solidFill>
                <a:latin typeface="Courier New"/>
                <a:ea typeface="Courier New"/>
                <a:cs typeface="Courier New"/>
                <a:sym typeface="Courier New"/>
              </a:rPr>
              <a:t>:</a:t>
            </a:r>
            <a:r>
              <a:rPr i="0" lang="en-GB" sz="1600" u="none" cap="none" strike="noStrike">
                <a:solidFill>
                  <a:srgbClr val="8F93A2"/>
                </a:solidFill>
                <a:latin typeface="Courier New"/>
                <a:ea typeface="Courier New"/>
                <a:cs typeface="Courier New"/>
                <a:sym typeface="Courier New"/>
              </a:rPr>
              <a:t> </a:t>
            </a:r>
            <a:r>
              <a:rPr i="0" lang="en-GB" sz="1600" u="none" cap="none" strike="noStrike">
                <a:solidFill>
                  <a:srgbClr val="F78C6C"/>
                </a:solidFill>
                <a:latin typeface="Courier New"/>
                <a:ea typeface="Courier New"/>
                <a:cs typeface="Courier New"/>
                <a:sym typeface="Courier New"/>
              </a:rPr>
              <a:t>Arial</a:t>
            </a:r>
            <a:r>
              <a:rPr i="0" lang="en-GB" sz="1600" u="none" cap="none" strike="noStrike">
                <a:solidFill>
                  <a:srgbClr val="89DDFF"/>
                </a:solidFill>
                <a:latin typeface="Courier New"/>
                <a:ea typeface="Courier New"/>
                <a:cs typeface="Courier New"/>
                <a:sym typeface="Courier New"/>
              </a:rPr>
              <a:t>,</a:t>
            </a:r>
            <a:r>
              <a:rPr i="0" lang="en-GB" sz="1600" u="none" cap="none" strike="noStrike">
                <a:solidFill>
                  <a:srgbClr val="8F93A2"/>
                </a:solidFill>
                <a:latin typeface="Courier New"/>
                <a:ea typeface="Courier New"/>
                <a:cs typeface="Courier New"/>
                <a:sym typeface="Courier New"/>
              </a:rPr>
              <a:t> </a:t>
            </a:r>
            <a:r>
              <a:rPr i="0" lang="en-GB" sz="1600" u="none" cap="none" strike="noStrike">
                <a:solidFill>
                  <a:srgbClr val="F78C6C"/>
                </a:solidFill>
                <a:latin typeface="Courier New"/>
                <a:ea typeface="Courier New"/>
                <a:cs typeface="Courier New"/>
                <a:sym typeface="Courier New"/>
              </a:rPr>
              <a:t>Helvetica</a:t>
            </a:r>
            <a:r>
              <a:rPr i="0" lang="en-GB" sz="1600" u="none" cap="none" strike="noStrike">
                <a:solidFill>
                  <a:srgbClr val="89DDFF"/>
                </a:solidFill>
                <a:latin typeface="Courier New"/>
                <a:ea typeface="Courier New"/>
                <a:cs typeface="Courier New"/>
                <a:sym typeface="Courier New"/>
              </a:rPr>
              <a:t>,</a:t>
            </a:r>
            <a:r>
              <a:rPr i="0" lang="en-GB" sz="1600" u="none" cap="none" strike="noStrike">
                <a:solidFill>
                  <a:srgbClr val="8F93A2"/>
                </a:solidFill>
                <a:latin typeface="Courier New"/>
                <a:ea typeface="Courier New"/>
                <a:cs typeface="Courier New"/>
                <a:sym typeface="Courier New"/>
              </a:rPr>
              <a:t> </a:t>
            </a:r>
            <a:r>
              <a:rPr i="0" lang="en-GB" sz="1600" u="none" cap="none" strike="noStrike">
                <a:solidFill>
                  <a:srgbClr val="F78C6C"/>
                </a:solidFill>
                <a:latin typeface="Courier New"/>
                <a:ea typeface="Courier New"/>
                <a:cs typeface="Courier New"/>
                <a:sym typeface="Courier New"/>
              </a:rPr>
              <a:t>sans-serif</a:t>
            </a:r>
            <a:r>
              <a:rPr i="0" lang="en-GB" sz="1600" u="none" cap="none" strike="noStrike">
                <a:solidFill>
                  <a:srgbClr val="89DDFF"/>
                </a:solidFill>
                <a:latin typeface="Courier New"/>
                <a:ea typeface="Courier New"/>
                <a:cs typeface="Courier New"/>
                <a:sym typeface="Courier New"/>
              </a:rPr>
              <a:t>;</a:t>
            </a:r>
            <a:endParaRPr i="0" sz="1600" u="none" cap="none" strike="noStrike">
              <a:solidFill>
                <a:srgbClr val="8F93A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i="0" lang="en-GB" sz="1600" u="none" cap="none" strike="noStrike">
                <a:solidFill>
                  <a:srgbClr val="89DDFF"/>
                </a:solidFill>
                <a:latin typeface="Courier New"/>
                <a:ea typeface="Courier New"/>
                <a:cs typeface="Courier New"/>
                <a:sym typeface="Courier New"/>
              </a:rPr>
              <a:t>}</a:t>
            </a:r>
            <a:endParaRPr i="0" sz="1600" u="none" cap="none" strike="noStrike">
              <a:solidFill>
                <a:srgbClr val="8F93A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i="0" lang="en-GB" sz="1600" u="none" cap="none" strike="noStrike">
                <a:solidFill>
                  <a:srgbClr val="F07178"/>
                </a:solidFill>
                <a:latin typeface="Courier New"/>
                <a:ea typeface="Courier New"/>
                <a:cs typeface="Courier New"/>
                <a:sym typeface="Courier New"/>
              </a:rPr>
              <a:t>p</a:t>
            </a:r>
            <a:r>
              <a:rPr i="0" lang="en-GB" sz="1600" u="none" cap="none" strike="noStrike">
                <a:solidFill>
                  <a:srgbClr val="89DDFF"/>
                </a:solidFill>
                <a:latin typeface="Courier New"/>
                <a:ea typeface="Courier New"/>
                <a:cs typeface="Courier New"/>
                <a:sym typeface="Courier New"/>
              </a:rPr>
              <a:t>{</a:t>
            </a:r>
            <a:r>
              <a:rPr i="0" lang="en-GB" sz="1600" u="none" cap="none" strike="noStrike">
                <a:solidFill>
                  <a:srgbClr val="B2CCD6"/>
                </a:solidFill>
                <a:latin typeface="Courier New"/>
                <a:ea typeface="Courier New"/>
                <a:cs typeface="Courier New"/>
                <a:sym typeface="Courier New"/>
              </a:rPr>
              <a:t>color</a:t>
            </a:r>
            <a:r>
              <a:rPr i="0" lang="en-GB" sz="1600" u="none" cap="none" strike="noStrike">
                <a:solidFill>
                  <a:srgbClr val="89DDFF"/>
                </a:solidFill>
                <a:latin typeface="Courier New"/>
                <a:ea typeface="Courier New"/>
                <a:cs typeface="Courier New"/>
                <a:sym typeface="Courier New"/>
              </a:rPr>
              <a:t>:</a:t>
            </a:r>
            <a:r>
              <a:rPr i="0" lang="en-GB" sz="1600" u="none" cap="none" strike="noStrike">
                <a:solidFill>
                  <a:srgbClr val="8F93A2"/>
                </a:solidFill>
                <a:latin typeface="Courier New"/>
                <a:ea typeface="Courier New"/>
                <a:cs typeface="Courier New"/>
                <a:sym typeface="Courier New"/>
              </a:rPr>
              <a:t> </a:t>
            </a:r>
            <a:r>
              <a:rPr i="0" lang="en-GB" sz="1600" u="none" cap="none" strike="noStrike">
                <a:solidFill>
                  <a:srgbClr val="F78C6C"/>
                </a:solidFill>
                <a:latin typeface="Courier New"/>
                <a:ea typeface="Courier New"/>
                <a:cs typeface="Courier New"/>
                <a:sym typeface="Courier New"/>
              </a:rPr>
              <a:t>green</a:t>
            </a:r>
            <a:r>
              <a:rPr i="0" lang="en-GB" sz="1600" u="none" cap="none" strike="noStrike">
                <a:solidFill>
                  <a:srgbClr val="89DDFF"/>
                </a:solidFill>
                <a:latin typeface="Courier New"/>
                <a:ea typeface="Courier New"/>
                <a:cs typeface="Courier New"/>
                <a:sym typeface="Courier New"/>
              </a:rPr>
              <a:t>;}</a:t>
            </a:r>
            <a:endParaRPr i="0" sz="1600" u="none" cap="none" strike="noStrike">
              <a:solidFill>
                <a:srgbClr val="8F93A2"/>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i="0" lang="en-GB" sz="1600" u="none" cap="none" strike="noStrike">
                <a:solidFill>
                  <a:srgbClr val="89DDFF"/>
                </a:solidFill>
                <a:latin typeface="Courier New"/>
                <a:ea typeface="Courier New"/>
                <a:cs typeface="Courier New"/>
                <a:sym typeface="Courier New"/>
              </a:rPr>
              <a:t>&lt;/</a:t>
            </a:r>
            <a:r>
              <a:rPr i="0" lang="en-GB" sz="1600" u="none" cap="none" strike="noStrike">
                <a:solidFill>
                  <a:srgbClr val="F07178"/>
                </a:solidFill>
                <a:latin typeface="Courier New"/>
                <a:ea typeface="Courier New"/>
                <a:cs typeface="Courier New"/>
                <a:sym typeface="Courier New"/>
              </a:rPr>
              <a:t>style</a:t>
            </a:r>
            <a:r>
              <a:rPr i="0" lang="en-GB" sz="1600" u="none" cap="none" strike="noStrike">
                <a:solidFill>
                  <a:srgbClr val="89DDFF"/>
                </a:solidFill>
                <a:latin typeface="Courier New"/>
                <a:ea typeface="Courier New"/>
                <a:cs typeface="Courier New"/>
                <a:sym typeface="Courier New"/>
              </a:rPr>
              <a:t>&gt;</a:t>
            </a:r>
            <a:endParaRPr i="0" sz="1600" u="none" cap="none" strike="noStrike">
              <a:solidFill>
                <a:srgbClr val="8F93A2"/>
              </a:solidFill>
              <a:latin typeface="Courier New"/>
              <a:ea typeface="Courier New"/>
              <a:cs typeface="Courier New"/>
              <a:sym typeface="Courier New"/>
            </a:endParaRPr>
          </a:p>
        </p:txBody>
      </p:sp>
      <p:cxnSp>
        <p:nvCxnSpPr>
          <p:cNvPr id="1732" name="Google Shape;1732;p132"/>
          <p:cNvCxnSpPr/>
          <p:nvPr/>
        </p:nvCxnSpPr>
        <p:spPr>
          <a:xfrm rot="10800000">
            <a:off x="1581516" y="1854249"/>
            <a:ext cx="0" cy="368700"/>
          </a:xfrm>
          <a:prstGeom prst="straightConnector1">
            <a:avLst/>
          </a:prstGeom>
          <a:noFill/>
          <a:ln cap="flat" cmpd="sng" w="9525">
            <a:solidFill>
              <a:srgbClr val="7F7F7F"/>
            </a:solidFill>
            <a:prstDash val="solid"/>
            <a:miter lim="800000"/>
            <a:headEnd len="sm" w="sm" type="none"/>
            <a:tailEnd len="sm" w="sm" type="none"/>
          </a:ln>
        </p:spPr>
      </p:cxnSp>
      <p:cxnSp>
        <p:nvCxnSpPr>
          <p:cNvPr id="1733" name="Google Shape;1733;p132"/>
          <p:cNvCxnSpPr/>
          <p:nvPr/>
        </p:nvCxnSpPr>
        <p:spPr>
          <a:xfrm>
            <a:off x="1569161" y="2222949"/>
            <a:ext cx="194700" cy="0"/>
          </a:xfrm>
          <a:prstGeom prst="straightConnector1">
            <a:avLst/>
          </a:prstGeom>
          <a:noFill/>
          <a:ln cap="flat" cmpd="sng" w="9525">
            <a:solidFill>
              <a:srgbClr val="7F7F7F"/>
            </a:solidFill>
            <a:prstDash val="solid"/>
            <a:miter lim="800000"/>
            <a:headEnd len="sm" w="sm" type="none"/>
            <a:tailEnd len="sm" w="sm" type="none"/>
          </a:ln>
        </p:spPr>
      </p:cxnSp>
      <p:sp>
        <p:nvSpPr>
          <p:cNvPr id="1734" name="Google Shape;1734;p13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735" name="Google Shape;1735;p132"/>
          <p:cNvSpPr txBox="1"/>
          <p:nvPr/>
        </p:nvSpPr>
        <p:spPr>
          <a:xfrm>
            <a:off x="2268896" y="238550"/>
            <a:ext cx="40389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CSS: Style Element </a:t>
            </a:r>
            <a:r>
              <a:rPr b="1" i="0" lang="en-GB" sz="2100" u="none" cap="none" strike="noStrike">
                <a:solidFill>
                  <a:schemeClr val="lt1"/>
                </a:solidFill>
                <a:latin typeface="Lato Light"/>
                <a:ea typeface="Lato Light"/>
                <a:cs typeface="Lato Light"/>
                <a:sym typeface="Lato Light"/>
              </a:rPr>
              <a:t>(M</a:t>
            </a:r>
            <a:r>
              <a:rPr b="1" lang="en-GB" sz="2100">
                <a:solidFill>
                  <a:schemeClr val="lt1"/>
                </a:solidFill>
                <a:latin typeface="Lato Light"/>
                <a:ea typeface="Lato Light"/>
                <a:cs typeface="Lato Light"/>
                <a:sym typeface="Lato Light"/>
              </a:rPr>
              <a:t>ethod 2)</a:t>
            </a:r>
            <a:endParaRPr b="0" i="0" sz="11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33"/>
          <p:cNvSpPr/>
          <p:nvPr/>
        </p:nvSpPr>
        <p:spPr>
          <a:xfrm>
            <a:off x="734975" y="1661400"/>
            <a:ext cx="7465800" cy="26901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41" name="Google Shape;1741;p133"/>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42" name="Google Shape;1742;p133"/>
          <p:cNvSpPr/>
          <p:nvPr/>
        </p:nvSpPr>
        <p:spPr>
          <a:xfrm>
            <a:off x="2145324" y="2299120"/>
            <a:ext cx="59835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GB" sz="2000" u="none" cap="none" strike="noStrike">
                <a:solidFill>
                  <a:srgbClr val="89DDFF"/>
                </a:solidFill>
                <a:latin typeface="Courier New"/>
                <a:ea typeface="Courier New"/>
                <a:cs typeface="Courier New"/>
                <a:sym typeface="Courier New"/>
              </a:rPr>
              <a:t>&lt;</a:t>
            </a:r>
            <a:r>
              <a:rPr i="0" lang="en-GB" sz="2000" u="none" cap="none" strike="noStrike">
                <a:solidFill>
                  <a:srgbClr val="F07178"/>
                </a:solidFill>
                <a:latin typeface="Courier New"/>
                <a:ea typeface="Courier New"/>
                <a:cs typeface="Courier New"/>
                <a:sym typeface="Courier New"/>
              </a:rPr>
              <a:t>link</a:t>
            </a:r>
            <a:r>
              <a:rPr i="0" lang="en-GB" sz="2000" u="none" cap="none" strike="noStrike">
                <a:solidFill>
                  <a:srgbClr val="8F93A2"/>
                </a:solidFill>
                <a:latin typeface="Courier New"/>
                <a:ea typeface="Courier New"/>
                <a:cs typeface="Courier New"/>
                <a:sym typeface="Courier New"/>
              </a:rPr>
              <a:t> </a:t>
            </a:r>
            <a:r>
              <a:rPr i="1" lang="en-GB" sz="2000" u="none" cap="none" strike="noStrike">
                <a:solidFill>
                  <a:srgbClr val="C792EA"/>
                </a:solidFill>
                <a:latin typeface="Courier New"/>
                <a:ea typeface="Courier New"/>
                <a:cs typeface="Courier New"/>
                <a:sym typeface="Courier New"/>
              </a:rPr>
              <a:t>re</a:t>
            </a:r>
            <a:r>
              <a:rPr i="1" lang="en-GB" sz="2000">
                <a:solidFill>
                  <a:srgbClr val="C792EA"/>
                </a:solidFill>
                <a:latin typeface="Courier New"/>
                <a:ea typeface="Courier New"/>
                <a:cs typeface="Courier New"/>
                <a:sym typeface="Courier New"/>
              </a:rPr>
              <a:t>l</a:t>
            </a:r>
            <a:r>
              <a:rPr i="0" lang="en-GB" sz="2000" u="none" cap="none" strike="noStrike">
                <a:solidFill>
                  <a:srgbClr val="89DDFF"/>
                </a:solidFill>
                <a:latin typeface="Courier New"/>
                <a:ea typeface="Courier New"/>
                <a:cs typeface="Courier New"/>
                <a:sym typeface="Courier New"/>
              </a:rPr>
              <a:t>="</a:t>
            </a:r>
            <a:r>
              <a:rPr i="0" lang="en-GB" sz="2000" u="none" cap="none" strike="noStrike">
                <a:solidFill>
                  <a:srgbClr val="C3E88D"/>
                </a:solidFill>
                <a:latin typeface="Courier New"/>
                <a:ea typeface="Courier New"/>
                <a:cs typeface="Courier New"/>
                <a:sym typeface="Courier New"/>
              </a:rPr>
              <a:t>stylesheet</a:t>
            </a:r>
            <a:r>
              <a:rPr i="0" lang="en-GB" sz="2000" u="none" cap="none" strike="noStrike">
                <a:solidFill>
                  <a:srgbClr val="89DDFF"/>
                </a:solidFill>
                <a:latin typeface="Courier New"/>
                <a:ea typeface="Courier New"/>
                <a:cs typeface="Courier New"/>
                <a:sym typeface="Courier New"/>
              </a:rPr>
              <a:t>"</a:t>
            </a:r>
            <a:r>
              <a:rPr i="0" lang="en-GB" sz="2000" u="none" cap="none" strike="noStrike">
                <a:solidFill>
                  <a:srgbClr val="8F93A2"/>
                </a:solidFill>
                <a:latin typeface="Courier New"/>
                <a:ea typeface="Courier New"/>
                <a:cs typeface="Courier New"/>
                <a:sym typeface="Courier New"/>
              </a:rPr>
              <a:t> </a:t>
            </a:r>
            <a:r>
              <a:rPr i="1" lang="en-GB" sz="2000" u="none" cap="none" strike="noStrike">
                <a:solidFill>
                  <a:srgbClr val="C792EA"/>
                </a:solidFill>
                <a:latin typeface="Courier New"/>
                <a:ea typeface="Courier New"/>
                <a:cs typeface="Courier New"/>
                <a:sym typeface="Courier New"/>
              </a:rPr>
              <a:t>href</a:t>
            </a:r>
            <a:r>
              <a:rPr i="0" lang="en-GB" sz="2000" u="none" cap="none" strike="noStrike">
                <a:solidFill>
                  <a:srgbClr val="89DDFF"/>
                </a:solidFill>
                <a:latin typeface="Courier New"/>
                <a:ea typeface="Courier New"/>
                <a:cs typeface="Courier New"/>
                <a:sym typeface="Courier New"/>
              </a:rPr>
              <a:t>="</a:t>
            </a:r>
            <a:r>
              <a:rPr i="0" lang="en-GB" sz="2000" u="none" cap="none" strike="noStrike">
                <a:solidFill>
                  <a:srgbClr val="C3E88D"/>
                </a:solidFill>
                <a:latin typeface="Courier New"/>
                <a:ea typeface="Courier New"/>
                <a:cs typeface="Courier New"/>
                <a:sym typeface="Courier New"/>
              </a:rPr>
              <a:t>basic.css</a:t>
            </a:r>
            <a:r>
              <a:rPr i="0" lang="en-GB" sz="2000" u="none" cap="none" strike="noStrike">
                <a:solidFill>
                  <a:srgbClr val="89DDFF"/>
                </a:solidFill>
                <a:latin typeface="Courier New"/>
                <a:ea typeface="Courier New"/>
                <a:cs typeface="Courier New"/>
                <a:sym typeface="Courier New"/>
              </a:rPr>
              <a:t>"</a:t>
            </a:r>
            <a:r>
              <a:rPr i="0" lang="en-GB" sz="2000" u="none" cap="none" strike="noStrike">
                <a:solidFill>
                  <a:srgbClr val="8F93A2"/>
                </a:solidFill>
                <a:latin typeface="Courier New"/>
                <a:ea typeface="Courier New"/>
                <a:cs typeface="Courier New"/>
                <a:sym typeface="Courier New"/>
              </a:rPr>
              <a:t> </a:t>
            </a:r>
            <a:r>
              <a:rPr i="1" lang="en-GB" sz="2000" u="none" cap="none" strike="noStrike">
                <a:solidFill>
                  <a:srgbClr val="C792EA"/>
                </a:solidFill>
                <a:latin typeface="Courier New"/>
                <a:ea typeface="Courier New"/>
                <a:cs typeface="Courier New"/>
                <a:sym typeface="Courier New"/>
              </a:rPr>
              <a:t>type</a:t>
            </a:r>
            <a:r>
              <a:rPr i="0" lang="en-GB" sz="2000" u="none" cap="none" strike="noStrike">
                <a:solidFill>
                  <a:srgbClr val="89DDFF"/>
                </a:solidFill>
                <a:latin typeface="Courier New"/>
                <a:ea typeface="Courier New"/>
                <a:cs typeface="Courier New"/>
                <a:sym typeface="Courier New"/>
              </a:rPr>
              <a:t>="</a:t>
            </a:r>
            <a:r>
              <a:rPr i="0" lang="en-GB" sz="2000" u="none" cap="none" strike="noStrike">
                <a:solidFill>
                  <a:srgbClr val="C3E88D"/>
                </a:solidFill>
                <a:latin typeface="Courier New"/>
                <a:ea typeface="Courier New"/>
                <a:cs typeface="Courier New"/>
                <a:sym typeface="Courier New"/>
              </a:rPr>
              <a:t>text/css</a:t>
            </a:r>
            <a:r>
              <a:rPr i="0" lang="en-GB" sz="2000" u="none" cap="none" strike="noStrike">
                <a:solidFill>
                  <a:srgbClr val="89DDFF"/>
                </a:solidFill>
                <a:latin typeface="Courier New"/>
                <a:ea typeface="Courier New"/>
                <a:cs typeface="Courier New"/>
                <a:sym typeface="Courier New"/>
              </a:rPr>
              <a:t>"&gt;</a:t>
            </a:r>
            <a:endParaRPr i="0" sz="2000" u="none" cap="none" strike="noStrike">
              <a:solidFill>
                <a:srgbClr val="8F93A2"/>
              </a:solidFill>
              <a:latin typeface="Courier New"/>
              <a:ea typeface="Courier New"/>
              <a:cs typeface="Courier New"/>
              <a:sym typeface="Courier New"/>
            </a:endParaRPr>
          </a:p>
        </p:txBody>
      </p:sp>
      <p:sp>
        <p:nvSpPr>
          <p:cNvPr id="1743" name="Google Shape;1743;p133"/>
          <p:cNvSpPr/>
          <p:nvPr/>
        </p:nvSpPr>
        <p:spPr>
          <a:xfrm>
            <a:off x="950201" y="1730250"/>
            <a:ext cx="16113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GB" sz="2000" u="none" cap="none" strike="noStrike">
                <a:solidFill>
                  <a:srgbClr val="89DDFF"/>
                </a:solidFill>
                <a:latin typeface="Courier New"/>
                <a:ea typeface="Courier New"/>
                <a:cs typeface="Courier New"/>
                <a:sym typeface="Courier New"/>
              </a:rPr>
              <a:t>&lt;</a:t>
            </a:r>
            <a:r>
              <a:rPr i="0" lang="en-GB" sz="2000" u="none" cap="none" strike="noStrike">
                <a:solidFill>
                  <a:srgbClr val="F07178"/>
                </a:solidFill>
                <a:latin typeface="Courier New"/>
                <a:ea typeface="Courier New"/>
                <a:cs typeface="Courier New"/>
                <a:sym typeface="Courier New"/>
              </a:rPr>
              <a:t>head</a:t>
            </a:r>
            <a:r>
              <a:rPr i="0" lang="en-GB" sz="2000" u="none" cap="none" strike="noStrike">
                <a:solidFill>
                  <a:srgbClr val="89DDFF"/>
                </a:solidFill>
                <a:latin typeface="Courier New"/>
                <a:ea typeface="Courier New"/>
                <a:cs typeface="Courier New"/>
                <a:sym typeface="Courier New"/>
              </a:rPr>
              <a:t>&gt;</a:t>
            </a:r>
            <a:endParaRPr i="0" sz="2000" u="none" cap="none" strike="noStrike">
              <a:solidFill>
                <a:srgbClr val="8F93A2"/>
              </a:solidFill>
              <a:latin typeface="Courier New"/>
              <a:ea typeface="Courier New"/>
              <a:cs typeface="Courier New"/>
              <a:sym typeface="Courier New"/>
            </a:endParaRPr>
          </a:p>
        </p:txBody>
      </p:sp>
      <p:sp>
        <p:nvSpPr>
          <p:cNvPr id="1744" name="Google Shape;1744;p133"/>
          <p:cNvSpPr/>
          <p:nvPr/>
        </p:nvSpPr>
        <p:spPr>
          <a:xfrm>
            <a:off x="1034892" y="2868000"/>
            <a:ext cx="21462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GB" sz="2000" u="none" cap="none" strike="noStrike">
                <a:solidFill>
                  <a:srgbClr val="89DDFF"/>
                </a:solidFill>
                <a:latin typeface="Courier New"/>
                <a:ea typeface="Courier New"/>
                <a:cs typeface="Courier New"/>
                <a:sym typeface="Courier New"/>
              </a:rPr>
              <a:t>&lt;/</a:t>
            </a:r>
            <a:r>
              <a:rPr i="0" lang="en-GB" sz="2000" u="none" cap="none" strike="noStrike">
                <a:solidFill>
                  <a:srgbClr val="F07178"/>
                </a:solidFill>
                <a:latin typeface="Courier New"/>
                <a:ea typeface="Courier New"/>
                <a:cs typeface="Courier New"/>
                <a:sym typeface="Courier New"/>
              </a:rPr>
              <a:t>head</a:t>
            </a:r>
            <a:r>
              <a:rPr i="0" lang="en-GB" sz="2000" u="none" cap="none" strike="noStrike">
                <a:solidFill>
                  <a:srgbClr val="89DDFF"/>
                </a:solidFill>
                <a:latin typeface="Courier New"/>
                <a:ea typeface="Courier New"/>
                <a:cs typeface="Courier New"/>
                <a:sym typeface="Courier New"/>
              </a:rPr>
              <a:t>&gt;</a:t>
            </a:r>
            <a:endParaRPr i="0" sz="2000" u="none" cap="none" strike="noStrike">
              <a:solidFill>
                <a:srgbClr val="8F93A2"/>
              </a:solidFill>
              <a:latin typeface="Courier New"/>
              <a:ea typeface="Courier New"/>
              <a:cs typeface="Courier New"/>
              <a:sym typeface="Courier New"/>
            </a:endParaRPr>
          </a:p>
        </p:txBody>
      </p:sp>
      <p:cxnSp>
        <p:nvCxnSpPr>
          <p:cNvPr id="1745" name="Google Shape;1745;p133"/>
          <p:cNvCxnSpPr/>
          <p:nvPr/>
        </p:nvCxnSpPr>
        <p:spPr>
          <a:xfrm rot="10800000">
            <a:off x="1962988" y="1950521"/>
            <a:ext cx="0" cy="368700"/>
          </a:xfrm>
          <a:prstGeom prst="straightConnector1">
            <a:avLst/>
          </a:prstGeom>
          <a:noFill/>
          <a:ln cap="flat" cmpd="sng" w="9525">
            <a:solidFill>
              <a:srgbClr val="7F7F7F"/>
            </a:solidFill>
            <a:prstDash val="solid"/>
            <a:miter lim="800000"/>
            <a:headEnd len="sm" w="sm" type="none"/>
            <a:tailEnd len="sm" w="sm" type="none"/>
          </a:ln>
        </p:spPr>
      </p:cxnSp>
      <p:cxnSp>
        <p:nvCxnSpPr>
          <p:cNvPr id="1746" name="Google Shape;1746;p133"/>
          <p:cNvCxnSpPr/>
          <p:nvPr/>
        </p:nvCxnSpPr>
        <p:spPr>
          <a:xfrm>
            <a:off x="1950633" y="2319221"/>
            <a:ext cx="194700" cy="0"/>
          </a:xfrm>
          <a:prstGeom prst="straightConnector1">
            <a:avLst/>
          </a:prstGeom>
          <a:noFill/>
          <a:ln cap="flat" cmpd="sng" w="9525">
            <a:solidFill>
              <a:srgbClr val="7F7F7F"/>
            </a:solidFill>
            <a:prstDash val="solid"/>
            <a:miter lim="800000"/>
            <a:headEnd len="sm" w="sm" type="none"/>
            <a:tailEnd len="sm" w="sm" type="none"/>
          </a:ln>
        </p:spPr>
      </p:cxnSp>
      <p:sp>
        <p:nvSpPr>
          <p:cNvPr id="1747" name="Google Shape;1747;p13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748" name="Google Shape;1748;p133"/>
          <p:cNvSpPr/>
          <p:nvPr/>
        </p:nvSpPr>
        <p:spPr>
          <a:xfrm>
            <a:off x="2740532" y="1182025"/>
            <a:ext cx="32688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F07178"/>
                </a:solidFill>
              </a:rPr>
              <a:t>MOST PRE</a:t>
            </a:r>
            <a:r>
              <a:rPr b="1" lang="en-GB">
                <a:solidFill>
                  <a:srgbClr val="F07178"/>
                </a:solidFill>
              </a:rPr>
              <a:t>FERRED METHOD</a:t>
            </a:r>
            <a:endParaRPr b="1" i="0" sz="1400" u="none" cap="none" strike="noStrike">
              <a:solidFill>
                <a:srgbClr val="8F93A2"/>
              </a:solidFill>
            </a:endParaRPr>
          </a:p>
        </p:txBody>
      </p:sp>
      <p:sp>
        <p:nvSpPr>
          <p:cNvPr id="1749" name="Google Shape;1749;p133"/>
          <p:cNvSpPr txBox="1"/>
          <p:nvPr/>
        </p:nvSpPr>
        <p:spPr>
          <a:xfrm>
            <a:off x="1348050" y="238550"/>
            <a:ext cx="64479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CSS: Link Element/External Style Sheet</a:t>
            </a:r>
            <a:r>
              <a:rPr b="1" i="0" lang="en-GB" sz="2100" u="none" cap="none" strike="noStrike">
                <a:solidFill>
                  <a:schemeClr val="lt1"/>
                </a:solidFill>
                <a:latin typeface="Lato Light"/>
                <a:ea typeface="Lato Light"/>
                <a:cs typeface="Lato Light"/>
                <a:sym typeface="Lato Light"/>
              </a:rPr>
              <a:t> (M</a:t>
            </a:r>
            <a:r>
              <a:rPr b="1" lang="en-GB" sz="2100">
                <a:solidFill>
                  <a:schemeClr val="lt1"/>
                </a:solidFill>
                <a:latin typeface="Lato Light"/>
                <a:ea typeface="Lato Light"/>
                <a:cs typeface="Lato Light"/>
                <a:sym typeface="Lato Light"/>
              </a:rPr>
              <a:t>ethod 3)</a:t>
            </a:r>
            <a:endParaRPr b="0" i="0" sz="1100" u="none" cap="none" strike="noStrike">
              <a:solidFill>
                <a:srgbClr val="000000"/>
              </a:solidFill>
              <a:latin typeface="Arial"/>
              <a:ea typeface="Arial"/>
              <a:cs typeface="Arial"/>
              <a:sym typeface="Arial"/>
            </a:endParaRPr>
          </a:p>
        </p:txBody>
      </p:sp>
      <p:pic>
        <p:nvPicPr>
          <p:cNvPr id="1750" name="Google Shape;1750;p133"/>
          <p:cNvPicPr preferRelativeResize="0"/>
          <p:nvPr/>
        </p:nvPicPr>
        <p:blipFill rotWithShape="1">
          <a:blip r:embed="rId3">
            <a:alphaModFix/>
          </a:blip>
          <a:srcRect b="7656" l="10124" r="8488" t="6895"/>
          <a:stretch/>
        </p:blipFill>
        <p:spPr>
          <a:xfrm>
            <a:off x="6527300" y="2951382"/>
            <a:ext cx="2146201" cy="2078394"/>
          </a:xfrm>
          <a:prstGeom prst="rect">
            <a:avLst/>
          </a:prstGeom>
          <a:noFill/>
          <a:ln>
            <a:noFill/>
          </a:ln>
        </p:spPr>
      </p:pic>
      <p:sp>
        <p:nvSpPr>
          <p:cNvPr id="1751" name="Google Shape;1751;p133"/>
          <p:cNvSpPr txBox="1"/>
          <p:nvPr/>
        </p:nvSpPr>
        <p:spPr>
          <a:xfrm>
            <a:off x="2699075" y="3065100"/>
            <a:ext cx="3268800" cy="11031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GB" sz="1000">
                <a:latin typeface="Roboto"/>
                <a:ea typeface="Roboto"/>
                <a:cs typeface="Roboto"/>
                <a:sym typeface="Roboto"/>
              </a:rPr>
              <a:t>The href attribute points to the external file. </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GB" sz="1000">
                <a:latin typeface="Roboto"/>
                <a:ea typeface="Roboto"/>
                <a:cs typeface="Roboto"/>
                <a:sym typeface="Roboto"/>
              </a:rPr>
              <a:t>The CSS file must have a .css extension.</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GB" sz="1000">
                <a:latin typeface="Roboto"/>
                <a:ea typeface="Roboto"/>
                <a:cs typeface="Roboto"/>
                <a:sym typeface="Roboto"/>
              </a:rPr>
              <a:t>rel attribute defines the relationship between the HTML and CSS files. </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en-GB" sz="1000">
                <a:latin typeface="Roboto"/>
                <a:ea typeface="Roboto"/>
                <a:cs typeface="Roboto"/>
                <a:sym typeface="Roboto"/>
              </a:rPr>
              <a:t>rel="stylesheet" means that this file imports the style for the current page. </a:t>
            </a:r>
            <a:endParaRPr sz="1000">
              <a:latin typeface="Roboto"/>
              <a:ea typeface="Roboto"/>
              <a:cs typeface="Roboto"/>
              <a:sym typeface="Roboto"/>
            </a:endParaRPr>
          </a:p>
        </p:txBody>
      </p:sp>
      <p:sp>
        <p:nvSpPr>
          <p:cNvPr id="1752" name="Google Shape;1752;p13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nvSpPr>
        <p:spPr>
          <a:xfrm>
            <a:off x="2473500" y="278575"/>
            <a:ext cx="4322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rgbClr val="3B41C9"/>
                </a:solidFill>
                <a:latin typeface="Calibri"/>
                <a:ea typeface="Calibri"/>
                <a:cs typeface="Calibri"/>
                <a:sym typeface="Calibri"/>
              </a:rPr>
              <a:t>FoodPanda TODAY (2023)</a:t>
            </a:r>
            <a:endParaRPr sz="2400">
              <a:solidFill>
                <a:srgbClr val="3B41C9"/>
              </a:solidFill>
              <a:latin typeface="Calibri"/>
              <a:ea typeface="Calibri"/>
              <a:cs typeface="Calibri"/>
              <a:sym typeface="Calibri"/>
            </a:endParaRPr>
          </a:p>
        </p:txBody>
      </p:sp>
      <p:sp>
        <p:nvSpPr>
          <p:cNvPr id="218" name="Google Shape;218;p26"/>
          <p:cNvSpPr txBox="1"/>
          <p:nvPr/>
        </p:nvSpPr>
        <p:spPr>
          <a:xfrm>
            <a:off x="7223150" y="4374000"/>
            <a:ext cx="17868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u="sng">
                <a:solidFill>
                  <a:schemeClr val="hlink"/>
                </a:solidFill>
                <a:hlinkClick r:id="rId3"/>
              </a:rPr>
              <a:t>https://www.foodpanda.sg/</a:t>
            </a:r>
            <a:endParaRPr sz="900" u="sng">
              <a:solidFill>
                <a:srgbClr val="1155CC"/>
              </a:solidFill>
            </a:endParaRPr>
          </a:p>
          <a:p>
            <a:pPr indent="0" lvl="0" marL="0" rtl="0" algn="r">
              <a:spcBef>
                <a:spcPts val="0"/>
              </a:spcBef>
              <a:spcAft>
                <a:spcPts val="0"/>
              </a:spcAft>
              <a:buNone/>
            </a:pPr>
            <a:r>
              <a:t/>
            </a:r>
            <a:endParaRPr sz="900" u="sng">
              <a:solidFill>
                <a:srgbClr val="1155CC"/>
              </a:solidFill>
            </a:endParaRPr>
          </a:p>
        </p:txBody>
      </p:sp>
      <p:sp>
        <p:nvSpPr>
          <p:cNvPr id="219" name="Google Shape;219;p26"/>
          <p:cNvSpPr txBox="1"/>
          <p:nvPr/>
        </p:nvSpPr>
        <p:spPr>
          <a:xfrm>
            <a:off x="1822800" y="3662700"/>
            <a:ext cx="5498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Calibri"/>
                <a:ea typeface="Calibri"/>
                <a:cs typeface="Calibri"/>
                <a:sym typeface="Calibri"/>
              </a:rPr>
              <a:t>What’s the </a:t>
            </a:r>
            <a:r>
              <a:rPr b="1" lang="en-GB">
                <a:latin typeface="Calibri"/>
                <a:ea typeface="Calibri"/>
                <a:cs typeface="Calibri"/>
                <a:sym typeface="Calibri"/>
              </a:rPr>
              <a:t>focus</a:t>
            </a:r>
            <a:r>
              <a:rPr lang="en-GB">
                <a:latin typeface="Calibri"/>
                <a:ea typeface="Calibri"/>
                <a:cs typeface="Calibri"/>
                <a:sym typeface="Calibri"/>
              </a:rPr>
              <a:t> for the user</a:t>
            </a:r>
            <a:endParaRPr>
              <a:latin typeface="Calibri"/>
              <a:ea typeface="Calibri"/>
              <a:cs typeface="Calibri"/>
              <a:sym typeface="Calibri"/>
            </a:endParaRPr>
          </a:p>
          <a:p>
            <a:pPr indent="0" lvl="0" marL="0" rtl="0" algn="ctr">
              <a:spcBef>
                <a:spcPts val="0"/>
              </a:spcBef>
              <a:spcAft>
                <a:spcPts val="0"/>
              </a:spcAft>
              <a:buNone/>
            </a:pPr>
            <a:r>
              <a:rPr lang="en-GB">
                <a:latin typeface="Calibri"/>
                <a:ea typeface="Calibri"/>
                <a:cs typeface="Calibri"/>
                <a:sym typeface="Calibri"/>
              </a:rPr>
              <a:t>Change in design? Branding?</a:t>
            </a:r>
            <a:endParaRPr>
              <a:latin typeface="Calibri"/>
              <a:ea typeface="Calibri"/>
              <a:cs typeface="Calibri"/>
              <a:sym typeface="Calibri"/>
            </a:endParaRPr>
          </a:p>
          <a:p>
            <a:pPr indent="0" lvl="0" marL="0" rtl="0" algn="ctr">
              <a:spcBef>
                <a:spcPts val="0"/>
              </a:spcBef>
              <a:spcAft>
                <a:spcPts val="0"/>
              </a:spcAft>
              <a:buNone/>
            </a:pPr>
            <a:r>
              <a:rPr lang="en-GB">
                <a:latin typeface="Calibri"/>
                <a:ea typeface="Calibri"/>
                <a:cs typeface="Calibri"/>
                <a:sym typeface="Calibri"/>
              </a:rPr>
              <a:t>What’s critical? </a:t>
            </a:r>
            <a:endParaRPr>
              <a:latin typeface="Calibri"/>
              <a:ea typeface="Calibri"/>
              <a:cs typeface="Calibri"/>
              <a:sym typeface="Calibri"/>
            </a:endParaRPr>
          </a:p>
          <a:p>
            <a:pPr indent="0" lvl="0" marL="0" rtl="0" algn="ctr">
              <a:spcBef>
                <a:spcPts val="0"/>
              </a:spcBef>
              <a:spcAft>
                <a:spcPts val="0"/>
              </a:spcAft>
              <a:buNone/>
            </a:pPr>
            <a:r>
              <a:rPr lang="en-GB">
                <a:latin typeface="Calibri"/>
                <a:ea typeface="Calibri"/>
                <a:cs typeface="Calibri"/>
                <a:sym typeface="Calibri"/>
              </a:rPr>
              <a:t>What other changes can you derive?</a:t>
            </a:r>
            <a:endParaRPr>
              <a:latin typeface="Calibri"/>
              <a:ea typeface="Calibri"/>
              <a:cs typeface="Calibri"/>
              <a:sym typeface="Calibri"/>
            </a:endParaRPr>
          </a:p>
        </p:txBody>
      </p:sp>
      <p:sp>
        <p:nvSpPr>
          <p:cNvPr id="220" name="Google Shape;220;p26"/>
          <p:cNvSpPr txBox="1"/>
          <p:nvPr/>
        </p:nvSpPr>
        <p:spPr>
          <a:xfrm>
            <a:off x="2185650" y="715550"/>
            <a:ext cx="4897800" cy="277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1800">
                <a:solidFill>
                  <a:srgbClr val="E21B70"/>
                </a:solidFill>
                <a:latin typeface="Montserrat"/>
                <a:ea typeface="Montserrat"/>
                <a:cs typeface="Montserrat"/>
                <a:sym typeface="Montserrat"/>
              </a:rPr>
              <a:t>What Changed over the years?</a:t>
            </a:r>
            <a:endParaRPr b="1" sz="100">
              <a:solidFill>
                <a:srgbClr val="E21B70"/>
              </a:solidFill>
            </a:endParaRPr>
          </a:p>
        </p:txBody>
      </p:sp>
      <p:pic>
        <p:nvPicPr>
          <p:cNvPr id="221" name="Google Shape;221;p26"/>
          <p:cNvPicPr preferRelativeResize="0"/>
          <p:nvPr/>
        </p:nvPicPr>
        <p:blipFill>
          <a:blip r:embed="rId4">
            <a:alphaModFix/>
          </a:blip>
          <a:stretch>
            <a:fillRect/>
          </a:stretch>
        </p:blipFill>
        <p:spPr>
          <a:xfrm>
            <a:off x="71700" y="1131298"/>
            <a:ext cx="4322099" cy="2232787"/>
          </a:xfrm>
          <a:prstGeom prst="rect">
            <a:avLst/>
          </a:prstGeom>
          <a:noFill/>
          <a:ln>
            <a:noFill/>
          </a:ln>
        </p:spPr>
      </p:pic>
      <p:sp>
        <p:nvSpPr>
          <p:cNvPr id="222" name="Google Shape;222;p2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223" name="Google Shape;223;p2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224" name="Google Shape;224;p26"/>
          <p:cNvPicPr preferRelativeResize="0"/>
          <p:nvPr/>
        </p:nvPicPr>
        <p:blipFill>
          <a:blip r:embed="rId5">
            <a:alphaModFix/>
          </a:blip>
          <a:stretch>
            <a:fillRect/>
          </a:stretch>
        </p:blipFill>
        <p:spPr>
          <a:xfrm>
            <a:off x="4518008" y="1131300"/>
            <a:ext cx="4491868" cy="2232775"/>
          </a:xfrm>
          <a:prstGeom prst="rect">
            <a:avLst/>
          </a:prstGeom>
          <a:noFill/>
          <a:ln>
            <a:noFill/>
          </a:ln>
        </p:spPr>
      </p:pic>
      <p:sp>
        <p:nvSpPr>
          <p:cNvPr id="225" name="Google Shape;225;p26"/>
          <p:cNvSpPr txBox="1"/>
          <p:nvPr/>
        </p:nvSpPr>
        <p:spPr>
          <a:xfrm>
            <a:off x="115225" y="3413863"/>
            <a:ext cx="4322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a:solidFill>
                  <a:srgbClr val="DD1A6D"/>
                </a:solidFill>
                <a:latin typeface="Calibri"/>
                <a:ea typeface="Calibri"/>
                <a:cs typeface="Calibri"/>
                <a:sym typeface="Calibri"/>
              </a:rPr>
              <a:t>FoodPanda Last Year (2022)</a:t>
            </a:r>
            <a:endParaRPr i="1" sz="900">
              <a:solidFill>
                <a:srgbClr val="DD1A6D"/>
              </a:solidFill>
              <a:latin typeface="Calibri"/>
              <a:ea typeface="Calibri"/>
              <a:cs typeface="Calibri"/>
              <a:sym typeface="Calibri"/>
            </a:endParaRPr>
          </a:p>
        </p:txBody>
      </p:sp>
      <p:sp>
        <p:nvSpPr>
          <p:cNvPr id="226" name="Google Shape;226;p26"/>
          <p:cNvSpPr txBox="1"/>
          <p:nvPr/>
        </p:nvSpPr>
        <p:spPr>
          <a:xfrm>
            <a:off x="7009200" y="3502625"/>
            <a:ext cx="20007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GB" sz="900">
                <a:solidFill>
                  <a:srgbClr val="DD1A6D"/>
                </a:solidFill>
                <a:latin typeface="Calibri"/>
                <a:ea typeface="Calibri"/>
                <a:cs typeface="Calibri"/>
                <a:sym typeface="Calibri"/>
              </a:rPr>
              <a:t>FoodPanda Last Year (2023)</a:t>
            </a:r>
            <a:endParaRPr i="1" sz="900">
              <a:solidFill>
                <a:srgbClr val="DD1A6D"/>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134"/>
          <p:cNvSpPr/>
          <p:nvPr/>
        </p:nvSpPr>
        <p:spPr>
          <a:xfrm>
            <a:off x="96904" y="1370925"/>
            <a:ext cx="1454100" cy="334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07178"/>
                </a:solidFill>
              </a:rPr>
              <a:t>INLINE STYLE</a:t>
            </a:r>
            <a:endParaRPr b="1" i="0" sz="1400" u="none" cap="none" strike="noStrike">
              <a:solidFill>
                <a:srgbClr val="8F93A2"/>
              </a:solidFill>
            </a:endParaRPr>
          </a:p>
        </p:txBody>
      </p:sp>
      <p:sp>
        <p:nvSpPr>
          <p:cNvPr id="1758" name="Google Shape;1758;p134"/>
          <p:cNvSpPr/>
          <p:nvPr/>
        </p:nvSpPr>
        <p:spPr>
          <a:xfrm>
            <a:off x="2268600" y="1628925"/>
            <a:ext cx="2168400" cy="1239000"/>
          </a:xfrm>
          <a:prstGeom prst="rect">
            <a:avLst/>
          </a:prstGeom>
          <a:noFill/>
          <a:ln>
            <a:noFill/>
          </a:ln>
        </p:spPr>
        <p:txBody>
          <a:bodyPr anchorCtr="0" anchor="t" bIns="34275" lIns="68575" spcFirstLastPara="1" rIns="68575" wrap="square" tIns="34275">
            <a:noAutofit/>
          </a:bodyPr>
          <a:lstStyle/>
          <a:p>
            <a:pPr indent="-184150" lvl="0" marL="285750" marR="0" rtl="0" algn="l">
              <a:lnSpc>
                <a:spcPct val="100000"/>
              </a:lnSpc>
              <a:spcBef>
                <a:spcPts val="0"/>
              </a:spcBef>
              <a:spcAft>
                <a:spcPts val="0"/>
              </a:spcAft>
              <a:buClr>
                <a:srgbClr val="262626"/>
              </a:buClr>
              <a:buSzPts val="1100"/>
              <a:buChar char="●"/>
            </a:pPr>
            <a:r>
              <a:rPr lang="en-GB" sz="1100">
                <a:solidFill>
                  <a:srgbClr val="262626"/>
                </a:solidFill>
              </a:rPr>
              <a:t>Should appear as a child of the &lt;head&gt; element on your page</a:t>
            </a:r>
            <a:endParaRPr sz="1100">
              <a:solidFill>
                <a:srgbClr val="262626"/>
              </a:solidFill>
            </a:endParaRPr>
          </a:p>
          <a:p>
            <a:pPr indent="-184150" lvl="0" marL="285750" marR="0" rtl="0" algn="l">
              <a:lnSpc>
                <a:spcPct val="100000"/>
              </a:lnSpc>
              <a:spcBef>
                <a:spcPts val="0"/>
              </a:spcBef>
              <a:spcAft>
                <a:spcPts val="0"/>
              </a:spcAft>
              <a:buClr>
                <a:srgbClr val="262626"/>
              </a:buClr>
              <a:buSzPts val="1100"/>
              <a:buChar char="●"/>
            </a:pPr>
            <a:r>
              <a:rPr lang="en-GB" sz="1100">
                <a:solidFill>
                  <a:srgbClr val="262626"/>
                </a:solidFill>
              </a:rPr>
              <a:t>Styles all occurrences of a target that are on the page</a:t>
            </a:r>
            <a:endParaRPr sz="1100">
              <a:solidFill>
                <a:srgbClr val="262626"/>
              </a:solidFill>
            </a:endParaRPr>
          </a:p>
        </p:txBody>
      </p:sp>
      <p:sp>
        <p:nvSpPr>
          <p:cNvPr id="1759" name="Google Shape;1759;p134"/>
          <p:cNvSpPr/>
          <p:nvPr/>
        </p:nvSpPr>
        <p:spPr>
          <a:xfrm>
            <a:off x="2373379" y="1370925"/>
            <a:ext cx="1454100" cy="334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lang="en-GB">
                <a:solidFill>
                  <a:srgbClr val="F07178"/>
                </a:solidFill>
              </a:rPr>
              <a:t>&lt;style&gt;</a:t>
            </a:r>
            <a:endParaRPr b="1" i="0" sz="1400" u="none" cap="none" strike="noStrike">
              <a:solidFill>
                <a:srgbClr val="8F93A2"/>
              </a:solidFill>
            </a:endParaRPr>
          </a:p>
        </p:txBody>
      </p:sp>
      <p:sp>
        <p:nvSpPr>
          <p:cNvPr id="1760" name="Google Shape;1760;p134"/>
          <p:cNvSpPr/>
          <p:nvPr/>
        </p:nvSpPr>
        <p:spPr>
          <a:xfrm>
            <a:off x="39750" y="1628925"/>
            <a:ext cx="2168400" cy="1239000"/>
          </a:xfrm>
          <a:prstGeom prst="rect">
            <a:avLst/>
          </a:prstGeom>
          <a:noFill/>
          <a:ln>
            <a:noFill/>
          </a:ln>
        </p:spPr>
        <p:txBody>
          <a:bodyPr anchorCtr="0" anchor="t" bIns="34275" lIns="68575" spcFirstLastPara="1" rIns="68575" wrap="square" tIns="34275">
            <a:noAutofit/>
          </a:bodyPr>
          <a:lstStyle/>
          <a:p>
            <a:pPr indent="-184150" lvl="0" marL="285750" marR="0" rtl="0" algn="l">
              <a:lnSpc>
                <a:spcPct val="100000"/>
              </a:lnSpc>
              <a:spcBef>
                <a:spcPts val="0"/>
              </a:spcBef>
              <a:spcAft>
                <a:spcPts val="0"/>
              </a:spcAft>
              <a:buClr>
                <a:srgbClr val="262626"/>
              </a:buClr>
              <a:buSzPts val="1100"/>
              <a:buChar char="●"/>
            </a:pPr>
            <a:r>
              <a:rPr lang="en-GB" sz="1100">
                <a:solidFill>
                  <a:srgbClr val="262626"/>
                </a:solidFill>
              </a:rPr>
              <a:t>Apply directly to individual elements with a HTML element’s style attribute</a:t>
            </a:r>
            <a:endParaRPr sz="1100">
              <a:solidFill>
                <a:srgbClr val="262626"/>
              </a:solidFill>
            </a:endParaRPr>
          </a:p>
          <a:p>
            <a:pPr indent="-184150" lvl="0" marL="285750" marR="0" rtl="0" algn="l">
              <a:lnSpc>
                <a:spcPct val="100000"/>
              </a:lnSpc>
              <a:spcBef>
                <a:spcPts val="0"/>
              </a:spcBef>
              <a:spcAft>
                <a:spcPts val="0"/>
              </a:spcAft>
              <a:buClr>
                <a:srgbClr val="262626"/>
              </a:buClr>
              <a:buSzPts val="1100"/>
              <a:buChar char="●"/>
            </a:pPr>
            <a:r>
              <a:rPr lang="en-GB" sz="1100">
                <a:solidFill>
                  <a:srgbClr val="262626"/>
                </a:solidFill>
              </a:rPr>
              <a:t>Targets only that element</a:t>
            </a:r>
            <a:endParaRPr sz="1100">
              <a:solidFill>
                <a:srgbClr val="262626"/>
              </a:solidFill>
            </a:endParaRPr>
          </a:p>
        </p:txBody>
      </p:sp>
      <p:sp>
        <p:nvSpPr>
          <p:cNvPr id="1761" name="Google Shape;1761;p134"/>
          <p:cNvSpPr/>
          <p:nvPr/>
        </p:nvSpPr>
        <p:spPr>
          <a:xfrm>
            <a:off x="4602225" y="1628925"/>
            <a:ext cx="2168400" cy="2390700"/>
          </a:xfrm>
          <a:prstGeom prst="rect">
            <a:avLst/>
          </a:prstGeom>
          <a:noFill/>
          <a:ln>
            <a:noFill/>
          </a:ln>
        </p:spPr>
        <p:txBody>
          <a:bodyPr anchorCtr="0" anchor="t" bIns="34275" lIns="68575" spcFirstLastPara="1" rIns="68575" wrap="square" tIns="34275">
            <a:noAutofit/>
          </a:bodyPr>
          <a:lstStyle/>
          <a:p>
            <a:pPr indent="-184150" lvl="0" marL="285750" marR="0" rtl="0" algn="l">
              <a:lnSpc>
                <a:spcPct val="100000"/>
              </a:lnSpc>
              <a:spcBef>
                <a:spcPts val="0"/>
              </a:spcBef>
              <a:spcAft>
                <a:spcPts val="0"/>
              </a:spcAft>
              <a:buClr>
                <a:srgbClr val="262626"/>
              </a:buClr>
              <a:buSzPts val="1100"/>
              <a:buChar char="●"/>
            </a:pPr>
            <a:r>
              <a:rPr lang="en-GB" sz="1100">
                <a:solidFill>
                  <a:srgbClr val="262626"/>
                </a:solidFill>
              </a:rPr>
              <a:t>Set of style rules defined in an external file</a:t>
            </a:r>
            <a:endParaRPr sz="1100">
              <a:solidFill>
                <a:srgbClr val="262626"/>
              </a:solidFill>
            </a:endParaRPr>
          </a:p>
          <a:p>
            <a:pPr indent="-184150" lvl="0" marL="285750" marR="0" rtl="0" algn="l">
              <a:lnSpc>
                <a:spcPct val="100000"/>
              </a:lnSpc>
              <a:spcBef>
                <a:spcPts val="0"/>
              </a:spcBef>
              <a:spcAft>
                <a:spcPts val="0"/>
              </a:spcAft>
              <a:buClr>
                <a:srgbClr val="262626"/>
              </a:buClr>
              <a:buSzPts val="1100"/>
              <a:buChar char="●"/>
            </a:pPr>
            <a:r>
              <a:rPr lang="en-GB" sz="1100">
                <a:solidFill>
                  <a:srgbClr val="262626"/>
                </a:solidFill>
              </a:rPr>
              <a:t>Should appear as child of the &lt;head&gt; element of your page</a:t>
            </a:r>
            <a:endParaRPr sz="1100">
              <a:solidFill>
                <a:srgbClr val="262626"/>
              </a:solidFill>
            </a:endParaRPr>
          </a:p>
          <a:p>
            <a:pPr indent="-184150" lvl="0" marL="285750" marR="0" rtl="0" algn="l">
              <a:lnSpc>
                <a:spcPct val="100000"/>
              </a:lnSpc>
              <a:spcBef>
                <a:spcPts val="0"/>
              </a:spcBef>
              <a:spcAft>
                <a:spcPts val="0"/>
              </a:spcAft>
              <a:buClr>
                <a:srgbClr val="262626"/>
              </a:buClr>
              <a:buSzPts val="1100"/>
              <a:buChar char="●"/>
            </a:pPr>
            <a:r>
              <a:rPr lang="en-GB" sz="1100">
                <a:solidFill>
                  <a:srgbClr val="262626"/>
                </a:solidFill>
              </a:rPr>
              <a:t>Styles all occurrences of a target that are on a page</a:t>
            </a:r>
            <a:endParaRPr sz="1100">
              <a:solidFill>
                <a:srgbClr val="262626"/>
              </a:solidFill>
            </a:endParaRPr>
          </a:p>
          <a:p>
            <a:pPr indent="-184150" lvl="0" marL="285750" marR="0" rtl="0" algn="l">
              <a:lnSpc>
                <a:spcPct val="100000"/>
              </a:lnSpc>
              <a:spcBef>
                <a:spcPts val="0"/>
              </a:spcBef>
              <a:spcAft>
                <a:spcPts val="0"/>
              </a:spcAft>
              <a:buClr>
                <a:srgbClr val="262626"/>
              </a:buClr>
              <a:buSzPts val="1100"/>
              <a:buChar char="●"/>
            </a:pPr>
            <a:r>
              <a:rPr lang="en-GB" sz="1100">
                <a:solidFill>
                  <a:srgbClr val="262626"/>
                </a:solidFill>
              </a:rPr>
              <a:t>Central external point for styling many pages</a:t>
            </a:r>
            <a:endParaRPr sz="1100">
              <a:solidFill>
                <a:srgbClr val="262626"/>
              </a:solidFill>
            </a:endParaRPr>
          </a:p>
        </p:txBody>
      </p:sp>
      <p:sp>
        <p:nvSpPr>
          <p:cNvPr id="1762" name="Google Shape;1762;p134"/>
          <p:cNvSpPr/>
          <p:nvPr/>
        </p:nvSpPr>
        <p:spPr>
          <a:xfrm>
            <a:off x="4707004" y="1370925"/>
            <a:ext cx="1454100" cy="334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lang="en-GB">
                <a:solidFill>
                  <a:srgbClr val="F07178"/>
                </a:solidFill>
              </a:rPr>
              <a:t>&lt;link&gt;</a:t>
            </a:r>
            <a:endParaRPr b="1" i="0" sz="1400" u="none" cap="none" strike="noStrike">
              <a:solidFill>
                <a:srgbClr val="8F93A2"/>
              </a:solidFill>
            </a:endParaRPr>
          </a:p>
        </p:txBody>
      </p:sp>
      <p:sp>
        <p:nvSpPr>
          <p:cNvPr id="1763" name="Google Shape;1763;p134"/>
          <p:cNvSpPr/>
          <p:nvPr/>
        </p:nvSpPr>
        <p:spPr>
          <a:xfrm>
            <a:off x="6935850" y="1628925"/>
            <a:ext cx="2168400" cy="2390700"/>
          </a:xfrm>
          <a:prstGeom prst="rect">
            <a:avLst/>
          </a:prstGeom>
          <a:noFill/>
          <a:ln>
            <a:noFill/>
          </a:ln>
        </p:spPr>
        <p:txBody>
          <a:bodyPr anchorCtr="0" anchor="t" bIns="34275" lIns="68575" spcFirstLastPara="1" rIns="68575" wrap="square" tIns="34275">
            <a:noAutofit/>
          </a:bodyPr>
          <a:lstStyle/>
          <a:p>
            <a:pPr indent="-184150" lvl="0" marL="285750" marR="0" rtl="0" algn="l">
              <a:lnSpc>
                <a:spcPct val="100000"/>
              </a:lnSpc>
              <a:spcBef>
                <a:spcPts val="0"/>
              </a:spcBef>
              <a:spcAft>
                <a:spcPts val="0"/>
              </a:spcAft>
              <a:buClr>
                <a:srgbClr val="262626"/>
              </a:buClr>
              <a:buSzPts val="1100"/>
              <a:buChar char="●"/>
            </a:pPr>
            <a:r>
              <a:rPr lang="en-GB" sz="1100">
                <a:solidFill>
                  <a:srgbClr val="262626"/>
                </a:solidFill>
              </a:rPr>
              <a:t>Set of style rules defined in an external file</a:t>
            </a:r>
            <a:endParaRPr sz="1100">
              <a:solidFill>
                <a:srgbClr val="262626"/>
              </a:solidFill>
            </a:endParaRPr>
          </a:p>
          <a:p>
            <a:pPr indent="-184150" lvl="0" marL="285750" marR="0" rtl="0" algn="l">
              <a:lnSpc>
                <a:spcPct val="100000"/>
              </a:lnSpc>
              <a:spcBef>
                <a:spcPts val="0"/>
              </a:spcBef>
              <a:spcAft>
                <a:spcPts val="0"/>
              </a:spcAft>
              <a:buClr>
                <a:srgbClr val="262626"/>
              </a:buClr>
              <a:buSzPts val="1100"/>
              <a:buChar char="●"/>
            </a:pPr>
            <a:r>
              <a:rPr lang="en-GB" sz="1100">
                <a:solidFill>
                  <a:srgbClr val="262626"/>
                </a:solidFill>
              </a:rPr>
              <a:t>Should appear as a first rule in an external stylesheet</a:t>
            </a:r>
            <a:endParaRPr sz="1100">
              <a:solidFill>
                <a:srgbClr val="262626"/>
              </a:solidFill>
            </a:endParaRPr>
          </a:p>
          <a:p>
            <a:pPr indent="-184150" lvl="0" marL="285750" marR="0" rtl="0" algn="l">
              <a:lnSpc>
                <a:spcPct val="100000"/>
              </a:lnSpc>
              <a:spcBef>
                <a:spcPts val="0"/>
              </a:spcBef>
              <a:spcAft>
                <a:spcPts val="0"/>
              </a:spcAft>
              <a:buClr>
                <a:srgbClr val="262626"/>
              </a:buClr>
              <a:buSzPts val="1100"/>
              <a:buChar char="●"/>
            </a:pPr>
            <a:r>
              <a:rPr lang="en-GB" sz="1100">
                <a:solidFill>
                  <a:srgbClr val="262626"/>
                </a:solidFill>
              </a:rPr>
              <a:t>Used to chain multiple external files together</a:t>
            </a:r>
            <a:endParaRPr sz="1100">
              <a:solidFill>
                <a:srgbClr val="262626"/>
              </a:solidFill>
            </a:endParaRPr>
          </a:p>
        </p:txBody>
      </p:sp>
      <p:sp>
        <p:nvSpPr>
          <p:cNvPr id="1764" name="Google Shape;1764;p134"/>
          <p:cNvSpPr/>
          <p:nvPr/>
        </p:nvSpPr>
        <p:spPr>
          <a:xfrm>
            <a:off x="7040629" y="1370925"/>
            <a:ext cx="1454100" cy="334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lang="en-GB">
                <a:solidFill>
                  <a:srgbClr val="F07178"/>
                </a:solidFill>
              </a:rPr>
              <a:t>@import</a:t>
            </a:r>
            <a:endParaRPr b="1" i="0" sz="1400" u="none" cap="none" strike="noStrike">
              <a:solidFill>
                <a:srgbClr val="8F93A2"/>
              </a:solidFill>
            </a:endParaRPr>
          </a:p>
        </p:txBody>
      </p:sp>
      <p:sp>
        <p:nvSpPr>
          <p:cNvPr id="1765" name="Google Shape;1765;p134"/>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66" name="Google Shape;1766;p134"/>
          <p:cNvSpPr txBox="1"/>
          <p:nvPr/>
        </p:nvSpPr>
        <p:spPr>
          <a:xfrm>
            <a:off x="1348050" y="238550"/>
            <a:ext cx="64479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Ways to include styles in HTML</a:t>
            </a:r>
            <a:endParaRPr b="0" i="0" sz="1100" u="none" cap="none" strike="noStrike">
              <a:solidFill>
                <a:srgbClr val="000000"/>
              </a:solidFill>
              <a:latin typeface="Arial"/>
              <a:ea typeface="Arial"/>
              <a:cs typeface="Arial"/>
              <a:sym typeface="Arial"/>
            </a:endParaRPr>
          </a:p>
        </p:txBody>
      </p:sp>
      <p:sp>
        <p:nvSpPr>
          <p:cNvPr id="1767" name="Google Shape;1767;p13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35"/>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73" name="Google Shape;1773;p135"/>
          <p:cNvSpPr txBox="1"/>
          <p:nvPr/>
        </p:nvSpPr>
        <p:spPr>
          <a:xfrm>
            <a:off x="3251295" y="238540"/>
            <a:ext cx="16761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Link Element</a:t>
            </a:r>
            <a:endParaRPr b="0" i="0" sz="1100" u="none" cap="none" strike="noStrike">
              <a:solidFill>
                <a:srgbClr val="000000"/>
              </a:solidFill>
              <a:latin typeface="Arial"/>
              <a:ea typeface="Arial"/>
              <a:cs typeface="Arial"/>
              <a:sym typeface="Arial"/>
            </a:endParaRPr>
          </a:p>
        </p:txBody>
      </p:sp>
      <p:pic>
        <p:nvPicPr>
          <p:cNvPr descr="A screenshot of a computer&#10;&#10;Description automatically generated" id="1774" name="Google Shape;1774;p135"/>
          <p:cNvPicPr preferRelativeResize="0"/>
          <p:nvPr/>
        </p:nvPicPr>
        <p:blipFill rotWithShape="1">
          <a:blip r:embed="rId3">
            <a:alphaModFix/>
          </a:blip>
          <a:srcRect b="0" l="0" r="0" t="0"/>
          <a:stretch/>
        </p:blipFill>
        <p:spPr>
          <a:xfrm>
            <a:off x="0" y="1000184"/>
            <a:ext cx="9144001" cy="3904776"/>
          </a:xfrm>
          <a:prstGeom prst="rect">
            <a:avLst/>
          </a:prstGeom>
          <a:noFill/>
          <a:ln>
            <a:noFill/>
          </a:ln>
        </p:spPr>
      </p:pic>
      <p:sp>
        <p:nvSpPr>
          <p:cNvPr id="1775" name="Google Shape;1775;p135"/>
          <p:cNvSpPr txBox="1"/>
          <p:nvPr/>
        </p:nvSpPr>
        <p:spPr>
          <a:xfrm>
            <a:off x="5931244" y="2433250"/>
            <a:ext cx="11907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Link Stylesheet</a:t>
            </a:r>
            <a:endParaRPr b="0" i="0" sz="1100" u="none" cap="none" strike="noStrike">
              <a:solidFill>
                <a:srgbClr val="000000"/>
              </a:solidFill>
              <a:latin typeface="Arial"/>
              <a:ea typeface="Arial"/>
              <a:cs typeface="Arial"/>
              <a:sym typeface="Arial"/>
            </a:endParaRPr>
          </a:p>
        </p:txBody>
      </p:sp>
      <p:sp>
        <p:nvSpPr>
          <p:cNvPr id="1776" name="Google Shape;1776;p13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777" name="Google Shape;1777;p135"/>
          <p:cNvSpPr/>
          <p:nvPr/>
        </p:nvSpPr>
        <p:spPr>
          <a:xfrm>
            <a:off x="5978950" y="1087850"/>
            <a:ext cx="3165000" cy="10059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78" name="Google Shape;1778;p135"/>
          <p:cNvSpPr/>
          <p:nvPr/>
        </p:nvSpPr>
        <p:spPr>
          <a:xfrm>
            <a:off x="6480048" y="1462775"/>
            <a:ext cx="2619300" cy="377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800" u="none" cap="none" strike="noStrike">
                <a:solidFill>
                  <a:srgbClr val="89DDFF"/>
                </a:solidFill>
                <a:latin typeface="Arial"/>
                <a:ea typeface="Arial"/>
                <a:cs typeface="Arial"/>
                <a:sym typeface="Arial"/>
              </a:rPr>
              <a:t>&lt;</a:t>
            </a:r>
            <a:r>
              <a:rPr b="0" i="0" lang="en-GB" sz="800" u="none" cap="none" strike="noStrike">
                <a:solidFill>
                  <a:srgbClr val="F07178"/>
                </a:solidFill>
                <a:latin typeface="Arial"/>
                <a:ea typeface="Arial"/>
                <a:cs typeface="Arial"/>
                <a:sym typeface="Arial"/>
              </a:rPr>
              <a:t>link</a:t>
            </a:r>
            <a:r>
              <a:rPr b="0" i="0" lang="en-GB" sz="800" u="none" cap="none" strike="noStrike">
                <a:solidFill>
                  <a:srgbClr val="8F93A2"/>
                </a:solidFill>
                <a:latin typeface="Arial"/>
                <a:ea typeface="Arial"/>
                <a:cs typeface="Arial"/>
                <a:sym typeface="Arial"/>
              </a:rPr>
              <a:t> </a:t>
            </a:r>
            <a:r>
              <a:rPr b="0" i="1" lang="en-GB" sz="800" u="none" cap="none" strike="noStrike">
                <a:solidFill>
                  <a:srgbClr val="C792EA"/>
                </a:solidFill>
                <a:latin typeface="Arial"/>
                <a:ea typeface="Arial"/>
                <a:cs typeface="Arial"/>
                <a:sym typeface="Arial"/>
              </a:rPr>
              <a:t>re</a:t>
            </a:r>
            <a:r>
              <a:rPr i="1" lang="en-GB" sz="800">
                <a:solidFill>
                  <a:srgbClr val="C792EA"/>
                </a:solidFill>
              </a:rPr>
              <a:t>l</a:t>
            </a:r>
            <a:r>
              <a:rPr b="0" i="0" lang="en-GB" sz="800" u="none" cap="none" strike="noStrike">
                <a:solidFill>
                  <a:srgbClr val="89DDFF"/>
                </a:solidFill>
                <a:latin typeface="Arial"/>
                <a:ea typeface="Arial"/>
                <a:cs typeface="Arial"/>
                <a:sym typeface="Arial"/>
              </a:rPr>
              <a:t>="</a:t>
            </a:r>
            <a:r>
              <a:rPr b="0" i="0" lang="en-GB" sz="800" u="none" cap="none" strike="noStrike">
                <a:solidFill>
                  <a:srgbClr val="C3E88D"/>
                </a:solidFill>
                <a:latin typeface="Arial"/>
                <a:ea typeface="Arial"/>
                <a:cs typeface="Arial"/>
                <a:sym typeface="Arial"/>
              </a:rPr>
              <a:t>stylesheet</a:t>
            </a:r>
            <a:r>
              <a:rPr b="0" i="0" lang="en-GB" sz="800" u="none" cap="none" strike="noStrike">
                <a:solidFill>
                  <a:srgbClr val="89DDFF"/>
                </a:solidFill>
                <a:latin typeface="Arial"/>
                <a:ea typeface="Arial"/>
                <a:cs typeface="Arial"/>
                <a:sym typeface="Arial"/>
              </a:rPr>
              <a:t>"</a:t>
            </a:r>
            <a:r>
              <a:rPr b="0" i="0" lang="en-GB" sz="800" u="none" cap="none" strike="noStrike">
                <a:solidFill>
                  <a:srgbClr val="8F93A2"/>
                </a:solidFill>
                <a:latin typeface="Arial"/>
                <a:ea typeface="Arial"/>
                <a:cs typeface="Arial"/>
                <a:sym typeface="Arial"/>
              </a:rPr>
              <a:t> </a:t>
            </a:r>
            <a:r>
              <a:rPr b="0" i="1" lang="en-GB" sz="800" u="none" cap="none" strike="noStrike">
                <a:solidFill>
                  <a:srgbClr val="C792EA"/>
                </a:solidFill>
                <a:latin typeface="Arial"/>
                <a:ea typeface="Arial"/>
                <a:cs typeface="Arial"/>
                <a:sym typeface="Arial"/>
              </a:rPr>
              <a:t>href</a:t>
            </a:r>
            <a:r>
              <a:rPr b="0" i="0" lang="en-GB" sz="800" u="none" cap="none" strike="noStrike">
                <a:solidFill>
                  <a:srgbClr val="89DDFF"/>
                </a:solidFill>
                <a:latin typeface="Arial"/>
                <a:ea typeface="Arial"/>
                <a:cs typeface="Arial"/>
                <a:sym typeface="Arial"/>
              </a:rPr>
              <a:t>="</a:t>
            </a:r>
            <a:r>
              <a:rPr b="0" i="0" lang="en-GB" sz="800" u="none" cap="none" strike="noStrike">
                <a:solidFill>
                  <a:srgbClr val="C3E88D"/>
                </a:solidFill>
                <a:latin typeface="Arial"/>
                <a:ea typeface="Arial"/>
                <a:cs typeface="Arial"/>
                <a:sym typeface="Arial"/>
              </a:rPr>
              <a:t>basic.css</a:t>
            </a:r>
            <a:r>
              <a:rPr b="0" i="0" lang="en-GB" sz="800" u="none" cap="none" strike="noStrike">
                <a:solidFill>
                  <a:srgbClr val="89DDFF"/>
                </a:solidFill>
                <a:latin typeface="Arial"/>
                <a:ea typeface="Arial"/>
                <a:cs typeface="Arial"/>
                <a:sym typeface="Arial"/>
              </a:rPr>
              <a:t>"</a:t>
            </a:r>
            <a:r>
              <a:rPr b="0" i="0" lang="en-GB" sz="800" u="none" cap="none" strike="noStrike">
                <a:solidFill>
                  <a:srgbClr val="8F93A2"/>
                </a:solidFill>
                <a:latin typeface="Arial"/>
                <a:ea typeface="Arial"/>
                <a:cs typeface="Arial"/>
                <a:sym typeface="Arial"/>
              </a:rPr>
              <a:t> </a:t>
            </a:r>
            <a:r>
              <a:rPr b="0" i="1" lang="en-GB" sz="800" u="none" cap="none" strike="noStrike">
                <a:solidFill>
                  <a:srgbClr val="C792EA"/>
                </a:solidFill>
                <a:latin typeface="Arial"/>
                <a:ea typeface="Arial"/>
                <a:cs typeface="Arial"/>
                <a:sym typeface="Arial"/>
              </a:rPr>
              <a:t>type</a:t>
            </a:r>
            <a:r>
              <a:rPr b="0" i="0" lang="en-GB" sz="800" u="none" cap="none" strike="noStrike">
                <a:solidFill>
                  <a:srgbClr val="89DDFF"/>
                </a:solidFill>
                <a:latin typeface="Arial"/>
                <a:ea typeface="Arial"/>
                <a:cs typeface="Arial"/>
                <a:sym typeface="Arial"/>
              </a:rPr>
              <a:t>="</a:t>
            </a:r>
            <a:r>
              <a:rPr b="0" i="0" lang="en-GB" sz="800" u="none" cap="none" strike="noStrike">
                <a:solidFill>
                  <a:srgbClr val="C3E88D"/>
                </a:solidFill>
                <a:latin typeface="Arial"/>
                <a:ea typeface="Arial"/>
                <a:cs typeface="Arial"/>
                <a:sym typeface="Arial"/>
              </a:rPr>
              <a:t>text/css</a:t>
            </a:r>
            <a:r>
              <a:rPr b="0" i="0" lang="en-GB" sz="800" u="none" cap="none" strike="noStrike">
                <a:solidFill>
                  <a:srgbClr val="89DDFF"/>
                </a:solidFill>
                <a:latin typeface="Arial"/>
                <a:ea typeface="Arial"/>
                <a:cs typeface="Arial"/>
                <a:sym typeface="Arial"/>
              </a:rPr>
              <a:t>"&gt;</a:t>
            </a:r>
            <a:endParaRPr b="0" i="0" sz="800" u="none" cap="none" strike="noStrike">
              <a:solidFill>
                <a:srgbClr val="8F93A2"/>
              </a:solidFill>
              <a:latin typeface="Arial"/>
              <a:ea typeface="Arial"/>
              <a:cs typeface="Arial"/>
              <a:sym typeface="Arial"/>
            </a:endParaRPr>
          </a:p>
        </p:txBody>
      </p:sp>
      <p:sp>
        <p:nvSpPr>
          <p:cNvPr id="1779" name="Google Shape;1779;p135"/>
          <p:cNvSpPr/>
          <p:nvPr/>
        </p:nvSpPr>
        <p:spPr>
          <a:xfrm>
            <a:off x="6039343" y="1192258"/>
            <a:ext cx="596100" cy="21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800" u="none" cap="none" strike="noStrike">
                <a:solidFill>
                  <a:srgbClr val="89DDFF"/>
                </a:solidFill>
                <a:latin typeface="Arial"/>
                <a:ea typeface="Arial"/>
                <a:cs typeface="Arial"/>
                <a:sym typeface="Arial"/>
              </a:rPr>
              <a:t>&lt;</a:t>
            </a:r>
            <a:r>
              <a:rPr b="0" i="0" lang="en-GB" sz="800" u="none" cap="none" strike="noStrike">
                <a:solidFill>
                  <a:srgbClr val="F07178"/>
                </a:solidFill>
                <a:latin typeface="Arial"/>
                <a:ea typeface="Arial"/>
                <a:cs typeface="Arial"/>
                <a:sym typeface="Arial"/>
              </a:rPr>
              <a:t>head</a:t>
            </a:r>
            <a:r>
              <a:rPr b="0" i="0" lang="en-GB" sz="800" u="none" cap="none" strike="noStrike">
                <a:solidFill>
                  <a:srgbClr val="89DDFF"/>
                </a:solidFill>
                <a:latin typeface="Arial"/>
                <a:ea typeface="Arial"/>
                <a:cs typeface="Arial"/>
                <a:sym typeface="Arial"/>
              </a:rPr>
              <a:t>&gt;</a:t>
            </a:r>
            <a:endParaRPr b="0" i="0" sz="800" u="none" cap="none" strike="noStrike">
              <a:solidFill>
                <a:srgbClr val="8F93A2"/>
              </a:solidFill>
              <a:latin typeface="Arial"/>
              <a:ea typeface="Arial"/>
              <a:cs typeface="Arial"/>
              <a:sym typeface="Arial"/>
            </a:endParaRPr>
          </a:p>
        </p:txBody>
      </p:sp>
      <p:sp>
        <p:nvSpPr>
          <p:cNvPr id="1780" name="Google Shape;1780;p135"/>
          <p:cNvSpPr/>
          <p:nvPr/>
        </p:nvSpPr>
        <p:spPr>
          <a:xfrm>
            <a:off x="6065457" y="1650557"/>
            <a:ext cx="677700" cy="21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800" u="none" cap="none" strike="noStrike">
                <a:solidFill>
                  <a:srgbClr val="89DDFF"/>
                </a:solidFill>
                <a:latin typeface="Arial"/>
                <a:ea typeface="Arial"/>
                <a:cs typeface="Arial"/>
                <a:sym typeface="Arial"/>
              </a:rPr>
              <a:t>&lt;/</a:t>
            </a:r>
            <a:r>
              <a:rPr b="0" i="0" lang="en-GB" sz="800" u="none" cap="none" strike="noStrike">
                <a:solidFill>
                  <a:srgbClr val="F07178"/>
                </a:solidFill>
                <a:latin typeface="Arial"/>
                <a:ea typeface="Arial"/>
                <a:cs typeface="Arial"/>
                <a:sym typeface="Arial"/>
              </a:rPr>
              <a:t>head</a:t>
            </a:r>
            <a:r>
              <a:rPr b="0" i="0" lang="en-GB" sz="800" u="none" cap="none" strike="noStrike">
                <a:solidFill>
                  <a:srgbClr val="89DDFF"/>
                </a:solidFill>
                <a:latin typeface="Arial"/>
                <a:ea typeface="Arial"/>
                <a:cs typeface="Arial"/>
                <a:sym typeface="Arial"/>
              </a:rPr>
              <a:t>&gt;</a:t>
            </a:r>
            <a:endParaRPr b="0" i="0" sz="800" u="none" cap="none" strike="noStrike">
              <a:solidFill>
                <a:srgbClr val="8F93A2"/>
              </a:solidFill>
              <a:latin typeface="Arial"/>
              <a:ea typeface="Arial"/>
              <a:cs typeface="Arial"/>
              <a:sym typeface="Arial"/>
            </a:endParaRPr>
          </a:p>
        </p:txBody>
      </p:sp>
      <p:cxnSp>
        <p:nvCxnSpPr>
          <p:cNvPr id="1781" name="Google Shape;1781;p135"/>
          <p:cNvCxnSpPr/>
          <p:nvPr/>
        </p:nvCxnSpPr>
        <p:spPr>
          <a:xfrm rot="10800000">
            <a:off x="6338153" y="1363741"/>
            <a:ext cx="0" cy="286800"/>
          </a:xfrm>
          <a:prstGeom prst="straightConnector1">
            <a:avLst/>
          </a:prstGeom>
          <a:noFill/>
          <a:ln cap="flat" cmpd="sng" w="9525">
            <a:solidFill>
              <a:srgbClr val="7F7F7F"/>
            </a:solidFill>
            <a:prstDash val="solid"/>
            <a:miter lim="800000"/>
            <a:headEnd len="sm" w="sm" type="none"/>
            <a:tailEnd len="sm" w="sm" type="none"/>
          </a:ln>
        </p:spPr>
      </p:cxnSp>
      <p:cxnSp>
        <p:nvCxnSpPr>
          <p:cNvPr id="1782" name="Google Shape;1782;p135"/>
          <p:cNvCxnSpPr/>
          <p:nvPr/>
        </p:nvCxnSpPr>
        <p:spPr>
          <a:xfrm>
            <a:off x="6328540" y="1650541"/>
            <a:ext cx="151500" cy="0"/>
          </a:xfrm>
          <a:prstGeom prst="straightConnector1">
            <a:avLst/>
          </a:prstGeom>
          <a:noFill/>
          <a:ln cap="flat" cmpd="sng" w="9525">
            <a:solidFill>
              <a:srgbClr val="7F7F7F"/>
            </a:solidFill>
            <a:prstDash val="solid"/>
            <a:miter lim="800000"/>
            <a:headEnd len="sm" w="sm" type="none"/>
            <a:tailEnd len="sm" w="sm" type="none"/>
          </a:ln>
        </p:spPr>
      </p:cxnSp>
      <p:sp>
        <p:nvSpPr>
          <p:cNvPr id="1783" name="Google Shape;1783;p13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1784" name="Google Shape;1784;p135"/>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pic>
        <p:nvPicPr>
          <p:cNvPr id="1789" name="Google Shape;1789;p136"/>
          <p:cNvPicPr preferRelativeResize="0"/>
          <p:nvPr/>
        </p:nvPicPr>
        <p:blipFill rotWithShape="1">
          <a:blip r:embed="rId3">
            <a:alphaModFix/>
          </a:blip>
          <a:srcRect b="0" l="0" r="0" t="0"/>
          <a:stretch/>
        </p:blipFill>
        <p:spPr>
          <a:xfrm>
            <a:off x="3010228" y="1683468"/>
            <a:ext cx="2124075" cy="847725"/>
          </a:xfrm>
          <a:prstGeom prst="rect">
            <a:avLst/>
          </a:prstGeom>
          <a:noFill/>
          <a:ln>
            <a:noFill/>
          </a:ln>
        </p:spPr>
      </p:pic>
      <p:pic>
        <p:nvPicPr>
          <p:cNvPr id="1790" name="Google Shape;1790;p136"/>
          <p:cNvPicPr preferRelativeResize="0"/>
          <p:nvPr/>
        </p:nvPicPr>
        <p:blipFill rotWithShape="1">
          <a:blip r:embed="rId4">
            <a:alphaModFix/>
          </a:blip>
          <a:srcRect b="0" l="0" r="0" t="0"/>
          <a:stretch/>
        </p:blipFill>
        <p:spPr>
          <a:xfrm>
            <a:off x="182499" y="1683468"/>
            <a:ext cx="2724150" cy="2038350"/>
          </a:xfrm>
          <a:prstGeom prst="rect">
            <a:avLst/>
          </a:prstGeom>
          <a:noFill/>
          <a:ln>
            <a:noFill/>
          </a:ln>
        </p:spPr>
      </p:pic>
      <p:pic>
        <p:nvPicPr>
          <p:cNvPr id="1791" name="Google Shape;1791;p136"/>
          <p:cNvPicPr preferRelativeResize="0"/>
          <p:nvPr/>
        </p:nvPicPr>
        <p:blipFill rotWithShape="1">
          <a:blip r:embed="rId5">
            <a:alphaModFix/>
          </a:blip>
          <a:srcRect b="0" l="0" r="0" t="0"/>
          <a:stretch/>
        </p:blipFill>
        <p:spPr>
          <a:xfrm>
            <a:off x="3010228" y="2702643"/>
            <a:ext cx="2343150" cy="1485900"/>
          </a:xfrm>
          <a:prstGeom prst="rect">
            <a:avLst/>
          </a:prstGeom>
          <a:noFill/>
          <a:ln>
            <a:noFill/>
          </a:ln>
        </p:spPr>
      </p:pic>
      <p:sp>
        <p:nvSpPr>
          <p:cNvPr id="1792" name="Google Shape;1792;p136"/>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93" name="Google Shape;1793;p136"/>
          <p:cNvSpPr txBox="1"/>
          <p:nvPr/>
        </p:nvSpPr>
        <p:spPr>
          <a:xfrm>
            <a:off x="3973735" y="238540"/>
            <a:ext cx="11967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COLORS</a:t>
            </a:r>
            <a:endParaRPr b="0" i="0" sz="1100" u="none" cap="none" strike="noStrike">
              <a:solidFill>
                <a:srgbClr val="000000"/>
              </a:solidFill>
              <a:latin typeface="Arial"/>
              <a:ea typeface="Arial"/>
              <a:cs typeface="Arial"/>
              <a:sym typeface="Arial"/>
            </a:endParaRPr>
          </a:p>
        </p:txBody>
      </p:sp>
      <p:pic>
        <p:nvPicPr>
          <p:cNvPr id="1794" name="Google Shape;1794;p136"/>
          <p:cNvPicPr preferRelativeResize="0"/>
          <p:nvPr/>
        </p:nvPicPr>
        <p:blipFill rotWithShape="1">
          <a:blip r:embed="rId6">
            <a:alphaModFix/>
          </a:blip>
          <a:srcRect b="0" l="0" r="0" t="0"/>
          <a:stretch/>
        </p:blipFill>
        <p:spPr>
          <a:xfrm>
            <a:off x="5098174" y="1619263"/>
            <a:ext cx="4047992" cy="2580934"/>
          </a:xfrm>
          <a:prstGeom prst="rect">
            <a:avLst/>
          </a:prstGeom>
          <a:noFill/>
          <a:ln>
            <a:noFill/>
          </a:ln>
        </p:spPr>
      </p:pic>
      <p:sp>
        <p:nvSpPr>
          <p:cNvPr id="1795" name="Google Shape;1795;p136"/>
          <p:cNvSpPr txBox="1"/>
          <p:nvPr/>
        </p:nvSpPr>
        <p:spPr>
          <a:xfrm>
            <a:off x="7892792" y="4132287"/>
            <a:ext cx="12513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Base 142 Colors</a:t>
            </a:r>
            <a:endParaRPr b="0" i="0" sz="1100" u="none" cap="none" strike="noStrike">
              <a:solidFill>
                <a:srgbClr val="000000"/>
              </a:solidFill>
              <a:latin typeface="Arial"/>
              <a:ea typeface="Arial"/>
              <a:cs typeface="Arial"/>
              <a:sym typeface="Arial"/>
            </a:endParaRPr>
          </a:p>
        </p:txBody>
      </p:sp>
      <p:sp>
        <p:nvSpPr>
          <p:cNvPr id="1796" name="Google Shape;1796;p136"/>
          <p:cNvSpPr txBox="1"/>
          <p:nvPr/>
        </p:nvSpPr>
        <p:spPr>
          <a:xfrm>
            <a:off x="1944494" y="4217170"/>
            <a:ext cx="4255500" cy="4845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sng" cap="none" strike="noStrike">
                <a:solidFill>
                  <a:schemeClr val="lt1"/>
                </a:solidFill>
                <a:latin typeface="Calibri"/>
                <a:ea typeface="Calibri"/>
                <a:cs typeface="Calibri"/>
                <a:sym typeface="Calibri"/>
                <a:hlinkClick r:id="rId7">
                  <a:extLst>
                    <a:ext uri="{A12FA001-AC4F-418D-AE19-62706E023703}">
                      <ahyp:hlinkClr val="tx"/>
                    </a:ext>
                  </a:extLst>
                </a:hlinkClick>
              </a:rPr>
              <a:t>Bring me to Colors </a:t>
            </a:r>
            <a:r>
              <a:rPr b="0" i="0" lang="en-GB" sz="1400" u="sng" cap="none" strike="noStrike">
                <a:solidFill>
                  <a:schemeClr val="dk1"/>
                </a:solidFill>
                <a:latin typeface="Calibri"/>
                <a:ea typeface="Calibri"/>
                <a:cs typeface="Calibri"/>
                <a:sym typeface="Calibri"/>
                <a:hlinkClick r:id="rId8">
                  <a:extLst>
                    <a:ext uri="{A12FA001-AC4F-418D-AE19-62706E023703}">
                      <ahyp:hlinkClr val="tx"/>
                    </a:ext>
                  </a:extLst>
                </a:hlinkClick>
              </a:rPr>
              <a:t>http://www.colors.commutercreative.com/</a:t>
            </a:r>
            <a:endParaRPr b="0" i="0" sz="1400" u="none" cap="none" strike="noStrike">
              <a:solidFill>
                <a:schemeClr val="dk1"/>
              </a:solidFill>
              <a:latin typeface="Calibri"/>
              <a:ea typeface="Calibri"/>
              <a:cs typeface="Calibri"/>
              <a:sym typeface="Calibri"/>
            </a:endParaRPr>
          </a:p>
        </p:txBody>
      </p:sp>
      <p:sp>
        <p:nvSpPr>
          <p:cNvPr id="1797" name="Google Shape;1797;p13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798" name="Google Shape;1798;p13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37"/>
          <p:cNvSpPr txBox="1"/>
          <p:nvPr/>
        </p:nvSpPr>
        <p:spPr>
          <a:xfrm>
            <a:off x="3423602" y="1108025"/>
            <a:ext cx="23013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B6F7A"/>
                </a:solidFill>
                <a:latin typeface="Calibri"/>
                <a:ea typeface="Calibri"/>
                <a:cs typeface="Calibri"/>
                <a:sym typeface="Calibri"/>
              </a:rPr>
              <a:t>Hexadecimal mode</a:t>
            </a:r>
            <a:endParaRPr b="0" i="0" sz="1100" u="none" cap="none" strike="noStrike">
              <a:solidFill>
                <a:srgbClr val="000000"/>
              </a:solidFill>
              <a:latin typeface="Arial"/>
              <a:ea typeface="Arial"/>
              <a:cs typeface="Arial"/>
              <a:sym typeface="Arial"/>
            </a:endParaRPr>
          </a:p>
        </p:txBody>
      </p:sp>
      <p:sp>
        <p:nvSpPr>
          <p:cNvPr id="1804" name="Google Shape;1804;p137"/>
          <p:cNvSpPr txBox="1"/>
          <p:nvPr/>
        </p:nvSpPr>
        <p:spPr>
          <a:xfrm>
            <a:off x="1992977" y="1313025"/>
            <a:ext cx="55887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B498"/>
                </a:solidFill>
                <a:latin typeface="Calibri"/>
                <a:ea typeface="Calibri"/>
                <a:cs typeface="Calibri"/>
                <a:sym typeface="Calibri"/>
              </a:rPr>
              <a:t>#+ String of 6 hexadecimal numbers (from 0-F) 16.7 million colors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B498"/>
                </a:solidFill>
                <a:latin typeface="Calibri"/>
                <a:ea typeface="Calibri"/>
                <a:cs typeface="Calibri"/>
                <a:sym typeface="Calibri"/>
              </a:rPr>
              <a:t>#ffffff – white    |     #000000 - black</a:t>
            </a:r>
            <a:endParaRPr b="0" i="0" sz="1100" u="none" cap="none" strike="noStrike">
              <a:solidFill>
                <a:srgbClr val="000000"/>
              </a:solidFill>
              <a:latin typeface="Arial"/>
              <a:ea typeface="Arial"/>
              <a:cs typeface="Arial"/>
              <a:sym typeface="Arial"/>
            </a:endParaRPr>
          </a:p>
        </p:txBody>
      </p:sp>
      <p:sp>
        <p:nvSpPr>
          <p:cNvPr id="1805" name="Google Shape;1805;p137"/>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06" name="Google Shape;1806;p137"/>
          <p:cNvSpPr txBox="1"/>
          <p:nvPr/>
        </p:nvSpPr>
        <p:spPr>
          <a:xfrm>
            <a:off x="3973735" y="238540"/>
            <a:ext cx="11967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COLORS</a:t>
            </a:r>
            <a:endParaRPr b="0" i="0" sz="1100" u="none" cap="none" strike="noStrike">
              <a:solidFill>
                <a:srgbClr val="000000"/>
              </a:solidFill>
              <a:latin typeface="Arial"/>
              <a:ea typeface="Arial"/>
              <a:cs typeface="Arial"/>
              <a:sym typeface="Arial"/>
            </a:endParaRPr>
          </a:p>
        </p:txBody>
      </p:sp>
      <p:pic>
        <p:nvPicPr>
          <p:cNvPr id="1807" name="Google Shape;1807;p137"/>
          <p:cNvPicPr preferRelativeResize="0"/>
          <p:nvPr/>
        </p:nvPicPr>
        <p:blipFill rotWithShape="1">
          <a:blip r:embed="rId3">
            <a:alphaModFix/>
          </a:blip>
          <a:srcRect b="0" l="0" r="0" t="0"/>
          <a:stretch/>
        </p:blipFill>
        <p:spPr>
          <a:xfrm>
            <a:off x="2081092" y="1828563"/>
            <a:ext cx="1987515" cy="2452430"/>
          </a:xfrm>
          <a:prstGeom prst="rect">
            <a:avLst/>
          </a:prstGeom>
          <a:noFill/>
          <a:ln>
            <a:noFill/>
          </a:ln>
        </p:spPr>
      </p:pic>
      <p:pic>
        <p:nvPicPr>
          <p:cNvPr id="1808" name="Google Shape;1808;p137"/>
          <p:cNvPicPr preferRelativeResize="0"/>
          <p:nvPr/>
        </p:nvPicPr>
        <p:blipFill rotWithShape="1">
          <a:blip r:embed="rId4">
            <a:alphaModFix/>
          </a:blip>
          <a:srcRect b="0" l="0" r="0" t="0"/>
          <a:stretch/>
        </p:blipFill>
        <p:spPr>
          <a:xfrm>
            <a:off x="4324978" y="2875803"/>
            <a:ext cx="2301332" cy="1743434"/>
          </a:xfrm>
          <a:prstGeom prst="rect">
            <a:avLst/>
          </a:prstGeom>
          <a:noFill/>
          <a:ln>
            <a:noFill/>
          </a:ln>
        </p:spPr>
      </p:pic>
      <p:pic>
        <p:nvPicPr>
          <p:cNvPr id="1809" name="Google Shape;1809;p137"/>
          <p:cNvPicPr preferRelativeResize="0"/>
          <p:nvPr/>
        </p:nvPicPr>
        <p:blipFill rotWithShape="1">
          <a:blip r:embed="rId5">
            <a:alphaModFix/>
          </a:blip>
          <a:srcRect b="0" l="0" r="0" t="0"/>
          <a:stretch/>
        </p:blipFill>
        <p:spPr>
          <a:xfrm>
            <a:off x="4324978" y="1833196"/>
            <a:ext cx="2591906" cy="1034438"/>
          </a:xfrm>
          <a:prstGeom prst="rect">
            <a:avLst/>
          </a:prstGeom>
          <a:noFill/>
          <a:ln>
            <a:noFill/>
          </a:ln>
        </p:spPr>
      </p:pic>
      <p:sp>
        <p:nvSpPr>
          <p:cNvPr id="1810" name="Google Shape;1810;p13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811" name="Google Shape;1811;p13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138"/>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17" name="Google Shape;1817;p138"/>
          <p:cNvSpPr txBox="1"/>
          <p:nvPr/>
        </p:nvSpPr>
        <p:spPr>
          <a:xfrm>
            <a:off x="3600780" y="238540"/>
            <a:ext cx="11967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COLORS</a:t>
            </a:r>
            <a:endParaRPr b="0" i="0" sz="1100" u="none" cap="none" strike="noStrike">
              <a:solidFill>
                <a:srgbClr val="000000"/>
              </a:solidFill>
              <a:latin typeface="Arial"/>
              <a:ea typeface="Arial"/>
              <a:cs typeface="Arial"/>
              <a:sym typeface="Arial"/>
            </a:endParaRPr>
          </a:p>
        </p:txBody>
      </p:sp>
      <p:sp>
        <p:nvSpPr>
          <p:cNvPr id="1818" name="Google Shape;1818;p138"/>
          <p:cNvSpPr txBox="1"/>
          <p:nvPr/>
        </p:nvSpPr>
        <p:spPr>
          <a:xfrm>
            <a:off x="3982093" y="1138100"/>
            <a:ext cx="7386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FB6F7A"/>
                </a:solidFill>
                <a:latin typeface="Calibri"/>
                <a:ea typeface="Calibri"/>
                <a:cs typeface="Calibri"/>
                <a:sym typeface="Calibri"/>
              </a:rPr>
              <a:t>RGB</a:t>
            </a:r>
            <a:endParaRPr b="1" i="0" sz="1100" u="none" cap="none" strike="noStrike">
              <a:solidFill>
                <a:srgbClr val="000000"/>
              </a:solidFill>
            </a:endParaRPr>
          </a:p>
        </p:txBody>
      </p:sp>
      <p:sp>
        <p:nvSpPr>
          <p:cNvPr id="1819" name="Google Shape;1819;p138"/>
          <p:cNvSpPr txBox="1"/>
          <p:nvPr/>
        </p:nvSpPr>
        <p:spPr>
          <a:xfrm>
            <a:off x="2517771" y="1388054"/>
            <a:ext cx="43173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B498"/>
                </a:solidFill>
                <a:latin typeface="Calibri"/>
                <a:ea typeface="Calibri"/>
                <a:cs typeface="Calibri"/>
                <a:sym typeface="Calibri"/>
              </a:rPr>
              <a:t>3 Channels: Red, Green and Blue (Each ranges from 0 – 255)</a:t>
            </a:r>
            <a:endParaRPr b="0" i="0" sz="1100" u="none" cap="none" strike="noStrike">
              <a:solidFill>
                <a:srgbClr val="000000"/>
              </a:solidFill>
              <a:latin typeface="Arial"/>
              <a:ea typeface="Arial"/>
              <a:cs typeface="Arial"/>
              <a:sym typeface="Arial"/>
            </a:endParaRPr>
          </a:p>
        </p:txBody>
      </p:sp>
      <p:pic>
        <p:nvPicPr>
          <p:cNvPr id="1820" name="Google Shape;1820;p138"/>
          <p:cNvPicPr preferRelativeResize="0"/>
          <p:nvPr/>
        </p:nvPicPr>
        <p:blipFill rotWithShape="1">
          <a:blip r:embed="rId3">
            <a:alphaModFix/>
          </a:blip>
          <a:srcRect b="0" l="0" r="0" t="0"/>
          <a:stretch/>
        </p:blipFill>
        <p:spPr>
          <a:xfrm>
            <a:off x="4199045" y="2707659"/>
            <a:ext cx="2093108" cy="1585688"/>
          </a:xfrm>
          <a:prstGeom prst="rect">
            <a:avLst/>
          </a:prstGeom>
          <a:noFill/>
          <a:ln>
            <a:noFill/>
          </a:ln>
        </p:spPr>
      </p:pic>
      <p:pic>
        <p:nvPicPr>
          <p:cNvPr id="1821" name="Google Shape;1821;p138"/>
          <p:cNvPicPr preferRelativeResize="0"/>
          <p:nvPr/>
        </p:nvPicPr>
        <p:blipFill rotWithShape="1">
          <a:blip r:embed="rId4">
            <a:alphaModFix/>
          </a:blip>
          <a:srcRect b="0" l="0" r="0" t="0"/>
          <a:stretch/>
        </p:blipFill>
        <p:spPr>
          <a:xfrm>
            <a:off x="4199045" y="1665052"/>
            <a:ext cx="2357389" cy="940841"/>
          </a:xfrm>
          <a:prstGeom prst="rect">
            <a:avLst/>
          </a:prstGeom>
          <a:noFill/>
          <a:ln>
            <a:noFill/>
          </a:ln>
        </p:spPr>
      </p:pic>
      <p:pic>
        <p:nvPicPr>
          <p:cNvPr id="1822" name="Google Shape;1822;p138"/>
          <p:cNvPicPr preferRelativeResize="0"/>
          <p:nvPr/>
        </p:nvPicPr>
        <p:blipFill rotWithShape="1">
          <a:blip r:embed="rId5">
            <a:alphaModFix/>
          </a:blip>
          <a:srcRect b="0" l="0" r="0" t="0"/>
          <a:stretch/>
        </p:blipFill>
        <p:spPr>
          <a:xfrm>
            <a:off x="1770169" y="1683722"/>
            <a:ext cx="2367961" cy="2272820"/>
          </a:xfrm>
          <a:prstGeom prst="rect">
            <a:avLst/>
          </a:prstGeom>
          <a:noFill/>
          <a:ln>
            <a:noFill/>
          </a:ln>
        </p:spPr>
      </p:pic>
      <p:sp>
        <p:nvSpPr>
          <p:cNvPr id="1823" name="Google Shape;1823;p13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824" name="Google Shape;1824;p13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139"/>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30" name="Google Shape;1830;p139"/>
          <p:cNvSpPr txBox="1"/>
          <p:nvPr/>
        </p:nvSpPr>
        <p:spPr>
          <a:xfrm>
            <a:off x="3600780" y="238540"/>
            <a:ext cx="11967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COLORS</a:t>
            </a:r>
            <a:endParaRPr b="0" i="0" sz="1100" u="none" cap="none" strike="noStrike">
              <a:solidFill>
                <a:srgbClr val="000000"/>
              </a:solidFill>
              <a:latin typeface="Arial"/>
              <a:ea typeface="Arial"/>
              <a:cs typeface="Arial"/>
              <a:sym typeface="Arial"/>
            </a:endParaRPr>
          </a:p>
        </p:txBody>
      </p:sp>
      <p:sp>
        <p:nvSpPr>
          <p:cNvPr id="1831" name="Google Shape;1831;p139"/>
          <p:cNvSpPr txBox="1"/>
          <p:nvPr/>
        </p:nvSpPr>
        <p:spPr>
          <a:xfrm>
            <a:off x="4033517" y="1231125"/>
            <a:ext cx="9477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B6F7A"/>
                </a:solidFill>
                <a:latin typeface="Calibri"/>
                <a:ea typeface="Calibri"/>
                <a:cs typeface="Calibri"/>
                <a:sym typeface="Calibri"/>
              </a:rPr>
              <a:t>RGB</a:t>
            </a:r>
            <a:r>
              <a:rPr b="1" i="0" lang="en-GB" sz="1400" u="none" cap="none" strike="noStrike">
                <a:solidFill>
                  <a:srgbClr val="00B498"/>
                </a:solidFill>
                <a:latin typeface="Calibri"/>
                <a:ea typeface="Calibri"/>
                <a:cs typeface="Calibri"/>
                <a:sym typeface="Calibri"/>
              </a:rPr>
              <a:t>A</a:t>
            </a:r>
            <a:endParaRPr b="0" i="0" sz="1100" u="none" cap="none" strike="noStrike">
              <a:solidFill>
                <a:srgbClr val="000000"/>
              </a:solidFill>
              <a:latin typeface="Arial"/>
              <a:ea typeface="Arial"/>
              <a:cs typeface="Arial"/>
              <a:sym typeface="Arial"/>
            </a:endParaRPr>
          </a:p>
        </p:txBody>
      </p:sp>
      <p:sp>
        <p:nvSpPr>
          <p:cNvPr id="1832" name="Google Shape;1832;p139"/>
          <p:cNvSpPr txBox="1"/>
          <p:nvPr/>
        </p:nvSpPr>
        <p:spPr>
          <a:xfrm>
            <a:off x="1177674" y="1436100"/>
            <a:ext cx="61218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B498"/>
                </a:solidFill>
                <a:latin typeface="Calibri"/>
                <a:ea typeface="Calibri"/>
                <a:cs typeface="Calibri"/>
                <a:sym typeface="Calibri"/>
              </a:rPr>
              <a:t>Just like RBG, but with an alpha(transparency) channel. Ranges from 0.0-1.0</a:t>
            </a:r>
            <a:endParaRPr b="0" i="0" sz="1100" u="none" cap="none" strike="noStrike">
              <a:solidFill>
                <a:srgbClr val="000000"/>
              </a:solidFill>
              <a:latin typeface="Arial"/>
              <a:ea typeface="Arial"/>
              <a:cs typeface="Arial"/>
              <a:sym typeface="Arial"/>
            </a:endParaRPr>
          </a:p>
        </p:txBody>
      </p:sp>
      <p:pic>
        <p:nvPicPr>
          <p:cNvPr id="1833" name="Google Shape;1833;p139"/>
          <p:cNvPicPr preferRelativeResize="0"/>
          <p:nvPr/>
        </p:nvPicPr>
        <p:blipFill rotWithShape="1">
          <a:blip r:embed="rId3">
            <a:alphaModFix/>
          </a:blip>
          <a:srcRect b="0" l="0" r="0" t="0"/>
          <a:stretch/>
        </p:blipFill>
        <p:spPr>
          <a:xfrm>
            <a:off x="4476342" y="1814044"/>
            <a:ext cx="2251813" cy="898706"/>
          </a:xfrm>
          <a:prstGeom prst="rect">
            <a:avLst/>
          </a:prstGeom>
          <a:noFill/>
          <a:ln>
            <a:noFill/>
          </a:ln>
        </p:spPr>
      </p:pic>
      <p:pic>
        <p:nvPicPr>
          <p:cNvPr id="1834" name="Google Shape;1834;p139"/>
          <p:cNvPicPr preferRelativeResize="0"/>
          <p:nvPr/>
        </p:nvPicPr>
        <p:blipFill rotWithShape="1">
          <a:blip r:embed="rId4">
            <a:alphaModFix/>
          </a:blip>
          <a:srcRect b="0" l="0" r="0" t="0"/>
          <a:stretch/>
        </p:blipFill>
        <p:spPr>
          <a:xfrm>
            <a:off x="1306231" y="1814044"/>
            <a:ext cx="3019247" cy="2181128"/>
          </a:xfrm>
          <a:prstGeom prst="rect">
            <a:avLst/>
          </a:prstGeom>
          <a:noFill/>
          <a:ln>
            <a:noFill/>
          </a:ln>
        </p:spPr>
      </p:pic>
      <p:pic>
        <p:nvPicPr>
          <p:cNvPr id="1835" name="Google Shape;1835;p139"/>
          <p:cNvPicPr preferRelativeResize="0"/>
          <p:nvPr/>
        </p:nvPicPr>
        <p:blipFill rotWithShape="1">
          <a:blip r:embed="rId5">
            <a:alphaModFix/>
          </a:blip>
          <a:srcRect b="0" l="0" r="0" t="0"/>
          <a:stretch/>
        </p:blipFill>
        <p:spPr>
          <a:xfrm>
            <a:off x="4476343" y="2842745"/>
            <a:ext cx="1989270" cy="1494477"/>
          </a:xfrm>
          <a:prstGeom prst="rect">
            <a:avLst/>
          </a:prstGeom>
          <a:noFill/>
          <a:ln>
            <a:noFill/>
          </a:ln>
        </p:spPr>
      </p:pic>
      <p:sp>
        <p:nvSpPr>
          <p:cNvPr id="1836" name="Google Shape;1836;p13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837" name="Google Shape;1837;p13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40"/>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43" name="Google Shape;1843;p140"/>
          <p:cNvSpPr txBox="1"/>
          <p:nvPr/>
        </p:nvSpPr>
        <p:spPr>
          <a:xfrm>
            <a:off x="3600771" y="238550"/>
            <a:ext cx="27639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ID Attribute</a:t>
            </a:r>
            <a:endParaRPr b="0" i="0" sz="1100" u="none" cap="none" strike="noStrike">
              <a:solidFill>
                <a:srgbClr val="000000"/>
              </a:solidFill>
              <a:latin typeface="Arial"/>
              <a:ea typeface="Arial"/>
              <a:cs typeface="Arial"/>
              <a:sym typeface="Arial"/>
            </a:endParaRPr>
          </a:p>
        </p:txBody>
      </p:sp>
      <p:pic>
        <p:nvPicPr>
          <p:cNvPr descr="A screenshot of a cell phone&#10;&#10;Description automatically generated" id="1844" name="Google Shape;1844;p140"/>
          <p:cNvPicPr preferRelativeResize="0"/>
          <p:nvPr/>
        </p:nvPicPr>
        <p:blipFill rotWithShape="1">
          <a:blip r:embed="rId3">
            <a:alphaModFix/>
          </a:blip>
          <a:srcRect b="0" l="0" r="0" t="0"/>
          <a:stretch/>
        </p:blipFill>
        <p:spPr>
          <a:xfrm>
            <a:off x="1862266" y="1445740"/>
            <a:ext cx="4869854" cy="2690297"/>
          </a:xfrm>
          <a:prstGeom prst="rect">
            <a:avLst/>
          </a:prstGeom>
          <a:noFill/>
          <a:ln>
            <a:noFill/>
          </a:ln>
        </p:spPr>
      </p:pic>
      <p:sp>
        <p:nvSpPr>
          <p:cNvPr id="1845" name="Google Shape;1845;p14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846" name="Google Shape;1846;p14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141"/>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52" name="Google Shape;1852;p141"/>
          <p:cNvSpPr txBox="1"/>
          <p:nvPr/>
        </p:nvSpPr>
        <p:spPr>
          <a:xfrm>
            <a:off x="3600773" y="238550"/>
            <a:ext cx="22788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ID Attribute</a:t>
            </a:r>
            <a:endParaRPr b="0" i="0" sz="1100" u="none" cap="none" strike="noStrike">
              <a:solidFill>
                <a:srgbClr val="000000"/>
              </a:solidFill>
              <a:latin typeface="Arial"/>
              <a:ea typeface="Arial"/>
              <a:cs typeface="Arial"/>
              <a:sym typeface="Arial"/>
            </a:endParaRPr>
          </a:p>
        </p:txBody>
      </p:sp>
      <p:pic>
        <p:nvPicPr>
          <p:cNvPr descr="A screenshot of a cell phone&#10;&#10;Description automatically generated" id="1853" name="Google Shape;1853;p141"/>
          <p:cNvPicPr preferRelativeResize="0"/>
          <p:nvPr/>
        </p:nvPicPr>
        <p:blipFill rotWithShape="1">
          <a:blip r:embed="rId3">
            <a:alphaModFix/>
          </a:blip>
          <a:srcRect b="0" l="0" r="0" t="0"/>
          <a:stretch/>
        </p:blipFill>
        <p:spPr>
          <a:xfrm>
            <a:off x="593123" y="1108034"/>
            <a:ext cx="8300652" cy="3694039"/>
          </a:xfrm>
          <a:prstGeom prst="rect">
            <a:avLst/>
          </a:prstGeom>
          <a:noFill/>
          <a:ln>
            <a:noFill/>
          </a:ln>
        </p:spPr>
      </p:pic>
      <p:sp>
        <p:nvSpPr>
          <p:cNvPr id="1854" name="Google Shape;1854;p141"/>
          <p:cNvSpPr/>
          <p:nvPr/>
        </p:nvSpPr>
        <p:spPr>
          <a:xfrm>
            <a:off x="250226" y="1197562"/>
            <a:ext cx="4022100" cy="34863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55" name="Google Shape;1855;p141"/>
          <p:cNvSpPr/>
          <p:nvPr/>
        </p:nvSpPr>
        <p:spPr>
          <a:xfrm>
            <a:off x="418420" y="1456403"/>
            <a:ext cx="3854100" cy="2700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&lt;!</a:t>
            </a:r>
            <a:r>
              <a:rPr b="0" i="0" lang="en-GB" sz="900" u="none" cap="none" strike="noStrike">
                <a:solidFill>
                  <a:srgbClr val="F07178"/>
                </a:solidFill>
                <a:latin typeface="Arial"/>
                <a:ea typeface="Arial"/>
                <a:cs typeface="Arial"/>
                <a:sym typeface="Arial"/>
              </a:rPr>
              <a:t>DOCTYPE</a:t>
            </a:r>
            <a:r>
              <a:rPr b="0" i="0" lang="en-GB" sz="900" u="none" cap="none" strike="noStrike">
                <a:solidFill>
                  <a:srgbClr val="8F93A2"/>
                </a:solidFill>
                <a:latin typeface="Arial"/>
                <a:ea typeface="Arial"/>
                <a:cs typeface="Arial"/>
                <a:sym typeface="Arial"/>
              </a:rPr>
              <a:t> </a:t>
            </a:r>
            <a:r>
              <a:rPr b="0" i="1" lang="en-GB" sz="900" u="none" cap="none" strike="noStrike">
                <a:solidFill>
                  <a:srgbClr val="C792EA"/>
                </a:solidFill>
                <a:latin typeface="Arial"/>
                <a:ea typeface="Arial"/>
                <a:cs typeface="Arial"/>
                <a:sym typeface="Arial"/>
              </a:rPr>
              <a:t>html</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&lt;</a:t>
            </a:r>
            <a:r>
              <a:rPr b="0" i="0" lang="en-GB" sz="900" u="none" cap="none" strike="noStrike">
                <a:solidFill>
                  <a:srgbClr val="F07178"/>
                </a:solidFill>
                <a:latin typeface="Arial"/>
                <a:ea typeface="Arial"/>
                <a:cs typeface="Arial"/>
                <a:sym typeface="Arial"/>
              </a:rPr>
              <a:t>html</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&lt;</a:t>
            </a:r>
            <a:r>
              <a:rPr b="0" i="0" lang="en-GB" sz="900" u="none" cap="none" strike="noStrike">
                <a:solidFill>
                  <a:srgbClr val="F07178"/>
                </a:solidFill>
                <a:latin typeface="Arial"/>
                <a:ea typeface="Arial"/>
                <a:cs typeface="Arial"/>
                <a:sym typeface="Arial"/>
              </a:rPr>
              <a:t>head</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  &lt;</a:t>
            </a:r>
            <a:r>
              <a:rPr b="0" i="0" lang="en-GB" sz="900" u="none" cap="none" strike="noStrike">
                <a:solidFill>
                  <a:srgbClr val="F07178"/>
                </a:solidFill>
                <a:latin typeface="Arial"/>
                <a:ea typeface="Arial"/>
                <a:cs typeface="Arial"/>
                <a:sym typeface="Arial"/>
              </a:rPr>
              <a:t>title</a:t>
            </a:r>
            <a:r>
              <a:rPr b="0" i="0" lang="en-GB" sz="900" u="none" cap="none" strike="noStrike">
                <a:solidFill>
                  <a:srgbClr val="89DDFF"/>
                </a:solidFill>
                <a:latin typeface="Arial"/>
                <a:ea typeface="Arial"/>
                <a:cs typeface="Arial"/>
                <a:sym typeface="Arial"/>
              </a:rPr>
              <a:t>&gt;</a:t>
            </a:r>
            <a:r>
              <a:rPr b="0" i="0" lang="en-GB" sz="900" u="none" cap="none" strike="noStrike">
                <a:solidFill>
                  <a:srgbClr val="8F93A2"/>
                </a:solidFill>
                <a:latin typeface="Arial"/>
                <a:ea typeface="Arial"/>
                <a:cs typeface="Arial"/>
                <a:sym typeface="Arial"/>
              </a:rPr>
              <a:t>ID Selector Test</a:t>
            </a:r>
            <a:r>
              <a:rPr b="0" i="0" lang="en-GB" sz="900" u="none" cap="none" strike="noStrike">
                <a:solidFill>
                  <a:srgbClr val="89DDFF"/>
                </a:solidFill>
                <a:latin typeface="Arial"/>
                <a:ea typeface="Arial"/>
                <a:cs typeface="Arial"/>
                <a:sym typeface="Arial"/>
              </a:rPr>
              <a:t>&lt;/</a:t>
            </a:r>
            <a:r>
              <a:rPr b="0" i="0" lang="en-GB" sz="900" u="none" cap="none" strike="noStrike">
                <a:solidFill>
                  <a:srgbClr val="F07178"/>
                </a:solidFill>
                <a:latin typeface="Arial"/>
                <a:ea typeface="Arial"/>
                <a:cs typeface="Arial"/>
                <a:sym typeface="Arial"/>
              </a:rPr>
              <a:t>title</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  &lt;</a:t>
            </a:r>
            <a:r>
              <a:rPr b="0" i="0" lang="en-GB" sz="900" u="none" cap="none" strike="noStrike">
                <a:solidFill>
                  <a:srgbClr val="F07178"/>
                </a:solidFill>
                <a:latin typeface="Arial"/>
                <a:ea typeface="Arial"/>
                <a:cs typeface="Arial"/>
                <a:sym typeface="Arial"/>
              </a:rPr>
              <a:t>style</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1" lang="en-GB" sz="900" u="none" cap="none" strike="noStrike">
                <a:solidFill>
                  <a:srgbClr val="89DDFF"/>
                </a:solidFill>
                <a:latin typeface="Arial"/>
                <a:ea typeface="Arial"/>
                <a:cs typeface="Arial"/>
                <a:sym typeface="Arial"/>
              </a:rPr>
              <a:t>    #</a:t>
            </a:r>
            <a:r>
              <a:rPr b="0" i="1" lang="en-GB" sz="900" u="none" cap="none" strike="noStrike">
                <a:solidFill>
                  <a:srgbClr val="C792EA"/>
                </a:solidFill>
                <a:latin typeface="Arial"/>
                <a:ea typeface="Arial"/>
                <a:cs typeface="Arial"/>
                <a:sym typeface="Arial"/>
              </a:rPr>
              <a:t>myElement</a:t>
            </a:r>
            <a:r>
              <a:rPr b="0" i="0" lang="en-GB" sz="900" u="none" cap="none" strike="noStrike">
                <a:solidFill>
                  <a:srgbClr val="89DDFF"/>
                </a:solidFill>
                <a:latin typeface="Arial"/>
                <a:ea typeface="Arial"/>
                <a:cs typeface="Arial"/>
                <a:sym typeface="Arial"/>
              </a:rPr>
              <a:t>{</a:t>
            </a:r>
            <a:r>
              <a:rPr b="0" i="0" lang="en-GB" sz="900" u="none" cap="none" strike="noStrike">
                <a:solidFill>
                  <a:srgbClr val="B2CCD6"/>
                </a:solidFill>
                <a:latin typeface="Arial"/>
                <a:ea typeface="Arial"/>
                <a:cs typeface="Arial"/>
                <a:sym typeface="Arial"/>
              </a:rPr>
              <a:t>font-family</a:t>
            </a:r>
            <a:r>
              <a:rPr b="0" i="0" lang="en-GB" sz="900" u="none" cap="none" strike="noStrike">
                <a:solidFill>
                  <a:srgbClr val="89DDFF"/>
                </a:solidFill>
                <a:latin typeface="Arial"/>
                <a:ea typeface="Arial"/>
                <a:cs typeface="Arial"/>
                <a:sym typeface="Arial"/>
              </a:rPr>
              <a:t>:</a:t>
            </a:r>
            <a:r>
              <a:rPr b="0" i="0" lang="en-GB" sz="900" u="none" cap="none" strike="noStrike">
                <a:solidFill>
                  <a:srgbClr val="F78C6C"/>
                </a:solidFill>
                <a:latin typeface="Arial"/>
                <a:ea typeface="Arial"/>
                <a:cs typeface="Arial"/>
                <a:sym typeface="Arial"/>
              </a:rPr>
              <a:t>Arial</a:t>
            </a:r>
            <a:r>
              <a:rPr b="0" i="0" lang="en-GB" sz="900" u="none" cap="none" strike="noStrike">
                <a:solidFill>
                  <a:srgbClr val="89DDFF"/>
                </a:solidFill>
                <a:latin typeface="Arial"/>
                <a:ea typeface="Arial"/>
                <a:cs typeface="Arial"/>
                <a:sym typeface="Arial"/>
              </a:rPr>
              <a:t>,</a:t>
            </a:r>
            <a:r>
              <a:rPr b="0" i="0" lang="en-GB" sz="900" u="none" cap="none" strike="noStrike">
                <a:solidFill>
                  <a:srgbClr val="8F93A2"/>
                </a:solidFill>
                <a:latin typeface="Arial"/>
                <a:ea typeface="Arial"/>
                <a:cs typeface="Arial"/>
                <a:sym typeface="Arial"/>
              </a:rPr>
              <a:t> </a:t>
            </a:r>
            <a:r>
              <a:rPr b="0" i="0" lang="en-GB" sz="900" u="none" cap="none" strike="noStrike">
                <a:solidFill>
                  <a:srgbClr val="F78C6C"/>
                </a:solidFill>
                <a:latin typeface="Arial"/>
                <a:ea typeface="Arial"/>
                <a:cs typeface="Arial"/>
                <a:sym typeface="Arial"/>
              </a:rPr>
              <a:t>Helvetica</a:t>
            </a:r>
            <a:r>
              <a:rPr b="0" i="0" lang="en-GB" sz="900" u="none" cap="none" strike="noStrike">
                <a:solidFill>
                  <a:srgbClr val="89DDFF"/>
                </a:solidFill>
                <a:latin typeface="Arial"/>
                <a:ea typeface="Arial"/>
                <a:cs typeface="Arial"/>
                <a:sym typeface="Arial"/>
              </a:rPr>
              <a:t>,</a:t>
            </a:r>
            <a:r>
              <a:rPr b="0" i="0" lang="en-GB" sz="900" u="none" cap="none" strike="noStrike">
                <a:solidFill>
                  <a:srgbClr val="8F93A2"/>
                </a:solidFill>
                <a:latin typeface="Arial"/>
                <a:ea typeface="Arial"/>
                <a:cs typeface="Arial"/>
                <a:sym typeface="Arial"/>
              </a:rPr>
              <a:t> </a:t>
            </a:r>
            <a:r>
              <a:rPr b="0" i="0" lang="en-GB" sz="900" u="none" cap="none" strike="noStrike">
                <a:solidFill>
                  <a:srgbClr val="F78C6C"/>
                </a:solidFill>
                <a:latin typeface="Arial"/>
                <a:ea typeface="Arial"/>
                <a:cs typeface="Arial"/>
                <a:sym typeface="Arial"/>
              </a:rPr>
              <a:t>sans-serif</a:t>
            </a:r>
            <a:r>
              <a:rPr b="0" i="0" lang="en-GB" sz="900" u="none" cap="none" strike="noStrike">
                <a:solidFill>
                  <a:srgbClr val="89DDFF"/>
                </a:solidFill>
                <a:latin typeface="Arial"/>
                <a:ea typeface="Arial"/>
                <a:cs typeface="Arial"/>
                <a:sym typeface="Arial"/>
              </a:rPr>
              <a:t>;</a:t>
            </a:r>
            <a:r>
              <a:rPr b="0" i="0" lang="en-GB" sz="900" u="none" cap="none" strike="noStrike">
                <a:solidFill>
                  <a:srgbClr val="B2CCD6"/>
                </a:solidFill>
                <a:latin typeface="Arial"/>
                <a:ea typeface="Arial"/>
                <a:cs typeface="Arial"/>
                <a:sym typeface="Arial"/>
              </a:rPr>
              <a:t>color</a:t>
            </a:r>
            <a:r>
              <a:rPr b="0" i="0" lang="en-GB" sz="900" u="none" cap="none" strike="noStrike">
                <a:solidFill>
                  <a:srgbClr val="89DDFF"/>
                </a:solidFill>
                <a:latin typeface="Arial"/>
                <a:ea typeface="Arial"/>
                <a:cs typeface="Arial"/>
                <a:sym typeface="Arial"/>
              </a:rPr>
              <a:t>:</a:t>
            </a:r>
            <a:r>
              <a:rPr b="0" i="0" lang="en-GB" sz="900" u="none" cap="none" strike="noStrike">
                <a:solidFill>
                  <a:srgbClr val="8F93A2"/>
                </a:solidFill>
                <a:latin typeface="Arial"/>
                <a:ea typeface="Arial"/>
                <a:cs typeface="Arial"/>
                <a:sym typeface="Arial"/>
              </a:rPr>
              <a:t> </a:t>
            </a:r>
            <a:r>
              <a:rPr b="0" i="0" lang="en-GB" sz="900" u="none" cap="none" strike="noStrike">
                <a:solidFill>
                  <a:srgbClr val="89DDFF"/>
                </a:solidFill>
                <a:latin typeface="Arial"/>
                <a:ea typeface="Arial"/>
                <a:cs typeface="Arial"/>
                <a:sym typeface="Arial"/>
              </a:rPr>
              <a:t>#23FBFF;</a:t>
            </a:r>
            <a:r>
              <a:rPr b="0" i="0" lang="en-GB" sz="900" u="none" cap="none" strike="noStrike">
                <a:solidFill>
                  <a:srgbClr val="B2CCD6"/>
                </a:solidFill>
                <a:latin typeface="Arial"/>
                <a:ea typeface="Arial"/>
                <a:cs typeface="Arial"/>
                <a:sym typeface="Arial"/>
              </a:rPr>
              <a:t>background-color</a:t>
            </a:r>
            <a:r>
              <a:rPr b="0" i="0" lang="en-GB" sz="900" u="none" cap="none" strike="noStrike">
                <a:solidFill>
                  <a:srgbClr val="89DDFF"/>
                </a:solidFill>
                <a:latin typeface="Arial"/>
                <a:ea typeface="Arial"/>
                <a:cs typeface="Arial"/>
                <a:sym typeface="Arial"/>
              </a:rPr>
              <a:t>:</a:t>
            </a:r>
            <a:r>
              <a:rPr b="0" i="0" lang="en-GB" sz="900" u="none" cap="none" strike="noStrike">
                <a:solidFill>
                  <a:srgbClr val="8F93A2"/>
                </a:solidFill>
                <a:latin typeface="Arial"/>
                <a:ea typeface="Arial"/>
                <a:cs typeface="Arial"/>
                <a:sym typeface="Arial"/>
              </a:rPr>
              <a:t> </a:t>
            </a:r>
            <a:r>
              <a:rPr b="0" i="0" lang="en-GB" sz="900" u="none" cap="none" strike="noStrike">
                <a:solidFill>
                  <a:srgbClr val="89DDFF"/>
                </a:solidFill>
                <a:latin typeface="Arial"/>
                <a:ea typeface="Arial"/>
                <a:cs typeface="Arial"/>
                <a:sym typeface="Arial"/>
              </a:rPr>
              <a:t>#6E3B04;}</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  &lt;/</a:t>
            </a:r>
            <a:r>
              <a:rPr b="0" i="0" lang="en-GB" sz="900" u="none" cap="none" strike="noStrike">
                <a:solidFill>
                  <a:srgbClr val="F07178"/>
                </a:solidFill>
                <a:latin typeface="Arial"/>
                <a:ea typeface="Arial"/>
                <a:cs typeface="Arial"/>
                <a:sym typeface="Arial"/>
              </a:rPr>
              <a:t>style</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  &lt;/</a:t>
            </a:r>
            <a:r>
              <a:rPr b="0" i="0" lang="en-GB" sz="900" u="none" cap="none" strike="noStrike">
                <a:solidFill>
                  <a:srgbClr val="F07178"/>
                </a:solidFill>
                <a:latin typeface="Arial"/>
                <a:ea typeface="Arial"/>
                <a:cs typeface="Arial"/>
                <a:sym typeface="Arial"/>
              </a:rPr>
              <a:t>head</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&lt;</a:t>
            </a:r>
            <a:r>
              <a:rPr b="0" i="0" lang="en-GB" sz="900" u="none" cap="none" strike="noStrike">
                <a:solidFill>
                  <a:srgbClr val="F07178"/>
                </a:solidFill>
                <a:latin typeface="Arial"/>
                <a:ea typeface="Arial"/>
                <a:cs typeface="Arial"/>
                <a:sym typeface="Arial"/>
              </a:rPr>
              <a:t>body</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  &lt;</a:t>
            </a:r>
            <a:r>
              <a:rPr b="0" i="0" lang="en-GB" sz="900" u="none" cap="none" strike="noStrike">
                <a:solidFill>
                  <a:srgbClr val="F07178"/>
                </a:solidFill>
                <a:latin typeface="Arial"/>
                <a:ea typeface="Arial"/>
                <a:cs typeface="Arial"/>
                <a:sym typeface="Arial"/>
              </a:rPr>
              <a:t>p</a:t>
            </a:r>
            <a:r>
              <a:rPr b="0" i="0" lang="en-GB" sz="900" u="none" cap="none" strike="noStrike">
                <a:solidFill>
                  <a:srgbClr val="8F93A2"/>
                </a:solidFill>
                <a:latin typeface="Arial"/>
                <a:ea typeface="Arial"/>
                <a:cs typeface="Arial"/>
                <a:sym typeface="Arial"/>
              </a:rPr>
              <a:t> </a:t>
            </a:r>
            <a:r>
              <a:rPr b="0" i="1" lang="en-GB" sz="900" u="none" cap="none" strike="noStrike">
                <a:solidFill>
                  <a:srgbClr val="C792EA"/>
                </a:solidFill>
                <a:latin typeface="Arial"/>
                <a:ea typeface="Arial"/>
                <a:cs typeface="Arial"/>
                <a:sym typeface="Arial"/>
              </a:rPr>
              <a:t>id</a:t>
            </a:r>
            <a:r>
              <a:rPr b="0" i="0" lang="en-GB" sz="900" u="none" cap="none" strike="noStrike">
                <a:solidFill>
                  <a:srgbClr val="89DDFF"/>
                </a:solidFill>
                <a:latin typeface="Arial"/>
                <a:ea typeface="Arial"/>
                <a:cs typeface="Arial"/>
                <a:sym typeface="Arial"/>
              </a:rPr>
              <a:t>="</a:t>
            </a:r>
            <a:r>
              <a:rPr b="0" i="0" lang="en-GB" sz="900" u="none" cap="none" strike="noStrike">
                <a:solidFill>
                  <a:srgbClr val="C3E88D"/>
                </a:solidFill>
                <a:latin typeface="Arial"/>
                <a:ea typeface="Arial"/>
                <a:cs typeface="Arial"/>
                <a:sym typeface="Arial"/>
              </a:rPr>
              <a:t>myElement</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F93A2"/>
                </a:solidFill>
                <a:latin typeface="Arial"/>
                <a:ea typeface="Arial"/>
                <a:cs typeface="Arial"/>
                <a:sym typeface="Arial"/>
              </a:rPr>
              <a:t>    A paragraph </a:t>
            </a:r>
            <a:r>
              <a:rPr b="0" i="0" lang="en-GB" sz="900" u="none" cap="none" strike="noStrike">
                <a:solidFill>
                  <a:srgbClr val="89DDFF"/>
                </a:solidFill>
                <a:latin typeface="Arial"/>
                <a:ea typeface="Arial"/>
                <a:cs typeface="Arial"/>
                <a:sym typeface="Arial"/>
              </a:rPr>
              <a:t>&lt;</a:t>
            </a:r>
            <a:r>
              <a:rPr b="0" i="0" lang="en-GB" sz="900" u="none" cap="none" strike="noStrike">
                <a:solidFill>
                  <a:srgbClr val="F07178"/>
                </a:solidFill>
                <a:latin typeface="Arial"/>
                <a:ea typeface="Arial"/>
                <a:cs typeface="Arial"/>
                <a:sym typeface="Arial"/>
              </a:rPr>
              <a:t>em</a:t>
            </a:r>
            <a:r>
              <a:rPr b="0" i="0" lang="en-GB" sz="900" u="none" cap="none" strike="noStrike">
                <a:solidFill>
                  <a:srgbClr val="89DDFF"/>
                </a:solidFill>
                <a:latin typeface="Arial"/>
                <a:ea typeface="Arial"/>
                <a:cs typeface="Arial"/>
                <a:sym typeface="Arial"/>
              </a:rPr>
              <a:t>&gt;</a:t>
            </a:r>
            <a:r>
              <a:rPr b="0" i="0" lang="en-GB" sz="900" u="none" cap="none" strike="noStrike">
                <a:solidFill>
                  <a:srgbClr val="8F93A2"/>
                </a:solidFill>
                <a:latin typeface="Arial"/>
                <a:ea typeface="Arial"/>
                <a:cs typeface="Arial"/>
                <a:sym typeface="Arial"/>
              </a:rPr>
              <a:t> with emphasis</a:t>
            </a:r>
            <a:r>
              <a:rPr b="0" i="0" lang="en-GB" sz="900" u="none" cap="none" strike="noStrike">
                <a:solidFill>
                  <a:srgbClr val="89DDFF"/>
                </a:solidFill>
                <a:latin typeface="Arial"/>
                <a:ea typeface="Arial"/>
                <a:cs typeface="Arial"/>
                <a:sym typeface="Arial"/>
              </a:rPr>
              <a:t>&lt;/</a:t>
            </a:r>
            <a:r>
              <a:rPr b="0" i="0" lang="en-GB" sz="900" u="none" cap="none" strike="noStrike">
                <a:solidFill>
                  <a:srgbClr val="F07178"/>
                </a:solidFill>
                <a:latin typeface="Arial"/>
                <a:ea typeface="Arial"/>
                <a:cs typeface="Arial"/>
                <a:sym typeface="Arial"/>
              </a:rPr>
              <a:t>em</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  &lt;/</a:t>
            </a:r>
            <a:r>
              <a:rPr b="0" i="0" lang="en-GB" sz="900" u="none" cap="none" strike="noStrike">
                <a:solidFill>
                  <a:srgbClr val="F07178"/>
                </a:solidFill>
                <a:latin typeface="Arial"/>
                <a:ea typeface="Arial"/>
                <a:cs typeface="Arial"/>
                <a:sym typeface="Arial"/>
              </a:rPr>
              <a:t>p</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br>
              <a:rPr b="0" i="0" lang="en-GB" sz="900" u="none" cap="none" strike="noStrike">
                <a:solidFill>
                  <a:srgbClr val="8F93A2"/>
                </a:solidFill>
                <a:latin typeface="Arial"/>
                <a:ea typeface="Arial"/>
                <a:cs typeface="Arial"/>
                <a:sym typeface="Arial"/>
              </a:rPr>
            </a:br>
            <a:r>
              <a:rPr b="0" i="0" lang="en-GB" sz="900" u="none" cap="none" strike="noStrike">
                <a:solidFill>
                  <a:srgbClr val="8F93A2"/>
                </a:solidFill>
                <a:latin typeface="Arial"/>
                <a:ea typeface="Arial"/>
                <a:cs typeface="Arial"/>
                <a:sym typeface="Arial"/>
              </a:rPr>
              <a:t>  </a:t>
            </a:r>
            <a:r>
              <a:rPr b="0" i="0" lang="en-GB" sz="900" u="none" cap="none" strike="noStrike">
                <a:solidFill>
                  <a:srgbClr val="89DDFF"/>
                </a:solidFill>
                <a:latin typeface="Arial"/>
                <a:ea typeface="Arial"/>
                <a:cs typeface="Arial"/>
                <a:sym typeface="Arial"/>
              </a:rPr>
              <a:t>&lt;</a:t>
            </a:r>
            <a:r>
              <a:rPr b="0" i="0" lang="en-GB" sz="900" u="none" cap="none" strike="noStrike">
                <a:solidFill>
                  <a:srgbClr val="F07178"/>
                </a:solidFill>
                <a:latin typeface="Arial"/>
                <a:ea typeface="Arial"/>
                <a:cs typeface="Arial"/>
                <a:sym typeface="Arial"/>
              </a:rPr>
              <a:t>p</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F93A2"/>
                </a:solidFill>
                <a:latin typeface="Arial"/>
                <a:ea typeface="Arial"/>
                <a:cs typeface="Arial"/>
                <a:sym typeface="Arial"/>
              </a:rPr>
              <a:t>    Another Paragraph</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  &lt;/</a:t>
            </a:r>
            <a:r>
              <a:rPr b="0" i="0" lang="en-GB" sz="900" u="none" cap="none" strike="noStrike">
                <a:solidFill>
                  <a:srgbClr val="F07178"/>
                </a:solidFill>
                <a:latin typeface="Arial"/>
                <a:ea typeface="Arial"/>
                <a:cs typeface="Arial"/>
                <a:sym typeface="Arial"/>
              </a:rPr>
              <a:t>p</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&lt;/</a:t>
            </a:r>
            <a:r>
              <a:rPr b="0" i="0" lang="en-GB" sz="900" u="none" cap="none" strike="noStrike">
                <a:solidFill>
                  <a:srgbClr val="F07178"/>
                </a:solidFill>
                <a:latin typeface="Arial"/>
                <a:ea typeface="Arial"/>
                <a:cs typeface="Arial"/>
                <a:sym typeface="Arial"/>
              </a:rPr>
              <a:t>body</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89DDFF"/>
                </a:solidFill>
                <a:latin typeface="Arial"/>
                <a:ea typeface="Arial"/>
                <a:cs typeface="Arial"/>
                <a:sym typeface="Arial"/>
              </a:rPr>
              <a:t>&lt;/</a:t>
            </a:r>
            <a:r>
              <a:rPr b="0" i="0" lang="en-GB" sz="900" u="none" cap="none" strike="noStrike">
                <a:solidFill>
                  <a:srgbClr val="F07178"/>
                </a:solidFill>
                <a:latin typeface="Arial"/>
                <a:ea typeface="Arial"/>
                <a:cs typeface="Arial"/>
                <a:sym typeface="Arial"/>
              </a:rPr>
              <a:t>html</a:t>
            </a:r>
            <a:r>
              <a:rPr b="0" i="0" lang="en-GB" sz="900" u="none" cap="none" strike="noStrike">
                <a:solidFill>
                  <a:srgbClr val="89DDFF"/>
                </a:solidFill>
                <a:latin typeface="Arial"/>
                <a:ea typeface="Arial"/>
                <a:cs typeface="Arial"/>
                <a:sym typeface="Arial"/>
              </a:rPr>
              <a:t>&gt;</a:t>
            </a:r>
            <a:endParaRPr b="0" i="0" sz="900" u="none" cap="none" strike="noStrike">
              <a:solidFill>
                <a:srgbClr val="8F93A2"/>
              </a:solidFill>
              <a:latin typeface="Arial"/>
              <a:ea typeface="Arial"/>
              <a:cs typeface="Arial"/>
              <a:sym typeface="Arial"/>
            </a:endParaRPr>
          </a:p>
        </p:txBody>
      </p:sp>
      <p:sp>
        <p:nvSpPr>
          <p:cNvPr id="1856" name="Google Shape;1856;p141"/>
          <p:cNvSpPr/>
          <p:nvPr/>
        </p:nvSpPr>
        <p:spPr>
          <a:xfrm>
            <a:off x="5673368" y="1834777"/>
            <a:ext cx="878700" cy="26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57" name="Google Shape;1857;p141"/>
          <p:cNvSpPr txBox="1"/>
          <p:nvPr/>
        </p:nvSpPr>
        <p:spPr>
          <a:xfrm>
            <a:off x="5627561" y="1819894"/>
            <a:ext cx="8604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alibri"/>
                <a:ea typeface="Calibri"/>
                <a:cs typeface="Calibri"/>
                <a:sym typeface="Calibri"/>
              </a:rPr>
              <a:t>ID Selector Test</a:t>
            </a:r>
            <a:endParaRPr b="0" i="0" sz="1100" u="none" cap="none" strike="noStrike">
              <a:solidFill>
                <a:srgbClr val="000000"/>
              </a:solidFill>
              <a:latin typeface="Arial"/>
              <a:ea typeface="Arial"/>
              <a:cs typeface="Arial"/>
              <a:sym typeface="Arial"/>
            </a:endParaRPr>
          </a:p>
        </p:txBody>
      </p:sp>
      <p:sp>
        <p:nvSpPr>
          <p:cNvPr id="1858" name="Google Shape;1858;p14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859" name="Google Shape;1859;p141"/>
          <p:cNvSpPr txBox="1"/>
          <p:nvPr/>
        </p:nvSpPr>
        <p:spPr>
          <a:xfrm>
            <a:off x="2688925" y="1746700"/>
            <a:ext cx="101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highlight>
                  <a:srgbClr val="FFFF00"/>
                </a:highlight>
                <a:latin typeface="Calibri"/>
                <a:ea typeface="Calibri"/>
                <a:cs typeface="Calibri"/>
                <a:sym typeface="Calibri"/>
              </a:rPr>
              <a:t>id selector</a:t>
            </a:r>
            <a:endParaRPr sz="1100">
              <a:highlight>
                <a:srgbClr val="FFFF00"/>
              </a:highlight>
              <a:latin typeface="Calibri"/>
              <a:ea typeface="Calibri"/>
              <a:cs typeface="Calibri"/>
              <a:sym typeface="Calibri"/>
            </a:endParaRPr>
          </a:p>
        </p:txBody>
      </p:sp>
      <p:sp>
        <p:nvSpPr>
          <p:cNvPr id="1860" name="Google Shape;1860;p141"/>
          <p:cNvSpPr txBox="1"/>
          <p:nvPr/>
        </p:nvSpPr>
        <p:spPr>
          <a:xfrm>
            <a:off x="1607875" y="2571750"/>
            <a:ext cx="101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highlight>
                  <a:srgbClr val="FFFF00"/>
                </a:highlight>
                <a:latin typeface="Calibri"/>
                <a:ea typeface="Calibri"/>
                <a:cs typeface="Calibri"/>
                <a:sym typeface="Calibri"/>
              </a:rPr>
              <a:t>id attribute</a:t>
            </a:r>
            <a:endParaRPr sz="1100">
              <a:highlight>
                <a:srgbClr val="FFFF00"/>
              </a:highlight>
              <a:latin typeface="Calibri"/>
              <a:ea typeface="Calibri"/>
              <a:cs typeface="Calibri"/>
              <a:sym typeface="Calibri"/>
            </a:endParaRPr>
          </a:p>
        </p:txBody>
      </p:sp>
      <p:sp>
        <p:nvSpPr>
          <p:cNvPr id="1861" name="Google Shape;1861;p141"/>
          <p:cNvSpPr/>
          <p:nvPr/>
        </p:nvSpPr>
        <p:spPr>
          <a:xfrm>
            <a:off x="1249900" y="1616213"/>
            <a:ext cx="1784400" cy="554650"/>
          </a:xfrm>
          <a:custGeom>
            <a:rect b="b" l="l" r="r" t="t"/>
            <a:pathLst>
              <a:path extrusionOk="0" h="22186" w="71376">
                <a:moveTo>
                  <a:pt x="0" y="22186"/>
                </a:moveTo>
                <a:cubicBezTo>
                  <a:pt x="15588" y="10496"/>
                  <a:pt x="34788" y="477"/>
                  <a:pt x="54272" y="477"/>
                </a:cubicBezTo>
                <a:cubicBezTo>
                  <a:pt x="60099" y="477"/>
                  <a:pt x="69532" y="-1433"/>
                  <a:pt x="71376" y="4095"/>
                </a:cubicBezTo>
              </a:path>
            </a:pathLst>
          </a:custGeom>
          <a:noFill/>
          <a:ln cap="flat" cmpd="sng" w="19050">
            <a:solidFill>
              <a:srgbClr val="F13B49"/>
            </a:solidFill>
            <a:prstDash val="solid"/>
            <a:round/>
            <a:headEnd len="med" w="med" type="triangle"/>
            <a:tailEnd len="med" w="med" type="none"/>
          </a:ln>
        </p:spPr>
      </p:sp>
      <p:sp>
        <p:nvSpPr>
          <p:cNvPr id="1862" name="Google Shape;1862;p141"/>
          <p:cNvSpPr/>
          <p:nvPr/>
        </p:nvSpPr>
        <p:spPr>
          <a:xfrm>
            <a:off x="805850" y="2591157"/>
            <a:ext cx="855200" cy="270450"/>
          </a:xfrm>
          <a:custGeom>
            <a:rect b="b" l="l" r="r" t="t"/>
            <a:pathLst>
              <a:path extrusionOk="0" h="10818" w="34208">
                <a:moveTo>
                  <a:pt x="34208" y="7200"/>
                </a:moveTo>
                <a:cubicBezTo>
                  <a:pt x="27802" y="2930"/>
                  <a:pt x="19779" y="-878"/>
                  <a:pt x="12170" y="293"/>
                </a:cubicBezTo>
                <a:cubicBezTo>
                  <a:pt x="6869" y="1109"/>
                  <a:pt x="1698" y="5730"/>
                  <a:pt x="0" y="10818"/>
                </a:cubicBezTo>
              </a:path>
            </a:pathLst>
          </a:custGeom>
          <a:noFill/>
          <a:ln cap="flat" cmpd="sng" w="9525">
            <a:solidFill>
              <a:srgbClr val="F13B49"/>
            </a:solidFill>
            <a:prstDash val="solid"/>
            <a:round/>
            <a:headEnd len="med" w="med" type="none"/>
            <a:tailEnd len="med" w="med" type="triangle"/>
          </a:ln>
        </p:spPr>
      </p:sp>
      <p:sp>
        <p:nvSpPr>
          <p:cNvPr id="1863" name="Google Shape;1863;p14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42"/>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69" name="Google Shape;1869;p142"/>
          <p:cNvSpPr txBox="1"/>
          <p:nvPr/>
        </p:nvSpPr>
        <p:spPr>
          <a:xfrm>
            <a:off x="3600773" y="238550"/>
            <a:ext cx="26157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Class Attribute</a:t>
            </a:r>
            <a:endParaRPr b="0" i="0" sz="1100" u="none" cap="none" strike="noStrike">
              <a:solidFill>
                <a:srgbClr val="000000"/>
              </a:solidFill>
              <a:latin typeface="Arial"/>
              <a:ea typeface="Arial"/>
              <a:cs typeface="Arial"/>
              <a:sym typeface="Arial"/>
            </a:endParaRPr>
          </a:p>
        </p:txBody>
      </p:sp>
      <p:pic>
        <p:nvPicPr>
          <p:cNvPr descr="A screenshot of a cell phone&#10;&#10;Description automatically generated" id="1870" name="Google Shape;1870;p142"/>
          <p:cNvPicPr preferRelativeResize="0"/>
          <p:nvPr/>
        </p:nvPicPr>
        <p:blipFill rotWithShape="1">
          <a:blip r:embed="rId3">
            <a:alphaModFix/>
          </a:blip>
          <a:srcRect b="0" l="0" r="0" t="0"/>
          <a:stretch/>
        </p:blipFill>
        <p:spPr>
          <a:xfrm>
            <a:off x="2007201" y="1326517"/>
            <a:ext cx="5453191" cy="3242265"/>
          </a:xfrm>
          <a:prstGeom prst="rect">
            <a:avLst/>
          </a:prstGeom>
          <a:noFill/>
          <a:ln>
            <a:noFill/>
          </a:ln>
        </p:spPr>
      </p:pic>
      <p:sp>
        <p:nvSpPr>
          <p:cNvPr id="1871" name="Google Shape;1871;p14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872" name="Google Shape;1872;p14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143"/>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78" name="Google Shape;1878;p143"/>
          <p:cNvSpPr txBox="1"/>
          <p:nvPr/>
        </p:nvSpPr>
        <p:spPr>
          <a:xfrm>
            <a:off x="3600772" y="238550"/>
            <a:ext cx="31173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Class Attribute</a:t>
            </a:r>
            <a:endParaRPr b="0" i="0" sz="1100" u="none" cap="none" strike="noStrike">
              <a:solidFill>
                <a:srgbClr val="000000"/>
              </a:solidFill>
              <a:latin typeface="Arial"/>
              <a:ea typeface="Arial"/>
              <a:cs typeface="Arial"/>
              <a:sym typeface="Arial"/>
            </a:endParaRPr>
          </a:p>
        </p:txBody>
      </p:sp>
      <p:pic>
        <p:nvPicPr>
          <p:cNvPr descr="A screenshot of a cell phone&#10;&#10;Description automatically generated" id="1879" name="Google Shape;1879;p143"/>
          <p:cNvPicPr preferRelativeResize="0"/>
          <p:nvPr/>
        </p:nvPicPr>
        <p:blipFill rotWithShape="1">
          <a:blip r:embed="rId3">
            <a:alphaModFix/>
          </a:blip>
          <a:srcRect b="0" l="0" r="0" t="0"/>
          <a:stretch/>
        </p:blipFill>
        <p:spPr>
          <a:xfrm>
            <a:off x="593123" y="1108034"/>
            <a:ext cx="8300652" cy="3694039"/>
          </a:xfrm>
          <a:prstGeom prst="rect">
            <a:avLst/>
          </a:prstGeom>
          <a:noFill/>
          <a:ln>
            <a:noFill/>
          </a:ln>
        </p:spPr>
      </p:pic>
      <p:sp>
        <p:nvSpPr>
          <p:cNvPr id="1880" name="Google Shape;1880;p143"/>
          <p:cNvSpPr/>
          <p:nvPr/>
        </p:nvSpPr>
        <p:spPr>
          <a:xfrm>
            <a:off x="250226" y="1197562"/>
            <a:ext cx="4022100" cy="34863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81" name="Google Shape;1881;p143"/>
          <p:cNvSpPr/>
          <p:nvPr/>
        </p:nvSpPr>
        <p:spPr>
          <a:xfrm>
            <a:off x="299650" y="1304600"/>
            <a:ext cx="4572000" cy="3301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DOCTYPE</a:t>
            </a:r>
            <a:r>
              <a:rPr b="0" i="0" lang="en-GB" sz="1100" u="none" cap="none" strike="noStrike">
                <a:solidFill>
                  <a:srgbClr val="8F93A2"/>
                </a:solidFill>
                <a:latin typeface="Arial"/>
                <a:ea typeface="Arial"/>
                <a:cs typeface="Arial"/>
                <a:sym typeface="Arial"/>
              </a:rPr>
              <a:t> </a:t>
            </a:r>
            <a:r>
              <a:rPr b="0" i="1" lang="en-GB" sz="1100" u="none" cap="none" strike="noStrike">
                <a:solidFill>
                  <a:srgbClr val="C792EA"/>
                </a:solidFill>
                <a:latin typeface="Arial"/>
                <a:ea typeface="Arial"/>
                <a:cs typeface="Arial"/>
                <a:sym typeface="Arial"/>
              </a:rPr>
              <a:t>html</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html</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head</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  &lt;</a:t>
            </a:r>
            <a:r>
              <a:rPr b="0" i="0" lang="en-GB" sz="1100" u="none" cap="none" strike="noStrike">
                <a:solidFill>
                  <a:srgbClr val="F07178"/>
                </a:solidFill>
                <a:latin typeface="Arial"/>
                <a:ea typeface="Arial"/>
                <a:cs typeface="Arial"/>
                <a:sym typeface="Arial"/>
              </a:rPr>
              <a:t>title</a:t>
            </a:r>
            <a:r>
              <a:rPr b="0" i="0" lang="en-GB" sz="1100" u="none" cap="none" strike="noStrike">
                <a:solidFill>
                  <a:srgbClr val="89DDFF"/>
                </a:solidFill>
                <a:latin typeface="Arial"/>
                <a:ea typeface="Arial"/>
                <a:cs typeface="Arial"/>
                <a:sym typeface="Arial"/>
              </a:rPr>
              <a:t>&gt;</a:t>
            </a:r>
            <a:r>
              <a:rPr b="0" i="0" lang="en-GB" sz="1100" u="none" cap="none" strike="noStrike">
                <a:solidFill>
                  <a:srgbClr val="8F93A2"/>
                </a:solidFill>
                <a:latin typeface="Arial"/>
                <a:ea typeface="Arial"/>
                <a:cs typeface="Arial"/>
                <a:sym typeface="Arial"/>
              </a:rPr>
              <a:t>Class Selector Test</a:t>
            </a: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title</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  &lt;</a:t>
            </a:r>
            <a:r>
              <a:rPr b="0" i="0" lang="en-GB" sz="1100" u="none" cap="none" strike="noStrike">
                <a:solidFill>
                  <a:srgbClr val="F07178"/>
                </a:solidFill>
                <a:latin typeface="Arial"/>
                <a:ea typeface="Arial"/>
                <a:cs typeface="Arial"/>
                <a:sym typeface="Arial"/>
              </a:rPr>
              <a:t>style</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1" lang="en-GB" sz="1100" u="none" cap="none" strike="noStrike">
                <a:solidFill>
                  <a:srgbClr val="89DDFF"/>
                </a:solidFill>
                <a:latin typeface="Arial"/>
                <a:ea typeface="Arial"/>
                <a:cs typeface="Arial"/>
                <a:sym typeface="Arial"/>
              </a:rPr>
              <a:t>  .</a:t>
            </a:r>
            <a:r>
              <a:rPr b="0" i="1" lang="en-GB" sz="1100" u="none" cap="none" strike="noStrike">
                <a:solidFill>
                  <a:srgbClr val="FFCB6B"/>
                </a:solidFill>
                <a:latin typeface="Arial"/>
                <a:ea typeface="Arial"/>
                <a:cs typeface="Arial"/>
                <a:sym typeface="Arial"/>
              </a:rPr>
              <a:t>myClass</a:t>
            </a:r>
            <a:r>
              <a:rPr b="0" i="0" lang="en-GB" sz="1100" u="none" cap="none" strike="noStrike">
                <a:solidFill>
                  <a:srgbClr val="89DDFF"/>
                </a:solidFill>
                <a:latin typeface="Arial"/>
                <a:ea typeface="Arial"/>
                <a:cs typeface="Arial"/>
                <a:sym typeface="Arial"/>
              </a:rPr>
              <a:t>{</a:t>
            </a:r>
            <a:r>
              <a:rPr b="0" i="0" lang="en-GB" sz="1100" u="none" cap="none" strike="noStrike">
                <a:solidFill>
                  <a:srgbClr val="B2CCD6"/>
                </a:solidFill>
                <a:latin typeface="Arial"/>
                <a:ea typeface="Arial"/>
                <a:cs typeface="Arial"/>
                <a:sym typeface="Arial"/>
              </a:rPr>
              <a:t>font-family</a:t>
            </a:r>
            <a:r>
              <a:rPr b="0" i="0" lang="en-GB" sz="1100" u="none" cap="none" strike="noStrike">
                <a:solidFill>
                  <a:srgbClr val="89DDFF"/>
                </a:solidFill>
                <a:latin typeface="Arial"/>
                <a:ea typeface="Arial"/>
                <a:cs typeface="Arial"/>
                <a:sym typeface="Arial"/>
              </a:rPr>
              <a:t>:</a:t>
            </a:r>
            <a:r>
              <a:rPr b="0" i="0" lang="en-GB" sz="1100" u="none" cap="none" strike="noStrike">
                <a:solidFill>
                  <a:srgbClr val="F78C6C"/>
                </a:solidFill>
                <a:latin typeface="Arial"/>
                <a:ea typeface="Arial"/>
                <a:cs typeface="Arial"/>
                <a:sym typeface="Arial"/>
              </a:rPr>
              <a:t>Arial</a:t>
            </a:r>
            <a:r>
              <a:rPr b="0" i="0" lang="en-GB" sz="1100" u="none" cap="none" strike="noStrike">
                <a:solidFill>
                  <a:srgbClr val="89DDFF"/>
                </a:solidFill>
                <a:latin typeface="Arial"/>
                <a:ea typeface="Arial"/>
                <a:cs typeface="Arial"/>
                <a:sym typeface="Arial"/>
              </a:rPr>
              <a:t>,</a:t>
            </a:r>
            <a:r>
              <a:rPr b="0" i="0" lang="en-GB" sz="1100" u="none" cap="none" strike="noStrike">
                <a:solidFill>
                  <a:srgbClr val="8F93A2"/>
                </a:solidFill>
                <a:latin typeface="Arial"/>
                <a:ea typeface="Arial"/>
                <a:cs typeface="Arial"/>
                <a:sym typeface="Arial"/>
              </a:rPr>
              <a:t> </a:t>
            </a:r>
            <a:r>
              <a:rPr b="0" i="0" lang="en-GB" sz="1100" u="none" cap="none" strike="noStrike">
                <a:solidFill>
                  <a:srgbClr val="F78C6C"/>
                </a:solidFill>
                <a:latin typeface="Arial"/>
                <a:ea typeface="Arial"/>
                <a:cs typeface="Arial"/>
                <a:sym typeface="Arial"/>
              </a:rPr>
              <a:t>Helvetica</a:t>
            </a:r>
            <a:r>
              <a:rPr b="0" i="0" lang="en-GB" sz="1100" u="none" cap="none" strike="noStrike">
                <a:solidFill>
                  <a:srgbClr val="89DDFF"/>
                </a:solidFill>
                <a:latin typeface="Arial"/>
                <a:ea typeface="Arial"/>
                <a:cs typeface="Arial"/>
                <a:sym typeface="Arial"/>
              </a:rPr>
              <a:t>,</a:t>
            </a:r>
            <a:r>
              <a:rPr b="0" i="0" lang="en-GB" sz="1100" u="none" cap="none" strike="noStrike">
                <a:solidFill>
                  <a:srgbClr val="8F93A2"/>
                </a:solidFill>
                <a:latin typeface="Arial"/>
                <a:ea typeface="Arial"/>
                <a:cs typeface="Arial"/>
                <a:sym typeface="Arial"/>
              </a:rPr>
              <a:t> </a:t>
            </a:r>
            <a:r>
              <a:rPr b="0" i="0" lang="en-GB" sz="1100" u="none" cap="none" strike="noStrike">
                <a:solidFill>
                  <a:srgbClr val="F78C6C"/>
                </a:solidFill>
                <a:latin typeface="Arial"/>
                <a:ea typeface="Arial"/>
                <a:cs typeface="Arial"/>
                <a:sym typeface="Arial"/>
              </a:rPr>
              <a:t>sans-serif</a:t>
            </a:r>
            <a:r>
              <a:rPr b="0" i="0" lang="en-GB" sz="1100" u="none" cap="none" strike="noStrike">
                <a:solidFill>
                  <a:srgbClr val="89DDFF"/>
                </a:solidFill>
                <a:latin typeface="Arial"/>
                <a:ea typeface="Arial"/>
                <a:cs typeface="Arial"/>
                <a:sym typeface="Arial"/>
              </a:rPr>
              <a: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B2CCD6"/>
                </a:solidFill>
                <a:latin typeface="Arial"/>
                <a:ea typeface="Arial"/>
                <a:cs typeface="Arial"/>
                <a:sym typeface="Arial"/>
              </a:rPr>
              <a:t>  color</a:t>
            </a:r>
            <a:r>
              <a:rPr b="0" i="0" lang="en-GB" sz="1100" u="none" cap="none" strike="noStrike">
                <a:solidFill>
                  <a:srgbClr val="89DDFF"/>
                </a:solidFill>
                <a:latin typeface="Arial"/>
                <a:ea typeface="Arial"/>
                <a:cs typeface="Arial"/>
                <a:sym typeface="Arial"/>
              </a:rPr>
              <a:t>:</a:t>
            </a:r>
            <a:r>
              <a:rPr b="0" i="0" lang="en-GB" sz="1100" u="none" cap="none" strike="noStrike">
                <a:solidFill>
                  <a:srgbClr val="8F93A2"/>
                </a:solidFill>
                <a:latin typeface="Arial"/>
                <a:ea typeface="Arial"/>
                <a:cs typeface="Arial"/>
                <a:sym typeface="Arial"/>
              </a:rPr>
              <a:t> </a:t>
            </a:r>
            <a:r>
              <a:rPr b="0" i="0" lang="en-GB" sz="1100" u="none" cap="none" strike="noStrike">
                <a:solidFill>
                  <a:srgbClr val="89DDFF"/>
                </a:solidFill>
                <a:latin typeface="Arial"/>
                <a:ea typeface="Arial"/>
                <a:cs typeface="Arial"/>
                <a:sym typeface="Arial"/>
              </a:rPr>
              <a:t>#23FBFF;</a:t>
            </a:r>
            <a:r>
              <a:rPr b="0" i="0" lang="en-GB" sz="1100" u="none" cap="none" strike="noStrike">
                <a:solidFill>
                  <a:srgbClr val="B2CCD6"/>
                </a:solidFill>
                <a:latin typeface="Arial"/>
                <a:ea typeface="Arial"/>
                <a:cs typeface="Arial"/>
                <a:sym typeface="Arial"/>
              </a:rPr>
              <a:t>background-color</a:t>
            </a:r>
            <a:r>
              <a:rPr b="0" i="0" lang="en-GB" sz="1100" u="none" cap="none" strike="noStrike">
                <a:solidFill>
                  <a:srgbClr val="89DDFF"/>
                </a:solidFill>
                <a:latin typeface="Arial"/>
                <a:ea typeface="Arial"/>
                <a:cs typeface="Arial"/>
                <a:sym typeface="Arial"/>
              </a:rPr>
              <a:t>:</a:t>
            </a:r>
            <a:r>
              <a:rPr b="0" i="0" lang="en-GB" sz="1100" u="none" cap="none" strike="noStrike">
                <a:solidFill>
                  <a:srgbClr val="8F93A2"/>
                </a:solidFill>
                <a:latin typeface="Arial"/>
                <a:ea typeface="Arial"/>
                <a:cs typeface="Arial"/>
                <a:sym typeface="Arial"/>
              </a:rPr>
              <a:t> </a:t>
            </a:r>
            <a:r>
              <a:rPr b="0" i="0" lang="en-GB" sz="1100" u="none" cap="none" strike="noStrike">
                <a:solidFill>
                  <a:srgbClr val="89DDFF"/>
                </a:solidFill>
                <a:latin typeface="Arial"/>
                <a:ea typeface="Arial"/>
                <a:cs typeface="Arial"/>
                <a:sym typeface="Arial"/>
              </a:rPr>
              <a:t>#6E3B04;}</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  &lt;/</a:t>
            </a:r>
            <a:r>
              <a:rPr b="0" i="0" lang="en-GB" sz="1100" u="none" cap="none" strike="noStrike">
                <a:solidFill>
                  <a:srgbClr val="F07178"/>
                </a:solidFill>
                <a:latin typeface="Arial"/>
                <a:ea typeface="Arial"/>
                <a:cs typeface="Arial"/>
                <a:sym typeface="Arial"/>
              </a:rPr>
              <a:t>style</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head</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body</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  &lt;</a:t>
            </a:r>
            <a:r>
              <a:rPr b="0" i="0" lang="en-GB" sz="1100" u="none" cap="none" strike="noStrike">
                <a:solidFill>
                  <a:srgbClr val="F07178"/>
                </a:solidFill>
                <a:latin typeface="Arial"/>
                <a:ea typeface="Arial"/>
                <a:cs typeface="Arial"/>
                <a:sym typeface="Arial"/>
              </a:rPr>
              <a:t>h1</a:t>
            </a:r>
            <a:r>
              <a:rPr b="0" i="0" lang="en-GB" sz="1100" u="none" cap="none" strike="noStrike">
                <a:solidFill>
                  <a:srgbClr val="8F93A2"/>
                </a:solidFill>
                <a:latin typeface="Arial"/>
                <a:ea typeface="Arial"/>
                <a:cs typeface="Arial"/>
                <a:sym typeface="Arial"/>
              </a:rPr>
              <a:t> </a:t>
            </a:r>
            <a:r>
              <a:rPr b="0" i="1" lang="en-GB" sz="1100" u="none" cap="none" strike="noStrike">
                <a:solidFill>
                  <a:srgbClr val="C792EA"/>
                </a:solidFill>
                <a:latin typeface="Arial"/>
                <a:ea typeface="Arial"/>
                <a:cs typeface="Arial"/>
                <a:sym typeface="Arial"/>
              </a:rPr>
              <a:t>class</a:t>
            </a:r>
            <a:r>
              <a:rPr b="0" i="0" lang="en-GB" sz="1100" u="none" cap="none" strike="noStrike">
                <a:solidFill>
                  <a:srgbClr val="89DDFF"/>
                </a:solidFill>
                <a:latin typeface="Arial"/>
                <a:ea typeface="Arial"/>
                <a:cs typeface="Arial"/>
                <a:sym typeface="Arial"/>
              </a:rPr>
              <a:t>="</a:t>
            </a:r>
            <a:r>
              <a:rPr b="0" i="0" lang="en-GB" sz="1100" u="none" cap="none" strike="noStrike">
                <a:solidFill>
                  <a:srgbClr val="C3E88D"/>
                </a:solidFill>
                <a:latin typeface="Arial"/>
                <a:ea typeface="Arial"/>
                <a:cs typeface="Arial"/>
                <a:sym typeface="Arial"/>
              </a:rPr>
              <a:t>myClass</a:t>
            </a:r>
            <a:r>
              <a:rPr b="0" i="0" lang="en-GB" sz="1100" u="none" cap="none" strike="noStrike">
                <a:solidFill>
                  <a:srgbClr val="89DDFF"/>
                </a:solidFill>
                <a:latin typeface="Arial"/>
                <a:ea typeface="Arial"/>
                <a:cs typeface="Arial"/>
                <a:sym typeface="Arial"/>
              </a:rPr>
              <a:t>"&gt;</a:t>
            </a:r>
            <a:r>
              <a:rPr b="0" i="0" lang="en-GB" sz="1100" u="none" cap="none" strike="noStrike">
                <a:solidFill>
                  <a:srgbClr val="8F93A2"/>
                </a:solidFill>
                <a:latin typeface="Arial"/>
                <a:ea typeface="Arial"/>
                <a:cs typeface="Arial"/>
                <a:sym typeface="Arial"/>
              </a:rPr>
              <a:t>Hello Students</a:t>
            </a: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h1</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  &lt;</a:t>
            </a:r>
            <a:r>
              <a:rPr b="0" i="0" lang="en-GB" sz="1100" u="none" cap="none" strike="noStrike">
                <a:solidFill>
                  <a:srgbClr val="F07178"/>
                </a:solidFill>
                <a:latin typeface="Arial"/>
                <a:ea typeface="Arial"/>
                <a:cs typeface="Arial"/>
                <a:sym typeface="Arial"/>
              </a:rPr>
              <a:t>p</a:t>
            </a:r>
            <a:r>
              <a:rPr b="0" i="0" lang="en-GB" sz="1100" u="none" cap="none" strike="noStrike">
                <a:solidFill>
                  <a:srgbClr val="8F93A2"/>
                </a:solidFill>
                <a:latin typeface="Arial"/>
                <a:ea typeface="Arial"/>
                <a:cs typeface="Arial"/>
                <a:sym typeface="Arial"/>
              </a:rPr>
              <a:t> </a:t>
            </a:r>
            <a:r>
              <a:rPr b="0" i="1" lang="en-GB" sz="1100" u="none" cap="none" strike="noStrike">
                <a:solidFill>
                  <a:srgbClr val="C792EA"/>
                </a:solidFill>
                <a:latin typeface="Arial"/>
                <a:ea typeface="Arial"/>
                <a:cs typeface="Arial"/>
                <a:sym typeface="Arial"/>
              </a:rPr>
              <a:t>class</a:t>
            </a:r>
            <a:r>
              <a:rPr b="0" i="0" lang="en-GB" sz="1100" u="none" cap="none" strike="noStrike">
                <a:solidFill>
                  <a:srgbClr val="89DDFF"/>
                </a:solidFill>
                <a:latin typeface="Arial"/>
                <a:ea typeface="Arial"/>
                <a:cs typeface="Arial"/>
                <a:sym typeface="Arial"/>
              </a:rPr>
              <a:t>="</a:t>
            </a:r>
            <a:r>
              <a:rPr b="0" i="0" lang="en-GB" sz="1100" u="none" cap="none" strike="noStrike">
                <a:solidFill>
                  <a:srgbClr val="C3E88D"/>
                </a:solidFill>
                <a:latin typeface="Arial"/>
                <a:ea typeface="Arial"/>
                <a:cs typeface="Arial"/>
                <a:sym typeface="Arial"/>
              </a:rPr>
              <a:t>myClass</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F93A2"/>
                </a:solidFill>
                <a:latin typeface="Arial"/>
                <a:ea typeface="Arial"/>
                <a:cs typeface="Arial"/>
                <a:sym typeface="Arial"/>
              </a:rPr>
              <a:t>  A paragraph </a:t>
            </a: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em</a:t>
            </a:r>
            <a:r>
              <a:rPr b="0" i="0" lang="en-GB" sz="1100" u="none" cap="none" strike="noStrike">
                <a:solidFill>
                  <a:srgbClr val="89DDFF"/>
                </a:solidFill>
                <a:latin typeface="Arial"/>
                <a:ea typeface="Arial"/>
                <a:cs typeface="Arial"/>
                <a:sym typeface="Arial"/>
              </a:rPr>
              <a:t>&gt;</a:t>
            </a:r>
            <a:r>
              <a:rPr b="0" i="0" lang="en-GB" sz="1100" u="none" cap="none" strike="noStrike">
                <a:solidFill>
                  <a:srgbClr val="8F93A2"/>
                </a:solidFill>
                <a:latin typeface="Arial"/>
                <a:ea typeface="Arial"/>
                <a:cs typeface="Arial"/>
                <a:sym typeface="Arial"/>
              </a:rPr>
              <a:t> with emphasis</a:t>
            </a: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em</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  &lt;/</a:t>
            </a:r>
            <a:r>
              <a:rPr b="0" i="0" lang="en-GB" sz="1100" u="none" cap="none" strike="noStrike">
                <a:solidFill>
                  <a:srgbClr val="F07178"/>
                </a:solidFill>
                <a:latin typeface="Arial"/>
                <a:ea typeface="Arial"/>
                <a:cs typeface="Arial"/>
                <a:sym typeface="Arial"/>
              </a:rPr>
              <a:t>p</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br>
              <a:rPr b="0" i="0" lang="en-GB" sz="1100" u="none" cap="none" strike="noStrike">
                <a:solidFill>
                  <a:srgbClr val="8F93A2"/>
                </a:solidFill>
                <a:latin typeface="Arial"/>
                <a:ea typeface="Arial"/>
                <a:cs typeface="Arial"/>
                <a:sym typeface="Arial"/>
              </a:rPr>
            </a:br>
            <a:r>
              <a:rPr b="0" i="0" lang="en-GB" sz="1100" u="none" cap="none" strike="noStrike">
                <a:solidFill>
                  <a:srgbClr val="8F93A2"/>
                </a:solidFill>
                <a:latin typeface="Arial"/>
                <a:ea typeface="Arial"/>
                <a:cs typeface="Arial"/>
                <a:sym typeface="Arial"/>
              </a:rPr>
              <a:t>  </a:t>
            </a: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p</a:t>
            </a:r>
            <a:r>
              <a:rPr b="0" i="0" lang="en-GB" sz="1100" u="none" cap="none" strike="noStrike">
                <a:solidFill>
                  <a:srgbClr val="89DDFF"/>
                </a:solidFill>
                <a:latin typeface="Arial"/>
                <a:ea typeface="Arial"/>
                <a:cs typeface="Arial"/>
                <a:sym typeface="Arial"/>
              </a:rPr>
              <a:t>&gt;</a:t>
            </a:r>
            <a:r>
              <a:rPr b="0" i="0" lang="en-GB" sz="1100" u="none" cap="none" strike="noStrike">
                <a:solidFill>
                  <a:srgbClr val="8F93A2"/>
                </a:solidFill>
                <a:latin typeface="Arial"/>
                <a:ea typeface="Arial"/>
                <a:cs typeface="Arial"/>
                <a:sym typeface="Arial"/>
              </a:rPr>
              <a:t>Another Paragraph</a:t>
            </a: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p</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body</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1100" u="none" cap="none" strike="noStrike">
                <a:solidFill>
                  <a:srgbClr val="89DDFF"/>
                </a:solidFill>
                <a:latin typeface="Arial"/>
                <a:ea typeface="Arial"/>
                <a:cs typeface="Arial"/>
                <a:sym typeface="Arial"/>
              </a:rPr>
              <a:t>&lt;/</a:t>
            </a:r>
            <a:r>
              <a:rPr b="0" i="0" lang="en-GB" sz="1100" u="none" cap="none" strike="noStrike">
                <a:solidFill>
                  <a:srgbClr val="F07178"/>
                </a:solidFill>
                <a:latin typeface="Arial"/>
                <a:ea typeface="Arial"/>
                <a:cs typeface="Arial"/>
                <a:sym typeface="Arial"/>
              </a:rPr>
              <a:t>html</a:t>
            </a:r>
            <a:r>
              <a:rPr b="0" i="0" lang="en-GB" sz="1100" u="none" cap="none" strike="noStrike">
                <a:solidFill>
                  <a:srgbClr val="89DDFF"/>
                </a:solidFill>
                <a:latin typeface="Arial"/>
                <a:ea typeface="Arial"/>
                <a:cs typeface="Arial"/>
                <a:sym typeface="Arial"/>
              </a:rPr>
              <a:t>&gt;</a:t>
            </a:r>
            <a:endParaRPr b="0" i="0" sz="1100" u="none" cap="none" strike="noStrike">
              <a:solidFill>
                <a:srgbClr val="8F93A2"/>
              </a:solidFill>
              <a:latin typeface="Arial"/>
              <a:ea typeface="Arial"/>
              <a:cs typeface="Arial"/>
              <a:sym typeface="Arial"/>
            </a:endParaRPr>
          </a:p>
        </p:txBody>
      </p:sp>
      <p:pic>
        <p:nvPicPr>
          <p:cNvPr descr="A screenshot of a cell phone&#10;&#10;Description automatically generated" id="1882" name="Google Shape;1882;p143"/>
          <p:cNvPicPr preferRelativeResize="0"/>
          <p:nvPr/>
        </p:nvPicPr>
        <p:blipFill rotWithShape="1">
          <a:blip r:embed="rId4">
            <a:alphaModFix/>
          </a:blip>
          <a:srcRect b="0" l="0" r="0" t="0"/>
          <a:stretch/>
        </p:blipFill>
        <p:spPr>
          <a:xfrm>
            <a:off x="5047219" y="2095706"/>
            <a:ext cx="3503658" cy="1409700"/>
          </a:xfrm>
          <a:prstGeom prst="rect">
            <a:avLst/>
          </a:prstGeom>
          <a:noFill/>
          <a:ln>
            <a:noFill/>
          </a:ln>
        </p:spPr>
      </p:pic>
      <p:sp>
        <p:nvSpPr>
          <p:cNvPr id="1883" name="Google Shape;1883;p143"/>
          <p:cNvSpPr/>
          <p:nvPr/>
        </p:nvSpPr>
        <p:spPr>
          <a:xfrm>
            <a:off x="5673368" y="1834777"/>
            <a:ext cx="878700" cy="26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84" name="Google Shape;1884;p143"/>
          <p:cNvSpPr txBox="1"/>
          <p:nvPr/>
        </p:nvSpPr>
        <p:spPr>
          <a:xfrm>
            <a:off x="5627561" y="1819894"/>
            <a:ext cx="9951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alibri"/>
                <a:ea typeface="Calibri"/>
                <a:cs typeface="Calibri"/>
                <a:sym typeface="Calibri"/>
              </a:rPr>
              <a:t>Class Selector Test</a:t>
            </a:r>
            <a:endParaRPr b="0" i="0" sz="1100" u="none" cap="none" strike="noStrike">
              <a:solidFill>
                <a:srgbClr val="000000"/>
              </a:solidFill>
              <a:latin typeface="Arial"/>
              <a:ea typeface="Arial"/>
              <a:cs typeface="Arial"/>
              <a:sym typeface="Arial"/>
            </a:endParaRPr>
          </a:p>
        </p:txBody>
      </p:sp>
      <p:sp>
        <p:nvSpPr>
          <p:cNvPr id="1885" name="Google Shape;1885;p14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886" name="Google Shape;1886;p14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1887" name="Google Shape;1887;p143"/>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7"/>
          <p:cNvPicPr preferRelativeResize="0"/>
          <p:nvPr/>
        </p:nvPicPr>
        <p:blipFill>
          <a:blip r:embed="rId3">
            <a:alphaModFix/>
          </a:blip>
          <a:stretch>
            <a:fillRect/>
          </a:stretch>
        </p:blipFill>
        <p:spPr>
          <a:xfrm>
            <a:off x="4054327" y="3368200"/>
            <a:ext cx="3383780" cy="1681975"/>
          </a:xfrm>
          <a:prstGeom prst="rect">
            <a:avLst/>
          </a:prstGeom>
          <a:noFill/>
          <a:ln>
            <a:noFill/>
          </a:ln>
        </p:spPr>
      </p:pic>
      <p:sp>
        <p:nvSpPr>
          <p:cNvPr id="232" name="Google Shape;232;p27"/>
          <p:cNvSpPr/>
          <p:nvPr/>
        </p:nvSpPr>
        <p:spPr>
          <a:xfrm>
            <a:off x="2400" y="-100"/>
            <a:ext cx="9139200" cy="5538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 name="Google Shape;233;p27"/>
          <p:cNvSpPr txBox="1"/>
          <p:nvPr/>
        </p:nvSpPr>
        <p:spPr>
          <a:xfrm>
            <a:off x="101675" y="69200"/>
            <a:ext cx="88011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000">
                <a:solidFill>
                  <a:schemeClr val="lt1"/>
                </a:solidFill>
                <a:latin typeface="Lato"/>
                <a:ea typeface="Lato"/>
                <a:cs typeface="Lato"/>
                <a:sym typeface="Lato"/>
              </a:rPr>
              <a:t>Changes over the years</a:t>
            </a:r>
            <a:endParaRPr sz="400"/>
          </a:p>
        </p:txBody>
      </p:sp>
      <p:sp>
        <p:nvSpPr>
          <p:cNvPr id="234" name="Google Shape;234;p27"/>
          <p:cNvSpPr txBox="1"/>
          <p:nvPr/>
        </p:nvSpPr>
        <p:spPr>
          <a:xfrm>
            <a:off x="1506275" y="642075"/>
            <a:ext cx="599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Calibri"/>
                <a:ea typeface="Calibri"/>
                <a:cs typeface="Calibri"/>
                <a:sym typeface="Calibri"/>
              </a:rPr>
              <a:t>What Happen? Trends + Tech took place</a:t>
            </a:r>
            <a:endParaRPr b="1" sz="2400">
              <a:solidFill>
                <a:schemeClr val="dk1"/>
              </a:solidFill>
              <a:latin typeface="Lato"/>
              <a:ea typeface="Lato"/>
              <a:cs typeface="Lato"/>
              <a:sym typeface="Lato"/>
            </a:endParaRPr>
          </a:p>
        </p:txBody>
      </p:sp>
      <p:sp>
        <p:nvSpPr>
          <p:cNvPr id="235" name="Google Shape;235;p27"/>
          <p:cNvSpPr txBox="1"/>
          <p:nvPr/>
        </p:nvSpPr>
        <p:spPr>
          <a:xfrm>
            <a:off x="912125" y="1162900"/>
            <a:ext cx="1250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900">
                <a:solidFill>
                  <a:schemeClr val="dk1"/>
                </a:solidFill>
                <a:latin typeface="Calibri"/>
                <a:ea typeface="Calibri"/>
                <a:cs typeface="Calibri"/>
                <a:sym typeface="Calibri"/>
              </a:rPr>
              <a:t>2012</a:t>
            </a:r>
            <a:endParaRPr b="1" sz="900"/>
          </a:p>
        </p:txBody>
      </p:sp>
      <p:sp>
        <p:nvSpPr>
          <p:cNvPr id="236" name="Google Shape;236;p27"/>
          <p:cNvSpPr txBox="1"/>
          <p:nvPr/>
        </p:nvSpPr>
        <p:spPr>
          <a:xfrm>
            <a:off x="3679725" y="1162900"/>
            <a:ext cx="1250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900">
                <a:solidFill>
                  <a:schemeClr val="dk1"/>
                </a:solidFill>
                <a:latin typeface="Calibri"/>
                <a:ea typeface="Calibri"/>
                <a:cs typeface="Calibri"/>
                <a:sym typeface="Calibri"/>
              </a:rPr>
              <a:t>2015</a:t>
            </a:r>
            <a:endParaRPr b="1" sz="900"/>
          </a:p>
        </p:txBody>
      </p:sp>
      <p:sp>
        <p:nvSpPr>
          <p:cNvPr id="237" name="Google Shape;237;p27"/>
          <p:cNvSpPr txBox="1"/>
          <p:nvPr/>
        </p:nvSpPr>
        <p:spPr>
          <a:xfrm>
            <a:off x="6873375" y="1090913"/>
            <a:ext cx="1250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900">
                <a:solidFill>
                  <a:schemeClr val="dk1"/>
                </a:solidFill>
                <a:latin typeface="Calibri"/>
                <a:ea typeface="Calibri"/>
                <a:cs typeface="Calibri"/>
                <a:sym typeface="Calibri"/>
              </a:rPr>
              <a:t>2017</a:t>
            </a:r>
            <a:endParaRPr b="1" sz="900"/>
          </a:p>
        </p:txBody>
      </p:sp>
      <p:pic>
        <p:nvPicPr>
          <p:cNvPr id="238" name="Google Shape;238;p27"/>
          <p:cNvPicPr preferRelativeResize="0"/>
          <p:nvPr/>
        </p:nvPicPr>
        <p:blipFill>
          <a:blip r:embed="rId4">
            <a:alphaModFix/>
          </a:blip>
          <a:stretch>
            <a:fillRect/>
          </a:stretch>
        </p:blipFill>
        <p:spPr>
          <a:xfrm>
            <a:off x="395150" y="1574344"/>
            <a:ext cx="2427923" cy="2312783"/>
          </a:xfrm>
          <a:prstGeom prst="rect">
            <a:avLst/>
          </a:prstGeom>
          <a:noFill/>
          <a:ln>
            <a:noFill/>
          </a:ln>
        </p:spPr>
      </p:pic>
      <p:pic>
        <p:nvPicPr>
          <p:cNvPr id="239" name="Google Shape;239;p27"/>
          <p:cNvPicPr preferRelativeResize="0"/>
          <p:nvPr/>
        </p:nvPicPr>
        <p:blipFill>
          <a:blip r:embed="rId5">
            <a:alphaModFix/>
          </a:blip>
          <a:stretch>
            <a:fillRect/>
          </a:stretch>
        </p:blipFill>
        <p:spPr>
          <a:xfrm>
            <a:off x="2898941" y="1567925"/>
            <a:ext cx="2498657" cy="1641935"/>
          </a:xfrm>
          <a:prstGeom prst="rect">
            <a:avLst/>
          </a:prstGeom>
          <a:noFill/>
          <a:ln>
            <a:noFill/>
          </a:ln>
        </p:spPr>
      </p:pic>
      <p:pic>
        <p:nvPicPr>
          <p:cNvPr id="240" name="Google Shape;240;p27"/>
          <p:cNvPicPr preferRelativeResize="0"/>
          <p:nvPr/>
        </p:nvPicPr>
        <p:blipFill>
          <a:blip r:embed="rId6">
            <a:alphaModFix/>
          </a:blip>
          <a:stretch>
            <a:fillRect/>
          </a:stretch>
        </p:blipFill>
        <p:spPr>
          <a:xfrm>
            <a:off x="7377725" y="3368190"/>
            <a:ext cx="1371126" cy="1592501"/>
          </a:xfrm>
          <a:prstGeom prst="rect">
            <a:avLst/>
          </a:prstGeom>
          <a:noFill/>
          <a:ln>
            <a:noFill/>
          </a:ln>
        </p:spPr>
      </p:pic>
      <p:pic>
        <p:nvPicPr>
          <p:cNvPr id="241" name="Google Shape;241;p27"/>
          <p:cNvPicPr preferRelativeResize="0"/>
          <p:nvPr/>
        </p:nvPicPr>
        <p:blipFill>
          <a:blip r:embed="rId7">
            <a:alphaModFix/>
          </a:blip>
          <a:stretch>
            <a:fillRect/>
          </a:stretch>
        </p:blipFill>
        <p:spPr>
          <a:xfrm>
            <a:off x="5473463" y="1567934"/>
            <a:ext cx="3275387" cy="1800257"/>
          </a:xfrm>
          <a:prstGeom prst="rect">
            <a:avLst/>
          </a:prstGeom>
          <a:noFill/>
          <a:ln>
            <a:noFill/>
          </a:ln>
        </p:spPr>
      </p:pic>
      <p:sp>
        <p:nvSpPr>
          <p:cNvPr id="242" name="Google Shape;242;p27"/>
          <p:cNvSpPr txBox="1"/>
          <p:nvPr/>
        </p:nvSpPr>
        <p:spPr>
          <a:xfrm>
            <a:off x="3877175" y="4573163"/>
            <a:ext cx="1250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900">
                <a:solidFill>
                  <a:schemeClr val="dk1"/>
                </a:solidFill>
                <a:highlight>
                  <a:srgbClr val="FFFF00"/>
                </a:highlight>
                <a:latin typeface="Calibri"/>
                <a:ea typeface="Calibri"/>
                <a:cs typeface="Calibri"/>
                <a:sym typeface="Calibri"/>
              </a:rPr>
              <a:t>2023</a:t>
            </a:r>
            <a:endParaRPr b="1" sz="900">
              <a:highlight>
                <a:srgbClr val="FFFF00"/>
              </a:highlight>
            </a:endParaRPr>
          </a:p>
        </p:txBody>
      </p:sp>
      <p:sp>
        <p:nvSpPr>
          <p:cNvPr id="243" name="Google Shape;243;p2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44"/>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93" name="Google Shape;1893;p144"/>
          <p:cNvSpPr txBox="1"/>
          <p:nvPr/>
        </p:nvSpPr>
        <p:spPr>
          <a:xfrm>
            <a:off x="3600773" y="238550"/>
            <a:ext cx="26571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Class Attribute</a:t>
            </a:r>
            <a:endParaRPr b="0" i="0" sz="1100" u="none" cap="none" strike="noStrike">
              <a:solidFill>
                <a:srgbClr val="000000"/>
              </a:solidFill>
              <a:latin typeface="Arial"/>
              <a:ea typeface="Arial"/>
              <a:cs typeface="Arial"/>
              <a:sym typeface="Arial"/>
            </a:endParaRPr>
          </a:p>
        </p:txBody>
      </p:sp>
      <p:sp>
        <p:nvSpPr>
          <p:cNvPr id="1894" name="Google Shape;1894;p144"/>
          <p:cNvSpPr/>
          <p:nvPr/>
        </p:nvSpPr>
        <p:spPr>
          <a:xfrm>
            <a:off x="5673368" y="1834777"/>
            <a:ext cx="878700" cy="26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95" name="Google Shape;1895;p144"/>
          <p:cNvSpPr/>
          <p:nvPr/>
        </p:nvSpPr>
        <p:spPr>
          <a:xfrm>
            <a:off x="200075" y="927125"/>
            <a:ext cx="8129700" cy="4113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Courier"/>
              <a:buNone/>
            </a:pPr>
            <a:r>
              <a:rPr b="0" i="0" lang="en-GB" sz="1300" u="none" cap="none" strike="noStrike">
                <a:solidFill>
                  <a:schemeClr val="dk1"/>
                </a:solidFill>
                <a:latin typeface="Courier"/>
                <a:ea typeface="Courier"/>
                <a:cs typeface="Courier"/>
                <a:sym typeface="Courier"/>
              </a:rPr>
              <a:t>In CSS, an ID is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alibri"/>
              <a:buNone/>
            </a:pPr>
            <a:r>
              <a:t/>
            </a:r>
            <a:endParaRPr b="0" i="0" sz="1300" u="none" cap="none" strike="noStrike">
              <a:solidFill>
                <a:schemeClr val="dk1"/>
              </a:solidFill>
              <a:latin typeface="Courier"/>
              <a:ea typeface="Courier"/>
              <a:cs typeface="Courier"/>
              <a:sym typeface="Courier"/>
            </a:endParaRPr>
          </a:p>
          <a:p>
            <a:pPr indent="0" lvl="0" marL="0" marR="0" rtl="0" algn="l">
              <a:lnSpc>
                <a:spcPct val="100000"/>
              </a:lnSpc>
              <a:spcBef>
                <a:spcPts val="0"/>
              </a:spcBef>
              <a:spcAft>
                <a:spcPts val="0"/>
              </a:spcAft>
              <a:buClr>
                <a:schemeClr val="dk1"/>
              </a:buClr>
              <a:buSzPts val="1100"/>
              <a:buFont typeface="Courier"/>
              <a:buNone/>
            </a:pPr>
            <a:r>
              <a:rPr b="0" i="0" lang="en-GB" sz="1300" u="none" cap="none" strike="noStrike">
                <a:solidFill>
                  <a:schemeClr val="dk1"/>
                </a:solidFill>
                <a:latin typeface="Courier"/>
                <a:ea typeface="Courier"/>
                <a:cs typeface="Courier"/>
                <a:sym typeface="Courier"/>
              </a:rPr>
              <a:t>// change the color of the element with id "main"</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ourier"/>
              <a:buNone/>
            </a:pPr>
            <a:r>
              <a:rPr b="1" i="0" lang="en-GB" sz="1300" u="none" cap="none" strike="noStrike">
                <a:solidFill>
                  <a:schemeClr val="dk1"/>
                </a:solidFill>
                <a:latin typeface="Courier"/>
                <a:ea typeface="Courier"/>
                <a:cs typeface="Courier"/>
                <a:sym typeface="Courier"/>
              </a:rPr>
              <a:t>#main </a:t>
            </a:r>
            <a:r>
              <a:rPr b="0" i="0" lang="en-GB" sz="1300" u="none" cap="none" strike="noStrike">
                <a:solidFill>
                  <a:schemeClr val="dk1"/>
                </a:solidFill>
                <a:latin typeface="Courier"/>
                <a:ea typeface="Courier"/>
                <a:cs typeface="Courier"/>
                <a:sym typeface="Courier"/>
              </a:rPr>
              <a: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ourier"/>
              <a:buNone/>
            </a:pPr>
            <a:r>
              <a:rPr b="0" i="0" lang="en-GB" sz="1300" u="none" cap="none" strike="noStrike">
                <a:solidFill>
                  <a:schemeClr val="dk1"/>
                </a:solidFill>
                <a:latin typeface="Courier"/>
                <a:ea typeface="Courier"/>
                <a:cs typeface="Courier"/>
                <a:sym typeface="Courier"/>
              </a:rPr>
              <a:t>   color: black</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ourier"/>
              <a:buNone/>
            </a:pPr>
            <a:r>
              <a:rPr b="0" i="0" lang="en-GB" sz="1300" u="none" cap="none" strike="noStrike">
                <a:solidFill>
                  <a:schemeClr val="dk1"/>
                </a:solidFill>
                <a:latin typeface="Courier"/>
                <a:ea typeface="Courier"/>
                <a:cs typeface="Courier"/>
                <a:sym typeface="Courier"/>
              </a:rPr>
              <a:t>}</a:t>
            </a:r>
            <a:endParaRPr b="0" i="0" sz="1300" u="none" cap="none" strike="noStrike">
              <a:solidFill>
                <a:schemeClr val="dk1"/>
              </a:solidFill>
              <a:latin typeface="Courier"/>
              <a:ea typeface="Courier"/>
              <a:cs typeface="Courier"/>
              <a:sym typeface="Courier"/>
            </a:endParaRPr>
          </a:p>
          <a:p>
            <a:pPr indent="0" lvl="0" marL="0" marR="0" rtl="0" algn="l">
              <a:lnSpc>
                <a:spcPct val="100000"/>
              </a:lnSpc>
              <a:spcBef>
                <a:spcPts val="0"/>
              </a:spcBef>
              <a:spcAft>
                <a:spcPts val="0"/>
              </a:spcAft>
              <a:buClr>
                <a:schemeClr val="dk1"/>
              </a:buClr>
              <a:buSzPts val="600"/>
              <a:buFont typeface="Courier"/>
              <a:buNone/>
            </a:pPr>
            <a:r>
              <a:rPr b="0" i="0" lang="en-GB" sz="1300" u="none" cap="none" strike="noStrike">
                <a:solidFill>
                  <a:schemeClr val="dk1"/>
                </a:solidFill>
                <a:latin typeface="Courier"/>
                <a:ea typeface="Courier"/>
                <a:cs typeface="Courier"/>
                <a:sym typeface="Courier"/>
              </a:rPr>
              <a:t>// change the color of the element with class special</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Courier"/>
              <a:buNone/>
            </a:pPr>
            <a:r>
              <a:rPr b="1" i="0" lang="en-GB" sz="1300" u="none" cap="none" strike="noStrike">
                <a:solidFill>
                  <a:schemeClr val="dk1"/>
                </a:solidFill>
                <a:latin typeface="Courier"/>
                <a:ea typeface="Courier"/>
                <a:cs typeface="Courier"/>
                <a:sym typeface="Courier"/>
              </a:rPr>
              <a:t>.special</a:t>
            </a:r>
            <a:r>
              <a:rPr b="0" i="0" lang="en-GB" sz="1300" u="none" cap="none" strike="noStrike">
                <a:solidFill>
                  <a:schemeClr val="dk1"/>
                </a:solidFill>
                <a:latin typeface="Courier"/>
                <a:ea typeface="Courier"/>
                <a:cs typeface="Courier"/>
                <a:sym typeface="Courier"/>
              </a:rPr>
              <a:t>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Courier"/>
              <a:buNone/>
            </a:pPr>
            <a:r>
              <a:rPr b="0" i="0" lang="en-GB" sz="1300" u="none" cap="none" strike="noStrike">
                <a:solidFill>
                  <a:schemeClr val="dk1"/>
                </a:solidFill>
                <a:latin typeface="Courier"/>
                <a:ea typeface="Courier"/>
                <a:cs typeface="Courier"/>
                <a:sym typeface="Courier"/>
              </a:rPr>
              <a:t>   color: black</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Courier"/>
              <a:buNone/>
            </a:pPr>
            <a:r>
              <a:rPr b="0" i="0" lang="en-GB" sz="1300" u="none" cap="none" strike="noStrike">
                <a:solidFill>
                  <a:schemeClr val="dk1"/>
                </a:solidFill>
                <a:latin typeface="Courier"/>
                <a:ea typeface="Courier"/>
                <a:cs typeface="Courier"/>
                <a:sym typeface="Courier"/>
              </a:rPr>
              <a:t>}</a:t>
            </a:r>
            <a:endParaRPr b="0" i="0" sz="1300" u="none" cap="none" strike="noStrike">
              <a:solidFill>
                <a:schemeClr val="dk1"/>
              </a:solidFill>
              <a:latin typeface="Courier"/>
              <a:ea typeface="Courier"/>
              <a:cs typeface="Courier"/>
              <a:sym typeface="Courier"/>
            </a:endParaRPr>
          </a:p>
          <a:p>
            <a:pPr indent="0" lvl="0" marL="0" marR="0" rtl="0" algn="l">
              <a:lnSpc>
                <a:spcPct val="100000"/>
              </a:lnSpc>
              <a:spcBef>
                <a:spcPts val="0"/>
              </a:spcBef>
              <a:spcAft>
                <a:spcPts val="0"/>
              </a:spcAft>
              <a:buClr>
                <a:schemeClr val="dk1"/>
              </a:buClr>
              <a:buSzPts val="1100"/>
              <a:buFont typeface="Courier"/>
              <a:buNone/>
            </a:pPr>
            <a:r>
              <a:rPr b="0" i="0" lang="en-GB" sz="1300" u="none" cap="none" strike="noStrike">
                <a:solidFill>
                  <a:schemeClr val="dk1"/>
                </a:solidFill>
                <a:latin typeface="Courier"/>
                <a:ea typeface="Courier"/>
                <a:cs typeface="Courier"/>
                <a:sym typeface="Courier"/>
              </a:rPr>
              <a:t>You can specify a HTML tag and a class to be more specific</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ourier"/>
              <a:buNone/>
            </a:pPr>
            <a:r>
              <a:rPr b="0" i="0" lang="en-GB" sz="1300" u="none" cap="none" strike="noStrike">
                <a:solidFill>
                  <a:schemeClr val="dk1"/>
                </a:solidFill>
                <a:latin typeface="Courier"/>
                <a:ea typeface="Courier"/>
                <a:cs typeface="Courier"/>
                <a:sym typeface="Courier"/>
              </a:rPr>
              <a:t>// for all &lt;p&gt; with the class special</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ourier"/>
              <a:buNone/>
            </a:pPr>
            <a:r>
              <a:rPr b="1" i="0" lang="en-GB" sz="1300" u="none" cap="none" strike="noStrike">
                <a:solidFill>
                  <a:schemeClr val="dk1"/>
                </a:solidFill>
                <a:latin typeface="Courier"/>
                <a:ea typeface="Courier"/>
                <a:cs typeface="Courier"/>
                <a:sym typeface="Courier"/>
              </a:rPr>
              <a:t>p.special</a:t>
            </a:r>
            <a:r>
              <a:rPr b="0" i="0" lang="en-GB" sz="1300" u="none" cap="none" strike="noStrike">
                <a:solidFill>
                  <a:schemeClr val="dk1"/>
                </a:solidFill>
                <a:latin typeface="Courier"/>
                <a:ea typeface="Courier"/>
                <a:cs typeface="Courier"/>
                <a:sym typeface="Courier"/>
              </a:rPr>
              <a:t>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alibri"/>
              <a:buNone/>
            </a:pPr>
            <a:r>
              <a:t/>
            </a:r>
            <a:endParaRPr b="0" i="0" sz="1300" u="none" cap="none" strike="noStrike">
              <a:solidFill>
                <a:schemeClr val="dk1"/>
              </a:solidFill>
              <a:latin typeface="Courier"/>
              <a:ea typeface="Courier"/>
              <a:cs typeface="Courier"/>
              <a:sym typeface="Courier"/>
            </a:endParaRPr>
          </a:p>
          <a:p>
            <a:pPr indent="0" lvl="0" marL="0" marR="0" rtl="0" algn="l">
              <a:lnSpc>
                <a:spcPct val="100000"/>
              </a:lnSpc>
              <a:spcBef>
                <a:spcPts val="0"/>
              </a:spcBef>
              <a:spcAft>
                <a:spcPts val="0"/>
              </a:spcAft>
              <a:buClr>
                <a:schemeClr val="dk1"/>
              </a:buClr>
              <a:buSzPts val="1100"/>
              <a:buFont typeface="Courier"/>
              <a:buNone/>
            </a:pPr>
            <a:r>
              <a:rPr b="0" i="0" lang="en-GB" sz="1300" u="none" cap="none" strike="noStrike">
                <a:solidFill>
                  <a:schemeClr val="dk1"/>
                </a:solidFill>
                <a:latin typeface="Courier"/>
                <a:ea typeface="Courier"/>
                <a:cs typeface="Courier"/>
                <a:sym typeface="Courier"/>
              </a:rPr>
              <a: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ourier"/>
              <a:buNone/>
            </a:pPr>
            <a:r>
              <a:rPr b="0" i="0" lang="en-GB" sz="1300" u="none" cap="none" strike="noStrike">
                <a:solidFill>
                  <a:schemeClr val="dk1"/>
                </a:solidFill>
                <a:latin typeface="Courier"/>
                <a:ea typeface="Courier"/>
                <a:cs typeface="Courier"/>
                <a:sym typeface="Courier"/>
              </a:rPr>
              <a:t>You can target a children element that is in a parent element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ourier"/>
              <a:buNone/>
            </a:pPr>
            <a:r>
              <a:rPr b="0" i="0" lang="en-GB" sz="1300" u="none" cap="none" strike="noStrike">
                <a:solidFill>
                  <a:schemeClr val="dk1"/>
                </a:solidFill>
                <a:latin typeface="Courier"/>
                <a:ea typeface="Courier"/>
                <a:cs typeface="Courier"/>
                <a:sym typeface="Courier"/>
              </a:rPr>
              <a:t>// all &lt;a&gt; inside the ID "main" html element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ourier"/>
              <a:buNone/>
            </a:pPr>
            <a:r>
              <a:rPr b="1" i="0" lang="en-GB" sz="1300" u="none" cap="none" strike="noStrike">
                <a:solidFill>
                  <a:schemeClr val="dk1"/>
                </a:solidFill>
                <a:latin typeface="Courier"/>
                <a:ea typeface="Courier"/>
                <a:cs typeface="Courier"/>
                <a:sym typeface="Courier"/>
              </a:rPr>
              <a:t>#main a </a:t>
            </a:r>
            <a:r>
              <a:rPr b="0" i="0" lang="en-GB" sz="1300" u="none" cap="none" strike="noStrike">
                <a:solidFill>
                  <a:schemeClr val="dk1"/>
                </a:solidFill>
                <a:latin typeface="Courier"/>
                <a:ea typeface="Courier"/>
                <a:cs typeface="Courier"/>
                <a:sym typeface="Courier"/>
              </a:rPr>
              <a: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alibri"/>
              <a:buNone/>
            </a:pPr>
            <a:r>
              <a:t/>
            </a:r>
            <a:endParaRPr b="0" i="0" sz="1300" u="none" cap="none" strike="noStrike">
              <a:solidFill>
                <a:schemeClr val="dk1"/>
              </a:solidFill>
              <a:latin typeface="Courier"/>
              <a:ea typeface="Courier"/>
              <a:cs typeface="Courier"/>
              <a:sym typeface="Courier"/>
            </a:endParaRPr>
          </a:p>
          <a:p>
            <a:pPr indent="0" lvl="0" marL="0" marR="0" rtl="0" algn="l">
              <a:lnSpc>
                <a:spcPct val="100000"/>
              </a:lnSpc>
              <a:spcBef>
                <a:spcPts val="0"/>
              </a:spcBef>
              <a:spcAft>
                <a:spcPts val="0"/>
              </a:spcAft>
              <a:buClr>
                <a:schemeClr val="dk1"/>
              </a:buClr>
              <a:buSzPts val="1100"/>
              <a:buFont typeface="Courier"/>
              <a:buNone/>
            </a:pPr>
            <a:r>
              <a:rPr b="0" i="0" lang="en-GB" sz="1300" u="none" cap="none" strike="noStrike">
                <a:solidFill>
                  <a:schemeClr val="dk1"/>
                </a:solidFill>
                <a:latin typeface="Courier"/>
                <a:ea typeface="Courier"/>
                <a:cs typeface="Courier"/>
                <a:sym typeface="Courier"/>
              </a:rPr>
              <a: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Calibri"/>
              <a:buNone/>
            </a:pPr>
            <a:r>
              <a:t/>
            </a:r>
            <a:endParaRPr b="0" i="0" sz="1300" u="none" cap="none" strike="noStrike">
              <a:solidFill>
                <a:schemeClr val="dk1"/>
              </a:solidFill>
              <a:latin typeface="Courier"/>
              <a:ea typeface="Courier"/>
              <a:cs typeface="Courier"/>
              <a:sym typeface="Courier"/>
            </a:endParaRPr>
          </a:p>
          <a:p>
            <a:pPr indent="0" lvl="0" marL="0" marR="0" rtl="0" algn="l">
              <a:lnSpc>
                <a:spcPct val="100000"/>
              </a:lnSpc>
              <a:spcBef>
                <a:spcPts val="0"/>
              </a:spcBef>
              <a:spcAft>
                <a:spcPts val="0"/>
              </a:spcAft>
              <a:buClr>
                <a:schemeClr val="dk1"/>
              </a:buClr>
              <a:buSzPts val="600"/>
              <a:buFont typeface="Calibri"/>
              <a:buNone/>
            </a:pPr>
            <a:r>
              <a:t/>
            </a:r>
            <a:endParaRPr b="0" i="0" sz="1300" u="none" cap="none" strike="noStrike">
              <a:solidFill>
                <a:schemeClr val="dk1"/>
              </a:solidFill>
              <a:latin typeface="Courier"/>
              <a:ea typeface="Courier"/>
              <a:cs typeface="Courier"/>
              <a:sym typeface="Courier"/>
            </a:endParaRPr>
          </a:p>
          <a:p>
            <a:pPr indent="0" lvl="0" marL="0" marR="0" rtl="0" algn="l">
              <a:lnSpc>
                <a:spcPct val="100000"/>
              </a:lnSpc>
              <a:spcBef>
                <a:spcPts val="0"/>
              </a:spcBef>
              <a:spcAft>
                <a:spcPts val="0"/>
              </a:spcAft>
              <a:buClr>
                <a:schemeClr val="dk1"/>
              </a:buClr>
              <a:buSzPts val="1100"/>
              <a:buFont typeface="Calibri"/>
              <a:buNone/>
            </a:pPr>
            <a:r>
              <a:t/>
            </a:r>
            <a:endParaRPr b="0" i="0" sz="1300" u="none" cap="none" strike="noStrike">
              <a:solidFill>
                <a:schemeClr val="dk1"/>
              </a:solidFill>
              <a:latin typeface="Courier"/>
              <a:ea typeface="Courier"/>
              <a:cs typeface="Courier"/>
              <a:sym typeface="Courier"/>
            </a:endParaRPr>
          </a:p>
        </p:txBody>
      </p:sp>
      <p:sp>
        <p:nvSpPr>
          <p:cNvPr id="1896" name="Google Shape;1896;p14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897" name="Google Shape;1897;p14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145"/>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03" name="Google Shape;1903;p145"/>
          <p:cNvSpPr txBox="1"/>
          <p:nvPr/>
        </p:nvSpPr>
        <p:spPr>
          <a:xfrm>
            <a:off x="1562104" y="238550"/>
            <a:ext cx="69249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ID Attribute - TARGETING  AN INDIVIDUAL</a:t>
            </a:r>
            <a:endParaRPr b="0" i="0" sz="1100" u="none" cap="none" strike="noStrike">
              <a:solidFill>
                <a:srgbClr val="000000"/>
              </a:solidFill>
              <a:latin typeface="Arial"/>
              <a:ea typeface="Arial"/>
              <a:cs typeface="Arial"/>
              <a:sym typeface="Arial"/>
            </a:endParaRPr>
          </a:p>
        </p:txBody>
      </p:sp>
      <p:sp>
        <p:nvSpPr>
          <p:cNvPr id="1904" name="Google Shape;1904;p145"/>
          <p:cNvSpPr/>
          <p:nvPr/>
        </p:nvSpPr>
        <p:spPr>
          <a:xfrm>
            <a:off x="5673368" y="1834777"/>
            <a:ext cx="878700" cy="26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05" name="Google Shape;1905;p145"/>
          <p:cNvSpPr txBox="1"/>
          <p:nvPr/>
        </p:nvSpPr>
        <p:spPr>
          <a:xfrm>
            <a:off x="2875513" y="1566433"/>
            <a:ext cx="5650800" cy="2010600"/>
          </a:xfrm>
          <a:prstGeom prst="rect">
            <a:avLst/>
          </a:prstGeom>
          <a:noFill/>
          <a:ln>
            <a:noFill/>
          </a:ln>
        </p:spPr>
        <p:txBody>
          <a:bodyPr anchorCtr="0" anchor="ctr" bIns="34275" lIns="68575" spcFirstLastPara="1" rIns="68575" wrap="square" tIns="34275">
            <a:noAutofit/>
          </a:bodyPr>
          <a:lstStyle/>
          <a:p>
            <a:pPr indent="-215900" lvl="0" marL="215900" marR="0" rtl="0" algn="l">
              <a:lnSpc>
                <a:spcPct val="100000"/>
              </a:lnSpc>
              <a:spcBef>
                <a:spcPts val="0"/>
              </a:spcBef>
              <a:spcAft>
                <a:spcPts val="0"/>
              </a:spcAft>
              <a:buClr>
                <a:schemeClr val="dk2"/>
              </a:buClr>
              <a:buSzPts val="1400"/>
              <a:buFont typeface="Merriweather Sans"/>
              <a:buChar char="◆"/>
            </a:pPr>
            <a:r>
              <a:rPr b="1" i="0" lang="en-GB" sz="1800" u="none" cap="none" strike="noStrike">
                <a:solidFill>
                  <a:schemeClr val="dk1"/>
                </a:solidFill>
                <a:latin typeface="Courier New"/>
                <a:ea typeface="Courier New"/>
                <a:cs typeface="Courier New"/>
                <a:sym typeface="Courier New"/>
              </a:rPr>
              <a:t>#header { }</a:t>
            </a:r>
            <a:r>
              <a:rPr i="0" lang="en-GB" sz="1800" u="none" cap="none" strike="noStrike">
                <a:solidFill>
                  <a:schemeClr val="dk1"/>
                </a:solidFill>
                <a:latin typeface="Calibri"/>
                <a:ea typeface="Calibri"/>
                <a:cs typeface="Calibri"/>
                <a:sym typeface="Calibri"/>
              </a:rPr>
              <a:t> Selects any element with the </a:t>
            </a:r>
            <a:r>
              <a:rPr b="1" i="0" lang="en-GB" sz="1800" u="none" cap="none" strike="noStrike">
                <a:solidFill>
                  <a:schemeClr val="dk1"/>
                </a:solidFill>
                <a:latin typeface="Calibri"/>
                <a:ea typeface="Calibri"/>
                <a:cs typeface="Calibri"/>
                <a:sym typeface="Calibri"/>
              </a:rPr>
              <a:t>id </a:t>
            </a:r>
            <a:r>
              <a:rPr i="0" lang="en-GB" sz="1800" u="none" cap="none" strike="noStrike">
                <a:solidFill>
                  <a:schemeClr val="dk1"/>
                </a:solidFill>
                <a:latin typeface="Calibri"/>
                <a:ea typeface="Calibri"/>
                <a:cs typeface="Calibri"/>
                <a:sym typeface="Calibri"/>
              </a:rPr>
              <a:t>“header", e.g. </a:t>
            </a:r>
            <a:r>
              <a:rPr i="0" lang="en-GB" sz="1800" u="none" cap="none" strike="noStrike">
                <a:solidFill>
                  <a:schemeClr val="dk1"/>
                </a:solidFill>
                <a:latin typeface="Courier New"/>
                <a:ea typeface="Courier New"/>
                <a:cs typeface="Courier New"/>
                <a:sym typeface="Courier New"/>
              </a:rPr>
              <a:t>&lt;p id="header"&gt;&lt;/p&gt; </a:t>
            </a:r>
            <a:endParaRPr i="0" sz="1100" u="none" cap="none" strike="noStrike">
              <a:solidFill>
                <a:srgbClr val="000000"/>
              </a:solidFill>
              <a:latin typeface="Courier New"/>
              <a:ea typeface="Courier New"/>
              <a:cs typeface="Courier New"/>
              <a:sym typeface="Courier New"/>
            </a:endParaRPr>
          </a:p>
          <a:p>
            <a:pPr indent="-215900" lvl="0" marL="215900" marR="0" rtl="0" algn="l">
              <a:lnSpc>
                <a:spcPct val="100000"/>
              </a:lnSpc>
              <a:spcBef>
                <a:spcPts val="0"/>
              </a:spcBef>
              <a:spcAft>
                <a:spcPts val="0"/>
              </a:spcAft>
              <a:buClr>
                <a:schemeClr val="dk2"/>
              </a:buClr>
              <a:buSzPts val="1400"/>
              <a:buFont typeface="Calibri"/>
              <a:buChar char="◆"/>
            </a:pPr>
            <a:r>
              <a:rPr i="0" lang="en-GB" sz="1800" u="none" cap="none" strike="noStrike">
                <a:solidFill>
                  <a:schemeClr val="dk1"/>
                </a:solidFill>
                <a:latin typeface="Calibri"/>
                <a:ea typeface="Calibri"/>
                <a:cs typeface="Calibri"/>
                <a:sym typeface="Calibri"/>
              </a:rPr>
              <a:t>Unique to that element</a:t>
            </a:r>
            <a:endParaRPr i="0" sz="1800" u="none" cap="none" strike="noStrike">
              <a:solidFill>
                <a:schemeClr val="dk1"/>
              </a:solidFill>
              <a:latin typeface="Calibri"/>
              <a:ea typeface="Calibri"/>
              <a:cs typeface="Calibri"/>
              <a:sym typeface="Calibri"/>
            </a:endParaRPr>
          </a:p>
          <a:p>
            <a:pPr indent="-241300" lvl="0" marL="215900" marR="0" rtl="0" algn="l">
              <a:lnSpc>
                <a:spcPct val="100000"/>
              </a:lnSpc>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Hash symbol</a:t>
            </a:r>
            <a:endParaRPr sz="1800">
              <a:solidFill>
                <a:schemeClr val="dk1"/>
              </a:solidFill>
              <a:latin typeface="Calibri"/>
              <a:ea typeface="Calibri"/>
              <a:cs typeface="Calibri"/>
              <a:sym typeface="Calibri"/>
            </a:endParaRPr>
          </a:p>
          <a:p>
            <a:pPr indent="-215900" lvl="0" marL="215900" marR="0" rtl="0" algn="l">
              <a:lnSpc>
                <a:spcPct val="100000"/>
              </a:lnSpc>
              <a:spcBef>
                <a:spcPts val="0"/>
              </a:spcBef>
              <a:spcAft>
                <a:spcPts val="0"/>
              </a:spcAft>
              <a:buClr>
                <a:schemeClr val="dk2"/>
              </a:buClr>
              <a:buSzPts val="1400"/>
              <a:buFont typeface="Merriweather Sans"/>
              <a:buChar char="◆"/>
            </a:pPr>
            <a:r>
              <a:rPr i="0" lang="en-GB" sz="1800" u="none" cap="none" strike="noStrike">
                <a:solidFill>
                  <a:schemeClr val="dk1"/>
                </a:solidFill>
                <a:latin typeface="Calibri"/>
                <a:ea typeface="Calibri"/>
                <a:cs typeface="Calibri"/>
                <a:sym typeface="Calibri"/>
              </a:rPr>
              <a:t>The "</a:t>
            </a:r>
            <a:r>
              <a:rPr b="1" i="0" lang="en-GB" sz="1800" u="none" cap="none" strike="noStrike">
                <a:solidFill>
                  <a:schemeClr val="dk1"/>
                </a:solidFill>
                <a:latin typeface="Calibri"/>
                <a:ea typeface="Calibri"/>
                <a:cs typeface="Calibri"/>
                <a:sym typeface="Calibri"/>
              </a:rPr>
              <a:t>#</a:t>
            </a:r>
            <a:r>
              <a:rPr i="0" lang="en-GB" sz="1800" u="none" cap="none" strike="noStrike">
                <a:solidFill>
                  <a:schemeClr val="dk1"/>
                </a:solidFill>
                <a:latin typeface="Calibri"/>
                <a:ea typeface="Calibri"/>
                <a:cs typeface="Calibri"/>
                <a:sym typeface="Calibri"/>
              </a:rPr>
              <a:t>" is how you tell CSS "this is an id.” </a:t>
            </a:r>
            <a:endParaRPr i="0" sz="1100" u="none" cap="none" strike="noStrike">
              <a:solidFill>
                <a:srgbClr val="000000"/>
              </a:solidFill>
              <a:latin typeface="Calibri"/>
              <a:ea typeface="Calibri"/>
              <a:cs typeface="Calibri"/>
              <a:sym typeface="Calibri"/>
            </a:endParaRPr>
          </a:p>
          <a:p>
            <a:pPr indent="-215900" lvl="1" marL="558800" marR="0" rtl="0" algn="l">
              <a:lnSpc>
                <a:spcPct val="100000"/>
              </a:lnSpc>
              <a:spcBef>
                <a:spcPts val="0"/>
              </a:spcBef>
              <a:spcAft>
                <a:spcPts val="0"/>
              </a:spcAft>
              <a:buClr>
                <a:schemeClr val="dk2"/>
              </a:buClr>
              <a:buSzPts val="1400"/>
              <a:buFont typeface="Calibri"/>
              <a:buChar char="◆"/>
            </a:pPr>
            <a:r>
              <a:rPr i="0" lang="en-GB" sz="1800" u="none" cap="none" strike="noStrike">
                <a:solidFill>
                  <a:schemeClr val="dk1"/>
                </a:solidFill>
                <a:latin typeface="Calibri"/>
                <a:ea typeface="Calibri"/>
                <a:cs typeface="Calibri"/>
                <a:sym typeface="Calibri"/>
              </a:rPr>
              <a:t>Selector name matches element ID value, prefixed with # symbol</a:t>
            </a:r>
            <a:endParaRPr i="0" sz="1100" u="none" cap="none" strike="noStrike">
              <a:solidFill>
                <a:srgbClr val="000000"/>
              </a:solidFill>
              <a:latin typeface="Calibri"/>
              <a:ea typeface="Calibri"/>
              <a:cs typeface="Calibri"/>
              <a:sym typeface="Calibri"/>
            </a:endParaRPr>
          </a:p>
        </p:txBody>
      </p:sp>
      <p:sp>
        <p:nvSpPr>
          <p:cNvPr id="1906" name="Google Shape;1906;p145"/>
          <p:cNvSpPr/>
          <p:nvPr/>
        </p:nvSpPr>
        <p:spPr>
          <a:xfrm>
            <a:off x="848168" y="1659821"/>
            <a:ext cx="1796700" cy="1796700"/>
          </a:xfrm>
          <a:prstGeom prst="ellipse">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07" name="Google Shape;1907;p145"/>
          <p:cNvSpPr txBox="1"/>
          <p:nvPr/>
        </p:nvSpPr>
        <p:spPr>
          <a:xfrm>
            <a:off x="1244789" y="1790123"/>
            <a:ext cx="1113300" cy="1399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2"/>
              </a:buClr>
              <a:buSzPts val="9000"/>
              <a:buFont typeface="Arial"/>
              <a:buNone/>
            </a:pPr>
            <a:r>
              <a:rPr b="1" i="0" lang="en-GB" sz="11300" u="none" cap="none" strike="noStrike">
                <a:solidFill>
                  <a:schemeClr val="lt1"/>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
        <p:nvSpPr>
          <p:cNvPr id="1908" name="Google Shape;1908;p14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909" name="Google Shape;1909;p14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46"/>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15" name="Google Shape;1915;p146"/>
          <p:cNvSpPr txBox="1"/>
          <p:nvPr/>
        </p:nvSpPr>
        <p:spPr>
          <a:xfrm>
            <a:off x="2362202" y="238550"/>
            <a:ext cx="59151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Class Attribute - TARGETING A GROUP</a:t>
            </a:r>
            <a:endParaRPr b="0" i="0" sz="1100" u="none" cap="none" strike="noStrike">
              <a:solidFill>
                <a:srgbClr val="000000"/>
              </a:solidFill>
              <a:latin typeface="Arial"/>
              <a:ea typeface="Arial"/>
              <a:cs typeface="Arial"/>
              <a:sym typeface="Arial"/>
            </a:endParaRPr>
          </a:p>
        </p:txBody>
      </p:sp>
      <p:sp>
        <p:nvSpPr>
          <p:cNvPr id="1916" name="Google Shape;1916;p146"/>
          <p:cNvSpPr txBox="1"/>
          <p:nvPr/>
        </p:nvSpPr>
        <p:spPr>
          <a:xfrm>
            <a:off x="3213150" y="1299225"/>
            <a:ext cx="5372700" cy="3248100"/>
          </a:xfrm>
          <a:prstGeom prst="rect">
            <a:avLst/>
          </a:prstGeom>
          <a:noFill/>
          <a:ln>
            <a:noFill/>
          </a:ln>
        </p:spPr>
        <p:txBody>
          <a:bodyPr anchorCtr="0" anchor="ctr" bIns="34275" lIns="68575" spcFirstLastPara="1" rIns="68575" wrap="square" tIns="34275">
            <a:noAutofit/>
          </a:bodyPr>
          <a:lstStyle/>
          <a:p>
            <a:pPr indent="-215900" lvl="0" marL="215900" marR="0" rtl="0" algn="l">
              <a:lnSpc>
                <a:spcPct val="100000"/>
              </a:lnSpc>
              <a:spcBef>
                <a:spcPts val="0"/>
              </a:spcBef>
              <a:spcAft>
                <a:spcPts val="0"/>
              </a:spcAft>
              <a:buClr>
                <a:schemeClr val="dk2"/>
              </a:buClr>
              <a:buSzPts val="1400"/>
              <a:buFont typeface="Merriweather Sans"/>
              <a:buChar char="◆"/>
            </a:pPr>
            <a:r>
              <a:rPr i="0" lang="en-GB" sz="1800" u="none" cap="none" strike="noStrike">
                <a:solidFill>
                  <a:schemeClr val="dk1"/>
                </a:solidFill>
                <a:latin typeface="Courier New"/>
                <a:ea typeface="Courier New"/>
                <a:cs typeface="Courier New"/>
                <a:sym typeface="Courier New"/>
              </a:rPr>
              <a:t>.warning { color: red; }</a:t>
            </a:r>
            <a:r>
              <a:rPr i="0" lang="en-GB" sz="1800" u="none" cap="none" strike="noStrike">
                <a:solidFill>
                  <a:schemeClr val="dk1"/>
                </a:solidFill>
                <a:latin typeface="Calibri"/>
                <a:ea typeface="Calibri"/>
                <a:cs typeface="Calibri"/>
                <a:sym typeface="Calibri"/>
              </a:rPr>
              <a:t> Selects any element with the </a:t>
            </a:r>
            <a:r>
              <a:rPr b="1" i="0" lang="en-GB" sz="1800" u="none" cap="none" strike="noStrike">
                <a:solidFill>
                  <a:schemeClr val="dk1"/>
                </a:solidFill>
                <a:latin typeface="Calibri"/>
                <a:ea typeface="Calibri"/>
                <a:cs typeface="Calibri"/>
                <a:sym typeface="Calibri"/>
              </a:rPr>
              <a:t>class name </a:t>
            </a:r>
            <a:r>
              <a:rPr i="0" lang="en-GB" sz="1800" u="none" cap="none" strike="noStrike">
                <a:solidFill>
                  <a:schemeClr val="dk1"/>
                </a:solidFill>
                <a:latin typeface="Calibri"/>
                <a:ea typeface="Calibri"/>
                <a:cs typeface="Calibri"/>
                <a:sym typeface="Calibri"/>
              </a:rPr>
              <a:t>“warning”, </a:t>
            </a:r>
            <a:r>
              <a:rPr i="0" lang="en-GB" sz="1400" u="none" cap="none" strike="noStrike">
                <a:solidFill>
                  <a:schemeClr val="dk1"/>
                </a:solidFill>
                <a:latin typeface="Calibri"/>
                <a:ea typeface="Calibri"/>
                <a:cs typeface="Calibri"/>
                <a:sym typeface="Calibri"/>
              </a:rPr>
              <a:t>e.g.</a:t>
            </a:r>
            <a:r>
              <a:rPr i="0" lang="en-GB" sz="1400" u="none" cap="none" strike="noStrike">
                <a:solidFill>
                  <a:schemeClr val="dk1"/>
                </a:solidFill>
                <a:latin typeface="Courier New"/>
                <a:ea typeface="Courier New"/>
                <a:cs typeface="Courier New"/>
                <a:sym typeface="Courier New"/>
              </a:rPr>
              <a:t>&lt;p class="warning"&gt;&lt;/p&gt; </a:t>
            </a:r>
            <a:endParaRPr i="0" sz="1100" u="none" cap="none" strike="noStrike">
              <a:solidFill>
                <a:srgbClr val="000000"/>
              </a:solidFill>
              <a:latin typeface="Courier New"/>
              <a:ea typeface="Courier New"/>
              <a:cs typeface="Courier New"/>
              <a:sym typeface="Courier New"/>
            </a:endParaRPr>
          </a:p>
          <a:p>
            <a:pPr indent="-215900" lvl="0" marL="215900" marR="0" rtl="0" algn="l">
              <a:lnSpc>
                <a:spcPct val="100000"/>
              </a:lnSpc>
              <a:spcBef>
                <a:spcPts val="0"/>
              </a:spcBef>
              <a:spcAft>
                <a:spcPts val="0"/>
              </a:spcAft>
              <a:buClr>
                <a:schemeClr val="dk2"/>
              </a:buClr>
              <a:buSzPts val="1400"/>
              <a:buFont typeface="Calibri"/>
              <a:buChar char="◆"/>
            </a:pPr>
            <a:r>
              <a:rPr i="0" lang="en-GB" sz="1800" u="none" cap="none" strike="noStrike">
                <a:solidFill>
                  <a:schemeClr val="dk1"/>
                </a:solidFill>
                <a:latin typeface="Calibri"/>
                <a:ea typeface="Calibri"/>
                <a:cs typeface="Calibri"/>
                <a:sym typeface="Calibri"/>
              </a:rPr>
              <a:t>Used to style an element grouping</a:t>
            </a:r>
            <a:endParaRPr i="0" sz="1100" u="none" cap="none" strike="noStrike">
              <a:solidFill>
                <a:srgbClr val="000000"/>
              </a:solidFill>
              <a:latin typeface="Calibri"/>
              <a:ea typeface="Calibri"/>
              <a:cs typeface="Calibri"/>
              <a:sym typeface="Calibri"/>
            </a:endParaRPr>
          </a:p>
          <a:p>
            <a:pPr indent="-215900" lvl="0" marL="215900" marR="0" rtl="0" algn="l">
              <a:lnSpc>
                <a:spcPct val="100000"/>
              </a:lnSpc>
              <a:spcBef>
                <a:spcPts val="0"/>
              </a:spcBef>
              <a:spcAft>
                <a:spcPts val="0"/>
              </a:spcAft>
              <a:buClr>
                <a:schemeClr val="dk2"/>
              </a:buClr>
              <a:buSzPts val="1400"/>
              <a:buFont typeface="Calibri"/>
              <a:buChar char="◆"/>
            </a:pPr>
            <a:r>
              <a:rPr i="0" lang="en-GB" sz="1800" u="none" cap="none" strike="noStrike">
                <a:solidFill>
                  <a:schemeClr val="dk1"/>
                </a:solidFill>
                <a:latin typeface="Calibri"/>
                <a:ea typeface="Calibri"/>
                <a:cs typeface="Calibri"/>
                <a:sym typeface="Calibri"/>
              </a:rPr>
              <a:t>Targets one or more element's class attribute</a:t>
            </a:r>
            <a:endParaRPr i="0" sz="1100" u="none" cap="none" strike="noStrike">
              <a:solidFill>
                <a:srgbClr val="000000"/>
              </a:solidFill>
              <a:latin typeface="Calibri"/>
              <a:ea typeface="Calibri"/>
              <a:cs typeface="Calibri"/>
              <a:sym typeface="Calibri"/>
            </a:endParaRPr>
          </a:p>
          <a:p>
            <a:pPr indent="-215900" lvl="0" marL="215900" marR="0" rtl="0" algn="l">
              <a:lnSpc>
                <a:spcPct val="100000"/>
              </a:lnSpc>
              <a:spcBef>
                <a:spcPts val="0"/>
              </a:spcBef>
              <a:spcAft>
                <a:spcPts val="0"/>
              </a:spcAft>
              <a:buClr>
                <a:schemeClr val="dk2"/>
              </a:buClr>
              <a:buSzPts val="1400"/>
              <a:buFont typeface="Calibri"/>
              <a:buChar char="◆"/>
            </a:pPr>
            <a:r>
              <a:rPr i="0" lang="en-GB" sz="1800" u="none" cap="none" strike="noStrike">
                <a:solidFill>
                  <a:schemeClr val="dk1"/>
                </a:solidFill>
                <a:latin typeface="Calibri"/>
                <a:ea typeface="Calibri"/>
                <a:cs typeface="Calibri"/>
                <a:sym typeface="Calibri"/>
              </a:rPr>
              <a:t>Elements can be of different type</a:t>
            </a:r>
            <a:endParaRPr i="0" sz="1100" u="none" cap="none" strike="noStrike">
              <a:solidFill>
                <a:srgbClr val="000000"/>
              </a:solidFill>
              <a:latin typeface="Calibri"/>
              <a:ea typeface="Calibri"/>
              <a:cs typeface="Calibri"/>
              <a:sym typeface="Calibri"/>
            </a:endParaRPr>
          </a:p>
          <a:p>
            <a:pPr indent="-215900" lvl="0" marL="215900" marR="0" rtl="0" algn="l">
              <a:lnSpc>
                <a:spcPct val="100000"/>
              </a:lnSpc>
              <a:spcBef>
                <a:spcPts val="0"/>
              </a:spcBef>
              <a:spcAft>
                <a:spcPts val="0"/>
              </a:spcAft>
              <a:buClr>
                <a:schemeClr val="dk2"/>
              </a:buClr>
              <a:buSzPts val="1400"/>
              <a:buFont typeface="Merriweather Sans"/>
              <a:buChar char="◆"/>
            </a:pPr>
            <a:r>
              <a:rPr i="0" lang="en-GB" sz="1800" u="none" cap="none" strike="noStrike">
                <a:solidFill>
                  <a:schemeClr val="dk1"/>
                </a:solidFill>
                <a:latin typeface="Calibri"/>
                <a:ea typeface="Calibri"/>
                <a:cs typeface="Calibri"/>
                <a:sym typeface="Calibri"/>
              </a:rPr>
              <a:t>The "</a:t>
            </a:r>
            <a:r>
              <a:rPr b="1" i="0" lang="en-GB" sz="1800" u="none" cap="none" strike="noStrike">
                <a:solidFill>
                  <a:schemeClr val="dk1"/>
                </a:solidFill>
                <a:latin typeface="Calibri"/>
                <a:ea typeface="Calibri"/>
                <a:cs typeface="Calibri"/>
                <a:sym typeface="Calibri"/>
              </a:rPr>
              <a:t>.</a:t>
            </a:r>
            <a:r>
              <a:rPr i="0" lang="en-GB" sz="1800" u="none" cap="none" strike="noStrike">
                <a:solidFill>
                  <a:schemeClr val="dk1"/>
                </a:solidFill>
                <a:latin typeface="Calibri"/>
                <a:ea typeface="Calibri"/>
                <a:cs typeface="Calibri"/>
                <a:sym typeface="Calibri"/>
              </a:rPr>
              <a:t>" is how you tell CSS "this is a class name." </a:t>
            </a:r>
            <a:endParaRPr i="0" sz="1100" u="none" cap="none" strike="noStrike">
              <a:solidFill>
                <a:srgbClr val="000000"/>
              </a:solidFill>
              <a:latin typeface="Calibri"/>
              <a:ea typeface="Calibri"/>
              <a:cs typeface="Calibri"/>
              <a:sym typeface="Calibri"/>
            </a:endParaRPr>
          </a:p>
          <a:p>
            <a:pPr indent="-215900" lvl="0" marL="215900" marR="0" rtl="0" algn="l">
              <a:lnSpc>
                <a:spcPct val="100000"/>
              </a:lnSpc>
              <a:spcBef>
                <a:spcPts val="0"/>
              </a:spcBef>
              <a:spcAft>
                <a:spcPts val="0"/>
              </a:spcAft>
              <a:buClr>
                <a:schemeClr val="dk2"/>
              </a:buClr>
              <a:buSzPts val="1400"/>
              <a:buFont typeface="Calibri"/>
              <a:buChar char="◆"/>
            </a:pPr>
            <a:r>
              <a:rPr i="0" lang="en-GB" sz="1800" u="none" cap="none" strike="noStrike">
                <a:solidFill>
                  <a:schemeClr val="dk1"/>
                </a:solidFill>
                <a:latin typeface="Calibri"/>
                <a:ea typeface="Calibri"/>
                <a:cs typeface="Calibri"/>
                <a:sym typeface="Calibri"/>
              </a:rPr>
              <a:t>An element can have only 1 id but multiple classes, so you can take advantage of that for greater flexibility.</a:t>
            </a:r>
            <a:endParaRPr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GB" sz="1800">
                <a:solidFill>
                  <a:schemeClr val="dk1"/>
                </a:solidFill>
                <a:latin typeface="Calibri"/>
                <a:ea typeface="Calibri"/>
                <a:cs typeface="Calibri"/>
                <a:sym typeface="Calibri"/>
              </a:rPr>
              <a:t>e.g.</a:t>
            </a:r>
            <a:r>
              <a:rPr i="0" lang="en-GB" sz="1800" u="none" cap="none" strike="noStrike">
                <a:solidFill>
                  <a:schemeClr val="dk1"/>
                </a:solidFill>
                <a:latin typeface="Courier New"/>
                <a:ea typeface="Courier New"/>
                <a:cs typeface="Courier New"/>
                <a:sym typeface="Courier New"/>
              </a:rPr>
              <a:t>&lt;p class="desc intro"&gt;hi&lt;/span&gt;</a:t>
            </a:r>
            <a:r>
              <a:rPr i="0" lang="en-GB" sz="1800" u="none" cap="none" strike="noStrike">
                <a:solidFill>
                  <a:schemeClr val="dk1"/>
                </a:solidFill>
                <a:latin typeface="Calibri"/>
                <a:ea typeface="Calibri"/>
                <a:cs typeface="Calibri"/>
                <a:sym typeface="Calibri"/>
              </a:rPr>
              <a:t>aka class chaining</a:t>
            </a:r>
            <a:endParaRPr i="0" sz="1100" u="none" cap="none" strike="noStrike">
              <a:solidFill>
                <a:srgbClr val="000000"/>
              </a:solidFill>
              <a:latin typeface="Calibri"/>
              <a:ea typeface="Calibri"/>
              <a:cs typeface="Calibri"/>
              <a:sym typeface="Calibri"/>
            </a:endParaRPr>
          </a:p>
        </p:txBody>
      </p:sp>
      <p:sp>
        <p:nvSpPr>
          <p:cNvPr id="1917" name="Google Shape;1917;p146"/>
          <p:cNvSpPr txBox="1"/>
          <p:nvPr/>
        </p:nvSpPr>
        <p:spPr>
          <a:xfrm>
            <a:off x="1600051" y="1845935"/>
            <a:ext cx="1113300" cy="1399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2"/>
              </a:buClr>
              <a:buSzPts val="9000"/>
              <a:buFont typeface="Arial"/>
              <a:buNone/>
            </a:pPr>
            <a:r>
              <a:rPr b="1" i="0" lang="en-GB" sz="11300" u="none" cap="none" strike="noStrike">
                <a:solidFill>
                  <a:schemeClr val="lt1"/>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
        <p:nvSpPr>
          <p:cNvPr id="1918" name="Google Shape;1918;p146"/>
          <p:cNvSpPr/>
          <p:nvPr/>
        </p:nvSpPr>
        <p:spPr>
          <a:xfrm>
            <a:off x="848168" y="1659821"/>
            <a:ext cx="1796700" cy="1796700"/>
          </a:xfrm>
          <a:prstGeom prst="ellipse">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19" name="Google Shape;1919;p146"/>
          <p:cNvSpPr txBox="1"/>
          <p:nvPr/>
        </p:nvSpPr>
        <p:spPr>
          <a:xfrm>
            <a:off x="1474015" y="1849111"/>
            <a:ext cx="1113300" cy="1399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2"/>
              </a:buClr>
              <a:buSzPts val="9000"/>
              <a:buFont typeface="Arial"/>
              <a:buNone/>
            </a:pPr>
            <a:r>
              <a:rPr b="1" i="0" lang="en-GB" sz="11300" u="none" cap="none" strike="noStrike">
                <a:solidFill>
                  <a:schemeClr val="lt1"/>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
        <p:nvSpPr>
          <p:cNvPr id="1920" name="Google Shape;1920;p14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921" name="Google Shape;1921;p14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47"/>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27" name="Google Shape;1927;p147"/>
          <p:cNvSpPr txBox="1"/>
          <p:nvPr/>
        </p:nvSpPr>
        <p:spPr>
          <a:xfrm>
            <a:off x="3224098" y="238500"/>
            <a:ext cx="24990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Pseudo Classes</a:t>
            </a:r>
            <a:endParaRPr b="0" i="0" sz="1100" u="none" cap="none" strike="noStrike">
              <a:solidFill>
                <a:srgbClr val="000000"/>
              </a:solidFill>
              <a:latin typeface="Arial"/>
              <a:ea typeface="Arial"/>
              <a:cs typeface="Arial"/>
              <a:sym typeface="Arial"/>
            </a:endParaRPr>
          </a:p>
        </p:txBody>
      </p:sp>
      <p:sp>
        <p:nvSpPr>
          <p:cNvPr id="1928" name="Google Shape;1928;p147"/>
          <p:cNvSpPr txBox="1"/>
          <p:nvPr/>
        </p:nvSpPr>
        <p:spPr>
          <a:xfrm>
            <a:off x="1869729" y="1432582"/>
            <a:ext cx="5372700" cy="8694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i="0" lang="en-GB" sz="1800" u="none" cap="none" strike="noStrike">
                <a:solidFill>
                  <a:schemeClr val="dk1"/>
                </a:solidFill>
                <a:latin typeface="Calibri"/>
                <a:ea typeface="Calibri"/>
                <a:cs typeface="Calibri"/>
                <a:sym typeface="Calibri"/>
              </a:rPr>
              <a:t>A set of "pseudo classes" can style anchor elements depending on their state.</a:t>
            </a:r>
            <a:endParaRPr i="0" sz="11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libri"/>
              <a:ea typeface="Calibri"/>
              <a:cs typeface="Calibri"/>
              <a:sym typeface="Calibri"/>
            </a:endParaRPr>
          </a:p>
        </p:txBody>
      </p:sp>
      <p:sp>
        <p:nvSpPr>
          <p:cNvPr id="1929" name="Google Shape;1929;p147"/>
          <p:cNvSpPr txBox="1"/>
          <p:nvPr/>
        </p:nvSpPr>
        <p:spPr>
          <a:xfrm>
            <a:off x="1600051" y="1845935"/>
            <a:ext cx="1113300" cy="1399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2"/>
              </a:buClr>
              <a:buSzPts val="9000"/>
              <a:buFont typeface="Arial"/>
              <a:buNone/>
            </a:pPr>
            <a:r>
              <a:rPr b="1" i="0" lang="en-GB" sz="11300" u="none" cap="none" strike="noStrike">
                <a:solidFill>
                  <a:schemeClr val="lt1"/>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
        <p:nvSpPr>
          <p:cNvPr id="1930" name="Google Shape;1930;p147"/>
          <p:cNvSpPr/>
          <p:nvPr/>
        </p:nvSpPr>
        <p:spPr>
          <a:xfrm>
            <a:off x="879613" y="2302077"/>
            <a:ext cx="6811200" cy="1454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i="0" lang="en-GB" sz="1800" u="none" cap="none" strike="noStrike">
                <a:solidFill>
                  <a:srgbClr val="F07178"/>
                </a:solidFill>
                <a:latin typeface="Calibri"/>
                <a:ea typeface="Calibri"/>
                <a:cs typeface="Calibri"/>
                <a:sym typeface="Calibri"/>
              </a:rPr>
              <a:t>a</a:t>
            </a:r>
            <a:r>
              <a:rPr i="1" lang="en-GB" sz="1800" u="none" cap="none" strike="noStrike">
                <a:solidFill>
                  <a:srgbClr val="89DDFF"/>
                </a:solidFill>
                <a:latin typeface="Calibri"/>
                <a:ea typeface="Calibri"/>
                <a:cs typeface="Calibri"/>
                <a:sym typeface="Calibri"/>
              </a:rPr>
              <a:t>:</a:t>
            </a:r>
            <a:r>
              <a:rPr i="1" lang="en-GB" sz="1800" u="none" cap="none" strike="noStrike">
                <a:solidFill>
                  <a:srgbClr val="C792EA"/>
                </a:solidFill>
                <a:latin typeface="Calibri"/>
                <a:ea typeface="Calibri"/>
                <a:cs typeface="Calibri"/>
                <a:sym typeface="Calibri"/>
              </a:rPr>
              <a:t>link</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1" lang="en-GB" sz="1800" u="none" cap="none" strike="noStrike">
                <a:solidFill>
                  <a:srgbClr val="464B5D"/>
                </a:solidFill>
                <a:latin typeface="Calibri"/>
                <a:ea typeface="Calibri"/>
                <a:cs typeface="Calibri"/>
                <a:sym typeface="Calibri"/>
              </a:rPr>
              <a:t>/* unvisited link */</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B2CCD6"/>
                </a:solidFill>
                <a:latin typeface="Calibri"/>
                <a:ea typeface="Calibri"/>
                <a:cs typeface="Calibri"/>
                <a:sym typeface="Calibri"/>
              </a:rPr>
              <a:t>color</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F78C6C"/>
                </a:solidFill>
                <a:latin typeface="Calibri"/>
                <a:ea typeface="Calibri"/>
                <a:cs typeface="Calibri"/>
                <a:sym typeface="Calibri"/>
              </a:rPr>
              <a:t>red</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endParaRPr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i="0" lang="en-GB" sz="1800" u="none" cap="none" strike="noStrike">
                <a:solidFill>
                  <a:srgbClr val="F07178"/>
                </a:solidFill>
                <a:latin typeface="Calibri"/>
                <a:ea typeface="Calibri"/>
                <a:cs typeface="Calibri"/>
                <a:sym typeface="Calibri"/>
              </a:rPr>
              <a:t>a</a:t>
            </a:r>
            <a:r>
              <a:rPr i="1" lang="en-GB" sz="1800" u="none" cap="none" strike="noStrike">
                <a:solidFill>
                  <a:srgbClr val="89DDFF"/>
                </a:solidFill>
                <a:latin typeface="Calibri"/>
                <a:ea typeface="Calibri"/>
                <a:cs typeface="Calibri"/>
                <a:sym typeface="Calibri"/>
              </a:rPr>
              <a:t>:</a:t>
            </a:r>
            <a:r>
              <a:rPr i="1" lang="en-GB" sz="1800" u="none" cap="none" strike="noStrike">
                <a:solidFill>
                  <a:srgbClr val="C792EA"/>
                </a:solidFill>
                <a:latin typeface="Calibri"/>
                <a:ea typeface="Calibri"/>
                <a:cs typeface="Calibri"/>
                <a:sym typeface="Calibri"/>
              </a:rPr>
              <a:t>visited</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1" lang="en-GB" sz="1800" u="none" cap="none" strike="noStrike">
                <a:solidFill>
                  <a:srgbClr val="464B5D"/>
                </a:solidFill>
                <a:latin typeface="Calibri"/>
                <a:ea typeface="Calibri"/>
                <a:cs typeface="Calibri"/>
                <a:sym typeface="Calibri"/>
              </a:rPr>
              <a:t>/* visited link */</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B2CCD6"/>
                </a:solidFill>
                <a:latin typeface="Calibri"/>
                <a:ea typeface="Calibri"/>
                <a:cs typeface="Calibri"/>
                <a:sym typeface="Calibri"/>
              </a:rPr>
              <a:t>color</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F78C6C"/>
                </a:solidFill>
                <a:latin typeface="Calibri"/>
                <a:ea typeface="Calibri"/>
                <a:cs typeface="Calibri"/>
                <a:sym typeface="Calibri"/>
              </a:rPr>
              <a:t>blue</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endParaRPr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i="0" lang="en-GB" sz="1800" u="none" cap="none" strike="noStrike">
                <a:solidFill>
                  <a:srgbClr val="F07178"/>
                </a:solidFill>
                <a:latin typeface="Calibri"/>
                <a:ea typeface="Calibri"/>
                <a:cs typeface="Calibri"/>
                <a:sym typeface="Calibri"/>
              </a:rPr>
              <a:t>a</a:t>
            </a:r>
            <a:r>
              <a:rPr i="1" lang="en-GB" sz="1800" u="none" cap="none" strike="noStrike">
                <a:solidFill>
                  <a:srgbClr val="89DDFF"/>
                </a:solidFill>
                <a:latin typeface="Calibri"/>
                <a:ea typeface="Calibri"/>
                <a:cs typeface="Calibri"/>
                <a:sym typeface="Calibri"/>
              </a:rPr>
              <a:t>:</a:t>
            </a:r>
            <a:r>
              <a:rPr i="1" lang="en-GB" sz="1800" u="none" cap="none" strike="noStrike">
                <a:solidFill>
                  <a:srgbClr val="C792EA"/>
                </a:solidFill>
                <a:latin typeface="Calibri"/>
                <a:ea typeface="Calibri"/>
                <a:cs typeface="Calibri"/>
                <a:sym typeface="Calibri"/>
              </a:rPr>
              <a:t>hover</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1" lang="en-GB" sz="1800" u="none" cap="none" strike="noStrike">
                <a:solidFill>
                  <a:srgbClr val="464B5D"/>
                </a:solidFill>
                <a:latin typeface="Calibri"/>
                <a:ea typeface="Calibri"/>
                <a:cs typeface="Calibri"/>
                <a:sym typeface="Calibri"/>
              </a:rPr>
              <a:t>/* moused over link */</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B2CCD6"/>
                </a:solidFill>
                <a:latin typeface="Calibri"/>
                <a:ea typeface="Calibri"/>
                <a:cs typeface="Calibri"/>
                <a:sym typeface="Calibri"/>
              </a:rPr>
              <a:t>color</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F78C6C"/>
                </a:solidFill>
                <a:latin typeface="Calibri"/>
                <a:ea typeface="Calibri"/>
                <a:cs typeface="Calibri"/>
                <a:sym typeface="Calibri"/>
              </a:rPr>
              <a:t>green</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89DDFF"/>
                </a:solidFill>
                <a:latin typeface="Calibri"/>
                <a:ea typeface="Calibri"/>
                <a:cs typeface="Calibri"/>
                <a:sym typeface="Calibri"/>
              </a:rPr>
              <a:t>}</a:t>
            </a:r>
            <a:endParaRPr i="0" sz="1800" u="none" cap="none" strike="noStrike">
              <a:solidFill>
                <a:srgbClr val="8F93A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i="0" lang="en-GB" sz="1800" u="none" cap="none" strike="noStrike">
                <a:solidFill>
                  <a:srgbClr val="F07178"/>
                </a:solidFill>
                <a:latin typeface="Calibri"/>
                <a:ea typeface="Calibri"/>
                <a:cs typeface="Calibri"/>
                <a:sym typeface="Calibri"/>
              </a:rPr>
              <a:t>a</a:t>
            </a:r>
            <a:r>
              <a:rPr i="1" lang="en-GB" sz="1800" u="none" cap="none" strike="noStrike">
                <a:solidFill>
                  <a:srgbClr val="89DDFF"/>
                </a:solidFill>
                <a:latin typeface="Calibri"/>
                <a:ea typeface="Calibri"/>
                <a:cs typeface="Calibri"/>
                <a:sym typeface="Calibri"/>
              </a:rPr>
              <a:t>:</a:t>
            </a:r>
            <a:r>
              <a:rPr i="1" lang="en-GB" sz="1800" u="none" cap="none" strike="noStrike">
                <a:solidFill>
                  <a:srgbClr val="C792EA"/>
                </a:solidFill>
                <a:latin typeface="Calibri"/>
                <a:ea typeface="Calibri"/>
                <a:cs typeface="Calibri"/>
                <a:sym typeface="Calibri"/>
              </a:rPr>
              <a:t>active</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1" lang="en-GB" sz="1800" u="none" cap="none" strike="noStrike">
                <a:solidFill>
                  <a:srgbClr val="464B5D"/>
                </a:solidFill>
                <a:latin typeface="Calibri"/>
                <a:ea typeface="Calibri"/>
                <a:cs typeface="Calibri"/>
                <a:sym typeface="Calibri"/>
              </a:rPr>
              <a:t>/* current link */</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B2CCD6"/>
                </a:solidFill>
                <a:latin typeface="Calibri"/>
                <a:ea typeface="Calibri"/>
                <a:cs typeface="Calibri"/>
                <a:sym typeface="Calibri"/>
              </a:rPr>
              <a:t>color</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F78C6C"/>
                </a:solidFill>
                <a:latin typeface="Calibri"/>
                <a:ea typeface="Calibri"/>
                <a:cs typeface="Calibri"/>
                <a:sym typeface="Calibri"/>
              </a:rPr>
              <a:t>purple</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endParaRPr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i="0" lang="en-GB" sz="1800" u="none" cap="none" strike="noStrike">
                <a:solidFill>
                  <a:srgbClr val="F07178"/>
                </a:solidFill>
                <a:latin typeface="Calibri"/>
                <a:ea typeface="Calibri"/>
                <a:cs typeface="Calibri"/>
                <a:sym typeface="Calibri"/>
              </a:rPr>
              <a:t>a</a:t>
            </a:r>
            <a:r>
              <a:rPr i="1" lang="en-GB" sz="1800" u="none" cap="none" strike="noStrike">
                <a:solidFill>
                  <a:srgbClr val="89DDFF"/>
                </a:solidFill>
                <a:latin typeface="Calibri"/>
                <a:ea typeface="Calibri"/>
                <a:cs typeface="Calibri"/>
                <a:sym typeface="Calibri"/>
              </a:rPr>
              <a:t>:</a:t>
            </a:r>
            <a:r>
              <a:rPr i="1" lang="en-GB" sz="1800" u="none" cap="none" strike="noStrike">
                <a:solidFill>
                  <a:srgbClr val="C792EA"/>
                </a:solidFill>
                <a:latin typeface="Calibri"/>
                <a:ea typeface="Calibri"/>
                <a:cs typeface="Calibri"/>
                <a:sym typeface="Calibri"/>
              </a:rPr>
              <a:t>focus</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1" lang="en-GB" sz="1800" u="none" cap="none" strike="noStrike">
                <a:solidFill>
                  <a:srgbClr val="464B5D"/>
                </a:solidFill>
                <a:latin typeface="Calibri"/>
                <a:ea typeface="Calibri"/>
                <a:cs typeface="Calibri"/>
                <a:sym typeface="Calibri"/>
              </a:rPr>
              <a:t>/* focused link */</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B2CCD6"/>
                </a:solidFill>
                <a:latin typeface="Calibri"/>
                <a:ea typeface="Calibri"/>
                <a:cs typeface="Calibri"/>
                <a:sym typeface="Calibri"/>
              </a:rPr>
              <a:t>color</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F78C6C"/>
                </a:solidFill>
                <a:latin typeface="Calibri"/>
                <a:ea typeface="Calibri"/>
                <a:cs typeface="Calibri"/>
                <a:sym typeface="Calibri"/>
              </a:rPr>
              <a:t>purple</a:t>
            </a:r>
            <a:r>
              <a:rPr i="0" lang="en-GB" sz="1800" u="none" cap="none" strike="noStrike">
                <a:solidFill>
                  <a:srgbClr val="89DDFF"/>
                </a:solidFill>
                <a:latin typeface="Calibri"/>
                <a:ea typeface="Calibri"/>
                <a:cs typeface="Calibri"/>
                <a:sym typeface="Calibri"/>
              </a:rPr>
              <a:t>;</a:t>
            </a:r>
            <a:r>
              <a:rPr i="0" lang="en-GB" sz="1800" u="none" cap="none" strike="noStrike">
                <a:solidFill>
                  <a:srgbClr val="8F93A2"/>
                </a:solidFill>
                <a:latin typeface="Calibri"/>
                <a:ea typeface="Calibri"/>
                <a:cs typeface="Calibri"/>
                <a:sym typeface="Calibri"/>
              </a:rPr>
              <a:t> </a:t>
            </a:r>
            <a:r>
              <a:rPr i="0" lang="en-GB" sz="1800" u="none" cap="none" strike="noStrike">
                <a:solidFill>
                  <a:srgbClr val="89DDFF"/>
                </a:solidFill>
                <a:latin typeface="Calibri"/>
                <a:ea typeface="Calibri"/>
                <a:cs typeface="Calibri"/>
                <a:sym typeface="Calibri"/>
              </a:rPr>
              <a:t>}</a:t>
            </a:r>
            <a:endParaRPr i="0" sz="1800" u="none" cap="none" strike="noStrike">
              <a:solidFill>
                <a:srgbClr val="8F93A2"/>
              </a:solidFill>
              <a:latin typeface="Calibri"/>
              <a:ea typeface="Calibri"/>
              <a:cs typeface="Calibri"/>
              <a:sym typeface="Calibri"/>
            </a:endParaRPr>
          </a:p>
        </p:txBody>
      </p:sp>
      <p:sp>
        <p:nvSpPr>
          <p:cNvPr id="1931" name="Google Shape;1931;p14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932" name="Google Shape;1932;p14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148"/>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38" name="Google Shape;1938;p148"/>
          <p:cNvSpPr txBox="1"/>
          <p:nvPr/>
        </p:nvSpPr>
        <p:spPr>
          <a:xfrm>
            <a:off x="3600790" y="238538"/>
            <a:ext cx="22836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Best Practices</a:t>
            </a:r>
            <a:endParaRPr b="0" i="0" sz="1100" u="none" cap="none" strike="noStrike">
              <a:solidFill>
                <a:srgbClr val="000000"/>
              </a:solidFill>
              <a:latin typeface="Arial"/>
              <a:ea typeface="Arial"/>
              <a:cs typeface="Arial"/>
              <a:sym typeface="Arial"/>
            </a:endParaRPr>
          </a:p>
        </p:txBody>
      </p:sp>
      <p:sp>
        <p:nvSpPr>
          <p:cNvPr id="1939" name="Google Shape;1939;p148"/>
          <p:cNvSpPr txBox="1"/>
          <p:nvPr/>
        </p:nvSpPr>
        <p:spPr>
          <a:xfrm>
            <a:off x="1600051" y="1845935"/>
            <a:ext cx="1113300" cy="1399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2"/>
              </a:buClr>
              <a:buSzPts val="9000"/>
              <a:buFont typeface="Arial"/>
              <a:buNone/>
            </a:pPr>
            <a:r>
              <a:rPr b="1" i="0" lang="en-GB" sz="11300" u="none" cap="none" strike="noStrike">
                <a:solidFill>
                  <a:schemeClr val="lt1"/>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
        <p:nvSpPr>
          <p:cNvPr id="1940" name="Google Shape;1940;p148"/>
          <p:cNvSpPr/>
          <p:nvPr/>
        </p:nvSpPr>
        <p:spPr>
          <a:xfrm>
            <a:off x="614775" y="1291399"/>
            <a:ext cx="7674600" cy="26139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000000"/>
              </a:buClr>
              <a:buSzPts val="1800"/>
              <a:buFont typeface="Arial"/>
              <a:buNone/>
            </a:pPr>
            <a:r>
              <a:rPr b="1" i="0" lang="en-GB" sz="1900" u="none" cap="none" strike="noStrike">
                <a:solidFill>
                  <a:schemeClr val="dk1"/>
                </a:solidFill>
                <a:latin typeface="Calibri"/>
                <a:ea typeface="Calibri"/>
                <a:cs typeface="Calibri"/>
                <a:sym typeface="Calibri"/>
              </a:rPr>
              <a:t>Some rules to follow </a:t>
            </a:r>
            <a:r>
              <a:rPr i="0" lang="en-GB" sz="1900" u="none" cap="none" strike="noStrike">
                <a:solidFill>
                  <a:schemeClr val="dk1"/>
                </a:solidFill>
                <a:latin typeface="Calibri"/>
                <a:ea typeface="Calibri"/>
                <a:cs typeface="Calibri"/>
                <a:sym typeface="Calibri"/>
              </a:rPr>
              <a:t>when making IDs and class names:</a:t>
            </a:r>
            <a:endParaRPr i="0" sz="1200" u="none" cap="none" strike="noStrike">
              <a:solidFill>
                <a:srgbClr val="000000"/>
              </a:solidFill>
              <a:latin typeface="Calibri"/>
              <a:ea typeface="Calibri"/>
              <a:cs typeface="Calibri"/>
              <a:sym typeface="Calibri"/>
            </a:endParaRPr>
          </a:p>
          <a:p>
            <a:pPr indent="-222250" lvl="0" marL="215900" marR="0" rtl="0" algn="l">
              <a:lnSpc>
                <a:spcPct val="115000"/>
              </a:lnSpc>
              <a:spcBef>
                <a:spcPts val="0"/>
              </a:spcBef>
              <a:spcAft>
                <a:spcPts val="0"/>
              </a:spcAft>
              <a:buClr>
                <a:schemeClr val="dk2"/>
              </a:buClr>
              <a:buSzPts val="1500"/>
              <a:buFont typeface="Merriweather Sans"/>
              <a:buChar char="◆"/>
            </a:pPr>
            <a:r>
              <a:rPr b="1" i="0" lang="en-GB" sz="1900" u="none" cap="none" strike="noStrike">
                <a:solidFill>
                  <a:schemeClr val="dk1"/>
                </a:solidFill>
                <a:latin typeface="Calibri"/>
                <a:ea typeface="Calibri"/>
                <a:cs typeface="Calibri"/>
                <a:sym typeface="Calibri"/>
              </a:rPr>
              <a:t>Describe the </a:t>
            </a:r>
            <a:r>
              <a:rPr b="1" i="0" lang="en-GB" sz="1900" u="none" cap="none" strike="noStrike">
                <a:solidFill>
                  <a:srgbClr val="FF9900"/>
                </a:solidFill>
                <a:latin typeface="Calibri"/>
                <a:ea typeface="Calibri"/>
                <a:cs typeface="Calibri"/>
                <a:sym typeface="Calibri"/>
              </a:rPr>
              <a:t>content</a:t>
            </a:r>
            <a:r>
              <a:rPr i="0" lang="en-GB" sz="1900" u="none" cap="none" strike="noStrike">
                <a:solidFill>
                  <a:schemeClr val="dk1"/>
                </a:solidFill>
                <a:latin typeface="Calibri"/>
                <a:ea typeface="Calibri"/>
                <a:cs typeface="Calibri"/>
                <a:sym typeface="Calibri"/>
              </a:rPr>
              <a:t>, not the presentation ("warning", not "redbox"). </a:t>
            </a:r>
            <a:endParaRPr i="0" sz="1200" u="none" cap="none" strike="noStrike">
              <a:solidFill>
                <a:srgbClr val="000000"/>
              </a:solidFill>
              <a:latin typeface="Calibri"/>
              <a:ea typeface="Calibri"/>
              <a:cs typeface="Calibri"/>
              <a:sym typeface="Calibri"/>
            </a:endParaRPr>
          </a:p>
          <a:p>
            <a:pPr indent="-222250" lvl="0" marL="215900" marR="0" rtl="0" algn="l">
              <a:lnSpc>
                <a:spcPct val="115000"/>
              </a:lnSpc>
              <a:spcBef>
                <a:spcPts val="0"/>
              </a:spcBef>
              <a:spcAft>
                <a:spcPts val="0"/>
              </a:spcAft>
              <a:buClr>
                <a:schemeClr val="dk2"/>
              </a:buClr>
              <a:buSzPts val="1500"/>
              <a:buFont typeface="Merriweather Sans"/>
              <a:buChar char="◆"/>
            </a:pPr>
            <a:r>
              <a:rPr i="0" lang="en-GB" sz="1900" u="none" cap="none" strike="noStrike">
                <a:solidFill>
                  <a:schemeClr val="dk1"/>
                </a:solidFill>
                <a:latin typeface="Calibri"/>
                <a:ea typeface="Calibri"/>
                <a:cs typeface="Calibri"/>
                <a:sym typeface="Calibri"/>
              </a:rPr>
              <a:t>Use </a:t>
            </a:r>
            <a:r>
              <a:rPr b="1" i="0" lang="en-GB" sz="1900" u="none" cap="none" strike="noStrike">
                <a:solidFill>
                  <a:srgbClr val="38761D"/>
                </a:solidFill>
                <a:latin typeface="Calibri"/>
                <a:ea typeface="Calibri"/>
                <a:cs typeface="Calibri"/>
                <a:sym typeface="Calibri"/>
              </a:rPr>
              <a:t>all lowercase, and hyphens when needed for readability</a:t>
            </a:r>
            <a:r>
              <a:rPr i="0" lang="en-GB" sz="1900" u="none" cap="none" strike="noStrike">
                <a:solidFill>
                  <a:schemeClr val="dk1"/>
                </a:solidFill>
                <a:latin typeface="Calibri"/>
                <a:ea typeface="Calibri"/>
                <a:cs typeface="Calibri"/>
                <a:sym typeface="Calibri"/>
              </a:rPr>
              <a:t> ("header-info", not "headerInfo"). </a:t>
            </a:r>
            <a:endParaRPr i="0" sz="1200" u="none" cap="none" strike="noStrike">
              <a:solidFill>
                <a:srgbClr val="000000"/>
              </a:solidFill>
              <a:latin typeface="Calibri"/>
              <a:ea typeface="Calibri"/>
              <a:cs typeface="Calibri"/>
              <a:sym typeface="Calibri"/>
            </a:endParaRPr>
          </a:p>
          <a:p>
            <a:pPr indent="-222250" lvl="0" marL="215900" marR="0" rtl="0" algn="l">
              <a:lnSpc>
                <a:spcPct val="115000"/>
              </a:lnSpc>
              <a:spcBef>
                <a:spcPts val="0"/>
              </a:spcBef>
              <a:spcAft>
                <a:spcPts val="0"/>
              </a:spcAft>
              <a:buClr>
                <a:schemeClr val="dk2"/>
              </a:buClr>
              <a:buSzPts val="1500"/>
              <a:buFont typeface="Calibri"/>
              <a:buChar char="◆"/>
            </a:pPr>
            <a:r>
              <a:rPr i="0" lang="en-GB" sz="1900" u="none" cap="none" strike="noStrike">
                <a:solidFill>
                  <a:schemeClr val="dk1"/>
                </a:solidFill>
                <a:latin typeface="Calibri"/>
                <a:ea typeface="Calibri"/>
                <a:cs typeface="Calibri"/>
                <a:sym typeface="Calibri"/>
              </a:rPr>
              <a:t>Use </a:t>
            </a:r>
            <a:r>
              <a:rPr i="0" lang="en-GB" sz="1900" u="none" cap="none" strike="noStrike">
                <a:solidFill>
                  <a:schemeClr val="dk2"/>
                </a:solidFill>
                <a:latin typeface="Calibri"/>
                <a:ea typeface="Calibri"/>
                <a:cs typeface="Calibri"/>
                <a:sym typeface="Calibri"/>
              </a:rPr>
              <a:t>hyphens</a:t>
            </a:r>
            <a:r>
              <a:rPr i="0" lang="en-GB" sz="1900" u="none" cap="none" strike="noStrike">
                <a:solidFill>
                  <a:schemeClr val="dk1"/>
                </a:solidFill>
                <a:latin typeface="Calibri"/>
                <a:ea typeface="Calibri"/>
                <a:cs typeface="Calibri"/>
                <a:sym typeface="Calibri"/>
              </a:rPr>
              <a:t> to show that a class or ID is part of something else. (e.g. "footer", "footer-copyright", and "footer-logo").</a:t>
            </a:r>
            <a:endParaRPr i="0" sz="1200" u="none" cap="none" strike="noStrike">
              <a:solidFill>
                <a:srgbClr val="000000"/>
              </a:solidFill>
              <a:latin typeface="Calibri"/>
              <a:ea typeface="Calibri"/>
              <a:cs typeface="Calibri"/>
              <a:sym typeface="Calibri"/>
            </a:endParaRPr>
          </a:p>
          <a:p>
            <a:pPr indent="-222250" lvl="0" marL="215900" marR="0" rtl="0" algn="l">
              <a:lnSpc>
                <a:spcPct val="115000"/>
              </a:lnSpc>
              <a:spcBef>
                <a:spcPts val="0"/>
              </a:spcBef>
              <a:spcAft>
                <a:spcPts val="0"/>
              </a:spcAft>
              <a:buClr>
                <a:schemeClr val="dk2"/>
              </a:buClr>
              <a:buSzPts val="1500"/>
              <a:buFont typeface="Merriweather Sans"/>
              <a:buChar char="◆"/>
            </a:pPr>
            <a:r>
              <a:rPr i="0" lang="en-GB" sz="1900" u="none" cap="none" strike="noStrike">
                <a:solidFill>
                  <a:schemeClr val="dk1"/>
                </a:solidFill>
                <a:latin typeface="Calibri"/>
                <a:ea typeface="Calibri"/>
                <a:cs typeface="Calibri"/>
                <a:sym typeface="Calibri"/>
              </a:rPr>
              <a:t>Preferably </a:t>
            </a:r>
            <a:r>
              <a:rPr b="1" i="0" lang="en-GB" sz="1900" u="sng" cap="none" strike="noStrike">
                <a:solidFill>
                  <a:srgbClr val="FF0000"/>
                </a:solidFill>
                <a:latin typeface="Calibri"/>
                <a:ea typeface="Calibri"/>
                <a:cs typeface="Calibri"/>
                <a:sym typeface="Calibri"/>
              </a:rPr>
              <a:t>NO</a:t>
            </a:r>
            <a:r>
              <a:rPr i="0" lang="en-GB" sz="1900" u="none" cap="none" strike="noStrike">
                <a:solidFill>
                  <a:srgbClr val="FF0000"/>
                </a:solidFill>
                <a:latin typeface="Calibri"/>
                <a:ea typeface="Calibri"/>
                <a:cs typeface="Calibri"/>
                <a:sym typeface="Calibri"/>
              </a:rPr>
              <a:t> camel case </a:t>
            </a:r>
            <a:endParaRPr i="0" sz="1200" u="none" cap="none" strike="noStrike">
              <a:solidFill>
                <a:srgbClr val="FF0000"/>
              </a:solidFill>
              <a:latin typeface="Calibri"/>
              <a:ea typeface="Calibri"/>
              <a:cs typeface="Calibri"/>
              <a:sym typeface="Calibri"/>
            </a:endParaRPr>
          </a:p>
        </p:txBody>
      </p:sp>
      <p:sp>
        <p:nvSpPr>
          <p:cNvPr id="1941" name="Google Shape;1941;p14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49"/>
          <p:cNvSpPr/>
          <p:nvPr/>
        </p:nvSpPr>
        <p:spPr>
          <a:xfrm>
            <a:off x="4848552" y="3768185"/>
            <a:ext cx="832200" cy="618000"/>
          </a:xfrm>
          <a:prstGeom prst="rect">
            <a:avLst/>
          </a:prstGeom>
          <a:solidFill>
            <a:srgbClr val="EE2E4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47" name="Google Shape;1947;p149"/>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48" name="Google Shape;1948;p149"/>
          <p:cNvSpPr txBox="1"/>
          <p:nvPr/>
        </p:nvSpPr>
        <p:spPr>
          <a:xfrm>
            <a:off x="3600791" y="238538"/>
            <a:ext cx="24324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Colors Again</a:t>
            </a:r>
            <a:endParaRPr b="0" i="0" sz="1100" u="none" cap="none" strike="noStrike">
              <a:solidFill>
                <a:srgbClr val="000000"/>
              </a:solidFill>
              <a:latin typeface="Arial"/>
              <a:ea typeface="Arial"/>
              <a:cs typeface="Arial"/>
              <a:sym typeface="Arial"/>
            </a:endParaRPr>
          </a:p>
        </p:txBody>
      </p:sp>
      <p:sp>
        <p:nvSpPr>
          <p:cNvPr id="1949" name="Google Shape;1949;p149"/>
          <p:cNvSpPr txBox="1"/>
          <p:nvPr/>
        </p:nvSpPr>
        <p:spPr>
          <a:xfrm>
            <a:off x="1600051" y="1845935"/>
            <a:ext cx="1113300" cy="1399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2"/>
              </a:buClr>
              <a:buSzPts val="9000"/>
              <a:buFont typeface="Arial"/>
              <a:buNone/>
            </a:pPr>
            <a:r>
              <a:rPr b="1" i="0" lang="en-GB" sz="11300" u="none" cap="none" strike="noStrike">
                <a:solidFill>
                  <a:schemeClr val="lt1"/>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
        <p:nvSpPr>
          <p:cNvPr id="1950" name="Google Shape;1950;p149"/>
          <p:cNvSpPr/>
          <p:nvPr/>
        </p:nvSpPr>
        <p:spPr>
          <a:xfrm>
            <a:off x="561907" y="1297448"/>
            <a:ext cx="2913000" cy="11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Lato"/>
                <a:ea typeface="Lato"/>
                <a:cs typeface="Lato"/>
                <a:sym typeface="Lato"/>
              </a:rPr>
              <a:t>The "color" property </a:t>
            </a:r>
            <a:r>
              <a:rPr b="1" i="0" lang="en-GB" sz="1400" u="none" cap="none" strike="noStrike">
                <a:solidFill>
                  <a:srgbClr val="7030A0"/>
                </a:solidFill>
                <a:latin typeface="Lato"/>
                <a:ea typeface="Lato"/>
                <a:cs typeface="Lato"/>
                <a:sym typeface="Lato"/>
              </a:rPr>
              <a:t>changes the text color. </a:t>
            </a:r>
            <a:r>
              <a:rPr b="0" i="0" lang="en-GB" sz="1400" u="none" cap="none" strike="noStrike">
                <a:solidFill>
                  <a:schemeClr val="dk1"/>
                </a:solidFill>
                <a:latin typeface="Lato"/>
                <a:ea typeface="Lato"/>
                <a:cs typeface="Lato"/>
                <a:sym typeface="Lato"/>
              </a:rPr>
              <a:t>Colors can be specified either by name, for the most common colors, or by hexadecimal value.</a:t>
            </a:r>
            <a:endParaRPr b="0" i="0" sz="1100" u="none" cap="none" strike="noStrike">
              <a:solidFill>
                <a:srgbClr val="000000"/>
              </a:solidFill>
              <a:latin typeface="Arial"/>
              <a:ea typeface="Arial"/>
              <a:cs typeface="Arial"/>
              <a:sym typeface="Arial"/>
            </a:endParaRPr>
          </a:p>
          <a:p>
            <a:pPr indent="0" lvl="1" marL="34290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Lato"/>
                <a:ea typeface="Lato"/>
                <a:cs typeface="Lato"/>
                <a:sym typeface="Lato"/>
              </a:rPr>
              <a:t>		</a:t>
            </a:r>
            <a:endParaRPr b="0" i="0" sz="1100" u="none" cap="none" strike="noStrike">
              <a:solidFill>
                <a:srgbClr val="000000"/>
              </a:solidFill>
              <a:latin typeface="Arial"/>
              <a:ea typeface="Arial"/>
              <a:cs typeface="Arial"/>
              <a:sym typeface="Arial"/>
            </a:endParaRPr>
          </a:p>
        </p:txBody>
      </p:sp>
      <p:sp>
        <p:nvSpPr>
          <p:cNvPr id="1951" name="Google Shape;1951;p149"/>
          <p:cNvSpPr txBox="1"/>
          <p:nvPr/>
        </p:nvSpPr>
        <p:spPr>
          <a:xfrm>
            <a:off x="4848552" y="1044665"/>
            <a:ext cx="3958800" cy="11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Lato"/>
                <a:ea typeface="Lato"/>
                <a:cs typeface="Lato"/>
                <a:sym typeface="Lato"/>
              </a:rPr>
              <a:t>The "background-color" property changes the </a:t>
            </a:r>
            <a:r>
              <a:rPr b="0" i="0" lang="en-GB" sz="1400" u="none" cap="none" strike="noStrike">
                <a:solidFill>
                  <a:srgbClr val="7030A0"/>
                </a:solidFill>
                <a:latin typeface="Lato"/>
                <a:ea typeface="Lato"/>
                <a:cs typeface="Lato"/>
                <a:sym typeface="Lato"/>
              </a:rPr>
              <a:t>background color</a:t>
            </a:r>
            <a:r>
              <a:rPr b="0" i="0" lang="en-GB" sz="1400" u="none" cap="none" strike="noStrike">
                <a:solidFill>
                  <a:schemeClr val="dk1"/>
                </a:solidFill>
                <a:latin typeface="Lato"/>
                <a:ea typeface="Lato"/>
                <a:cs typeface="Lato"/>
                <a:sym typeface="Lato"/>
              </a:rPr>
              <a:t>. Besides the BODY element, all elements </a:t>
            </a:r>
            <a:r>
              <a:rPr b="0" i="0" lang="en-GB" sz="1400" u="sng" cap="none" strike="noStrike">
                <a:solidFill>
                  <a:srgbClr val="7030A0"/>
                </a:solidFill>
                <a:latin typeface="Lato"/>
                <a:ea typeface="Lato"/>
                <a:cs typeface="Lato"/>
                <a:sym typeface="Lato"/>
              </a:rPr>
              <a:t>default to a transparent background</a:t>
            </a:r>
            <a:r>
              <a:rPr b="0" i="0" lang="en-GB" sz="1400" u="none" cap="none" strike="noStrike">
                <a:solidFill>
                  <a:srgbClr val="7030A0"/>
                </a:solidFill>
                <a:latin typeface="Lato"/>
                <a:ea typeface="Lato"/>
                <a:cs typeface="Lato"/>
                <a:sym typeface="Lato"/>
              </a:rPr>
              <a:t>. </a:t>
            </a:r>
            <a:endParaRPr b="0" i="0" sz="1100" u="none" cap="none" strike="noStrike">
              <a:solidFill>
                <a:srgbClr val="000000"/>
              </a:solidFill>
              <a:latin typeface="Arial"/>
              <a:ea typeface="Arial"/>
              <a:cs typeface="Arial"/>
              <a:sym typeface="Arial"/>
            </a:endParaRPr>
          </a:p>
          <a:p>
            <a:pPr indent="0" lvl="1" marL="34290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Lato"/>
                <a:ea typeface="Lato"/>
                <a:cs typeface="Lato"/>
                <a:sym typeface="Lato"/>
              </a:rPr>
              <a:t>		</a:t>
            </a:r>
            <a:endParaRPr b="0" i="0" sz="1400" u="none" cap="none" strike="noStrike">
              <a:solidFill>
                <a:schemeClr val="dk1"/>
              </a:solidFill>
              <a:latin typeface="Lato"/>
              <a:ea typeface="Lato"/>
              <a:cs typeface="Lato"/>
              <a:sym typeface="Lato"/>
            </a:endParaRPr>
          </a:p>
        </p:txBody>
      </p:sp>
      <p:sp>
        <p:nvSpPr>
          <p:cNvPr id="1952" name="Google Shape;1952;p149"/>
          <p:cNvSpPr txBox="1"/>
          <p:nvPr/>
        </p:nvSpPr>
        <p:spPr>
          <a:xfrm>
            <a:off x="198707" y="2315574"/>
            <a:ext cx="3156000" cy="900300"/>
          </a:xfrm>
          <a:prstGeom prst="rect">
            <a:avLst/>
          </a:prstGeom>
          <a:noFill/>
          <a:ln>
            <a:noFill/>
          </a:ln>
        </p:spPr>
        <p:txBody>
          <a:bodyPr anchorCtr="0" anchor="t" bIns="34275" lIns="68575" spcFirstLastPara="1" rIns="68575" wrap="square" tIns="34275">
            <a:noAutofit/>
          </a:bodyPr>
          <a:lstStyle/>
          <a:p>
            <a:pPr indent="0" lvl="1" marL="34290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color: red;</a:t>
            </a:r>
            <a:endParaRPr b="0" i="0" sz="1100" u="none" cap="none" strike="noStrike">
              <a:solidFill>
                <a:srgbClr val="000000"/>
              </a:solidFill>
              <a:latin typeface="Arial"/>
              <a:ea typeface="Arial"/>
              <a:cs typeface="Arial"/>
              <a:sym typeface="Arial"/>
            </a:endParaRPr>
          </a:p>
          <a:p>
            <a:pPr indent="0" lvl="1" marL="34290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color: #ff0000; </a:t>
            </a:r>
            <a:endParaRPr b="0" i="0" sz="1100" u="none" cap="none" strike="noStrike">
              <a:solidFill>
                <a:srgbClr val="000000"/>
              </a:solidFill>
              <a:latin typeface="Arial"/>
              <a:ea typeface="Arial"/>
              <a:cs typeface="Arial"/>
              <a:sym typeface="Arial"/>
            </a:endParaRPr>
          </a:p>
          <a:p>
            <a:pPr indent="0" lvl="1" marL="34290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color: rgb(255, 0, 0);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3" name="Google Shape;1953;p149"/>
          <p:cNvSpPr txBox="1"/>
          <p:nvPr/>
        </p:nvSpPr>
        <p:spPr>
          <a:xfrm>
            <a:off x="4513068" y="2315574"/>
            <a:ext cx="3896700" cy="900300"/>
          </a:xfrm>
          <a:prstGeom prst="rect">
            <a:avLst/>
          </a:prstGeom>
          <a:noFill/>
          <a:ln>
            <a:noFill/>
          </a:ln>
        </p:spPr>
        <p:txBody>
          <a:bodyPr anchorCtr="0" anchor="t" bIns="34275" lIns="68575" spcFirstLastPara="1" rIns="68575" wrap="square" tIns="34275">
            <a:noAutofit/>
          </a:bodyPr>
          <a:lstStyle/>
          <a:p>
            <a:pPr indent="0" lvl="1" marL="34290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background-color: black; </a:t>
            </a:r>
            <a:endParaRPr b="0" i="0" sz="1100" u="none" cap="none" strike="noStrike">
              <a:solidFill>
                <a:srgbClr val="000000"/>
              </a:solidFill>
              <a:latin typeface="Arial"/>
              <a:ea typeface="Arial"/>
              <a:cs typeface="Arial"/>
              <a:sym typeface="Arial"/>
            </a:endParaRPr>
          </a:p>
          <a:p>
            <a:pPr indent="0" lvl="1" marL="34290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background-color: #000000; </a:t>
            </a:r>
            <a:endParaRPr b="0" i="0" sz="1100" u="none" cap="none" strike="noStrike">
              <a:solidFill>
                <a:srgbClr val="000000"/>
              </a:solidFill>
              <a:latin typeface="Arial"/>
              <a:ea typeface="Arial"/>
              <a:cs typeface="Arial"/>
              <a:sym typeface="Arial"/>
            </a:endParaRPr>
          </a:p>
          <a:p>
            <a:pPr indent="0" lvl="1" marL="34290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background-color: rgb(0,0,0);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4" name="Google Shape;1954;p149"/>
          <p:cNvSpPr txBox="1"/>
          <p:nvPr/>
        </p:nvSpPr>
        <p:spPr>
          <a:xfrm>
            <a:off x="561907" y="3558638"/>
            <a:ext cx="25530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GB" sz="1200" u="none" cap="none" strike="noStrike">
                <a:solidFill>
                  <a:schemeClr val="dk1"/>
                </a:solidFill>
                <a:latin typeface="Courier New"/>
                <a:ea typeface="Courier New"/>
                <a:cs typeface="Courier New"/>
                <a:sym typeface="Courier New"/>
              </a:rPr>
              <a:t>&lt;p style="color: red"&gt;red text&lt;/p&gt;</a:t>
            </a:r>
            <a:endParaRPr i="0" sz="900" u="none" cap="none" strike="noStrike">
              <a:solidFill>
                <a:srgbClr val="000000"/>
              </a:solidFill>
              <a:latin typeface="Courier New"/>
              <a:ea typeface="Courier New"/>
              <a:cs typeface="Courier New"/>
              <a:sym typeface="Courier New"/>
            </a:endParaRPr>
          </a:p>
        </p:txBody>
      </p:sp>
      <p:sp>
        <p:nvSpPr>
          <p:cNvPr id="1955" name="Google Shape;1955;p149"/>
          <p:cNvSpPr txBox="1"/>
          <p:nvPr/>
        </p:nvSpPr>
        <p:spPr>
          <a:xfrm>
            <a:off x="581616" y="4010800"/>
            <a:ext cx="12663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EE2E43"/>
                </a:solidFill>
                <a:latin typeface="Calibri"/>
                <a:ea typeface="Calibri"/>
                <a:cs typeface="Calibri"/>
                <a:sym typeface="Calibri"/>
              </a:rPr>
              <a:t>red text</a:t>
            </a:r>
            <a:endParaRPr b="0" i="0" sz="1100" u="none" cap="none" strike="noStrike">
              <a:solidFill>
                <a:srgbClr val="000000"/>
              </a:solidFill>
              <a:latin typeface="Arial"/>
              <a:ea typeface="Arial"/>
              <a:cs typeface="Arial"/>
              <a:sym typeface="Arial"/>
            </a:endParaRPr>
          </a:p>
        </p:txBody>
      </p:sp>
      <p:sp>
        <p:nvSpPr>
          <p:cNvPr id="1956" name="Google Shape;1956;p149"/>
          <p:cNvSpPr txBox="1"/>
          <p:nvPr/>
        </p:nvSpPr>
        <p:spPr>
          <a:xfrm>
            <a:off x="4848552" y="3215876"/>
            <a:ext cx="44079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GB" sz="1200" u="none" cap="none" strike="noStrike">
                <a:solidFill>
                  <a:schemeClr val="dk1"/>
                </a:solidFill>
                <a:latin typeface="Courier New"/>
                <a:ea typeface="Courier New"/>
                <a:cs typeface="Courier New"/>
                <a:sym typeface="Courier New"/>
              </a:rPr>
              <a:t>&lt;p style="background-color: red; color: white;"&gt;red text&lt;/p&gt;</a:t>
            </a:r>
            <a:endParaRPr i="0" sz="1200" u="none" cap="none" strike="noStrike">
              <a:solidFill>
                <a:srgbClr val="000000"/>
              </a:solidFill>
              <a:latin typeface="Courier New"/>
              <a:ea typeface="Courier New"/>
              <a:cs typeface="Courier New"/>
              <a:sym typeface="Courier New"/>
            </a:endParaRPr>
          </a:p>
        </p:txBody>
      </p:sp>
      <p:sp>
        <p:nvSpPr>
          <p:cNvPr id="1957" name="Google Shape;1957;p149"/>
          <p:cNvSpPr txBox="1"/>
          <p:nvPr/>
        </p:nvSpPr>
        <p:spPr>
          <a:xfrm>
            <a:off x="4868281" y="3938171"/>
            <a:ext cx="6864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Calibri"/>
                <a:ea typeface="Calibri"/>
                <a:cs typeface="Calibri"/>
                <a:sym typeface="Calibri"/>
              </a:rPr>
              <a:t>red text</a:t>
            </a:r>
            <a:endParaRPr b="0" i="0" sz="1100" u="none" cap="none" strike="noStrike">
              <a:solidFill>
                <a:srgbClr val="000000"/>
              </a:solidFill>
              <a:latin typeface="Arial"/>
              <a:ea typeface="Arial"/>
              <a:cs typeface="Arial"/>
              <a:sym typeface="Arial"/>
            </a:endParaRPr>
          </a:p>
        </p:txBody>
      </p:sp>
      <p:sp>
        <p:nvSpPr>
          <p:cNvPr id="1958" name="Google Shape;1958;p14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959" name="Google Shape;1959;p14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50"/>
          <p:cNvSpPr txBox="1"/>
          <p:nvPr/>
        </p:nvSpPr>
        <p:spPr>
          <a:xfrm>
            <a:off x="1937187" y="1537533"/>
            <a:ext cx="6610500" cy="2354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5400"/>
              <a:buFont typeface="Arial"/>
              <a:buNone/>
            </a:pPr>
            <a:r>
              <a:rPr b="1" i="0" lang="en-GB" sz="5400" u="none" cap="none" strike="noStrike">
                <a:solidFill>
                  <a:srgbClr val="000000"/>
                </a:solidFill>
                <a:latin typeface="Raleway"/>
                <a:ea typeface="Raleway"/>
                <a:cs typeface="Raleway"/>
                <a:sym typeface="Raleway"/>
              </a:rPr>
              <a:t>Typography </a:t>
            </a:r>
            <a:r>
              <a:rPr b="1" i="0" lang="en-GB" sz="4100" u="none" cap="none" strike="noStrike">
                <a:solidFill>
                  <a:srgbClr val="000000"/>
                </a:solidFill>
                <a:latin typeface="Raleway"/>
                <a:ea typeface="Raleway"/>
                <a:cs typeface="Raleway"/>
                <a:sym typeface="Raleway"/>
              </a:rPr>
              <a:t> </a:t>
            </a:r>
            <a:endParaRPr b="1" i="0" sz="41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4100"/>
              <a:buFont typeface="Arial"/>
              <a:buNone/>
            </a:pPr>
            <a:r>
              <a:rPr b="0" i="0" lang="en-GB" sz="4100" u="none" cap="none" strike="noStrike">
                <a:solidFill>
                  <a:srgbClr val="000000"/>
                </a:solidFill>
                <a:latin typeface="Lato Light"/>
                <a:ea typeface="Lato Light"/>
                <a:cs typeface="Lato Light"/>
                <a:sym typeface="Lato Light"/>
              </a:rPr>
              <a:t>is the art and technique of</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rPr b="1" i="0" lang="en-GB" sz="2700" u="none" cap="none" strike="noStrike">
                <a:solidFill>
                  <a:srgbClr val="000000"/>
                </a:solidFill>
                <a:latin typeface="Raleway"/>
                <a:ea typeface="Raleway"/>
                <a:cs typeface="Raleway"/>
                <a:sym typeface="Raleway"/>
              </a:rPr>
              <a:t>Arranging type to make written language readable and beautiful</a:t>
            </a:r>
            <a:endParaRPr b="1" i="0" sz="3300" u="none" cap="none" strike="noStrike">
              <a:solidFill>
                <a:srgbClr val="000000"/>
              </a:solidFill>
              <a:latin typeface="Raleway"/>
              <a:ea typeface="Raleway"/>
              <a:cs typeface="Raleway"/>
              <a:sym typeface="Raleway"/>
            </a:endParaRPr>
          </a:p>
        </p:txBody>
      </p:sp>
      <p:sp>
        <p:nvSpPr>
          <p:cNvPr id="1965" name="Google Shape;1965;p150"/>
          <p:cNvSpPr/>
          <p:nvPr/>
        </p:nvSpPr>
        <p:spPr>
          <a:xfrm>
            <a:off x="2034733" y="1329386"/>
            <a:ext cx="393000" cy="39000"/>
          </a:xfrm>
          <a:prstGeom prst="rect">
            <a:avLst/>
          </a:prstGeom>
          <a:solidFill>
            <a:srgbClr val="FFCA0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66" name="Google Shape;1966;p150"/>
          <p:cNvSpPr txBox="1"/>
          <p:nvPr/>
        </p:nvSpPr>
        <p:spPr>
          <a:xfrm>
            <a:off x="587543" y="185582"/>
            <a:ext cx="2343300" cy="2366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900"/>
              <a:buFont typeface="Arial"/>
              <a:buNone/>
            </a:pPr>
            <a:r>
              <a:rPr b="1" i="0" lang="en-GB" sz="14900" u="none" cap="none" strike="noStrike">
                <a:solidFill>
                  <a:srgbClr val="000000"/>
                </a:solidFill>
                <a:latin typeface="Lato Light"/>
                <a:ea typeface="Lato Light"/>
                <a:cs typeface="Lato Light"/>
                <a:sym typeface="Lato Light"/>
              </a:rPr>
              <a:t>“</a:t>
            </a:r>
            <a:endParaRPr b="1" i="0" sz="12500" u="none" cap="none" strike="noStrike">
              <a:solidFill>
                <a:srgbClr val="000000"/>
              </a:solidFill>
              <a:latin typeface="Lato Light"/>
              <a:ea typeface="Lato Light"/>
              <a:cs typeface="Lato Light"/>
              <a:sym typeface="Lato Light"/>
            </a:endParaRPr>
          </a:p>
        </p:txBody>
      </p:sp>
      <p:sp>
        <p:nvSpPr>
          <p:cNvPr id="1967" name="Google Shape;1967;p150"/>
          <p:cNvSpPr txBox="1"/>
          <p:nvPr/>
        </p:nvSpPr>
        <p:spPr>
          <a:xfrm>
            <a:off x="2034720" y="4291500"/>
            <a:ext cx="8961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_WIKI</a:t>
            </a:r>
            <a:endParaRPr b="0" i="0" sz="1100" u="none" cap="none" strike="noStrike">
              <a:solidFill>
                <a:srgbClr val="000000"/>
              </a:solidFill>
              <a:latin typeface="Arial"/>
              <a:ea typeface="Arial"/>
              <a:cs typeface="Arial"/>
              <a:sym typeface="Arial"/>
            </a:endParaRPr>
          </a:p>
        </p:txBody>
      </p:sp>
      <p:sp>
        <p:nvSpPr>
          <p:cNvPr id="1968" name="Google Shape;1968;p150"/>
          <p:cNvSpPr/>
          <p:nvPr/>
        </p:nvSpPr>
        <p:spPr>
          <a:xfrm>
            <a:off x="4475988" y="121542"/>
            <a:ext cx="4572000" cy="184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8D8D8"/>
                </a:solidFill>
                <a:latin typeface="Poppins"/>
                <a:ea typeface="Poppins"/>
                <a:cs typeface="Poppins"/>
                <a:sym typeface="Poppins"/>
              </a:rPr>
              <a:t>#OUTLINE</a:t>
            </a:r>
            <a:endParaRPr b="1" i="0" sz="800" u="none" cap="none" strike="noStrike">
              <a:solidFill>
                <a:srgbClr val="D8D8D8"/>
              </a:solidFill>
              <a:latin typeface="Poppins"/>
              <a:ea typeface="Poppins"/>
              <a:cs typeface="Poppins"/>
              <a:sym typeface="Poppins"/>
            </a:endParaRPr>
          </a:p>
        </p:txBody>
      </p:sp>
      <p:sp>
        <p:nvSpPr>
          <p:cNvPr id="1969" name="Google Shape;1969;p15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151"/>
          <p:cNvSpPr txBox="1"/>
          <p:nvPr/>
        </p:nvSpPr>
        <p:spPr>
          <a:xfrm>
            <a:off x="253200" y="1318125"/>
            <a:ext cx="1917600" cy="1794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F13B49"/>
                </a:solidFill>
                <a:latin typeface="Consolas"/>
                <a:ea typeface="Consolas"/>
                <a:cs typeface="Consolas"/>
                <a:sym typeface="Consolas"/>
              </a:rPr>
              <a:t>Fonts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F13B49"/>
                </a:solidFill>
                <a:latin typeface="Consolas"/>
                <a:ea typeface="Consolas"/>
                <a:cs typeface="Consolas"/>
                <a:sym typeface="Consolas"/>
              </a:rPr>
              <a:t>in CSS</a:t>
            </a:r>
            <a:endParaRPr b="1" i="0" sz="1800" u="none" cap="none" strike="noStrike">
              <a:solidFill>
                <a:srgbClr val="F13B4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1" lang="en-GB" sz="1800">
                <a:solidFill>
                  <a:srgbClr val="F13B49"/>
                </a:solidFill>
                <a:latin typeface="Consolas"/>
                <a:ea typeface="Consolas"/>
                <a:cs typeface="Consolas"/>
                <a:sym typeface="Consolas"/>
              </a:rPr>
              <a:t>A look at the possible font properties</a:t>
            </a:r>
            <a:endParaRPr b="1" sz="1800">
              <a:solidFill>
                <a:srgbClr val="F13B4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id="1975" name="Google Shape;1975;p151"/>
          <p:cNvSpPr/>
          <p:nvPr/>
        </p:nvSpPr>
        <p:spPr>
          <a:xfrm>
            <a:off x="4475988" y="121542"/>
            <a:ext cx="4572000" cy="184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8D8D8"/>
                </a:solidFill>
                <a:latin typeface="Poppins"/>
                <a:ea typeface="Poppins"/>
                <a:cs typeface="Poppins"/>
                <a:sym typeface="Poppins"/>
              </a:rPr>
              <a:t>#WEBBASICS</a:t>
            </a:r>
            <a:endParaRPr b="1" i="0" sz="800" u="none" cap="none" strike="noStrike">
              <a:solidFill>
                <a:srgbClr val="D8D8D8"/>
              </a:solidFill>
              <a:latin typeface="Poppins"/>
              <a:ea typeface="Poppins"/>
              <a:cs typeface="Poppins"/>
              <a:sym typeface="Poppins"/>
            </a:endParaRPr>
          </a:p>
        </p:txBody>
      </p:sp>
      <p:pic>
        <p:nvPicPr>
          <p:cNvPr id="1976" name="Google Shape;1976;p151"/>
          <p:cNvPicPr preferRelativeResize="0"/>
          <p:nvPr/>
        </p:nvPicPr>
        <p:blipFill rotWithShape="1">
          <a:blip r:embed="rId3">
            <a:alphaModFix/>
          </a:blip>
          <a:srcRect b="0" l="0" r="0" t="0"/>
          <a:stretch/>
        </p:blipFill>
        <p:spPr>
          <a:xfrm>
            <a:off x="2742963" y="1072123"/>
            <a:ext cx="6401034" cy="2424113"/>
          </a:xfrm>
          <a:prstGeom prst="rect">
            <a:avLst/>
          </a:prstGeom>
          <a:noFill/>
          <a:ln>
            <a:noFill/>
          </a:ln>
        </p:spPr>
      </p:pic>
      <p:sp>
        <p:nvSpPr>
          <p:cNvPr id="1977" name="Google Shape;1977;p151"/>
          <p:cNvSpPr txBox="1"/>
          <p:nvPr/>
        </p:nvSpPr>
        <p:spPr>
          <a:xfrm>
            <a:off x="2742963" y="3578469"/>
            <a:ext cx="37593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Fonts with a space in their names are to use </a:t>
            </a:r>
            <a:r>
              <a:rPr b="1" i="0" lang="en-GB" sz="1400" u="none" cap="none" strike="noStrike">
                <a:solidFill>
                  <a:schemeClr val="dk1"/>
                </a:solidFill>
                <a:latin typeface="Calibri"/>
                <a:ea typeface="Calibri"/>
                <a:cs typeface="Calibri"/>
                <a:sym typeface="Calibri"/>
              </a:rPr>
              <a:t>quotes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FB6F7A"/>
                </a:solidFill>
                <a:latin typeface="Calibri"/>
                <a:ea typeface="Calibri"/>
                <a:cs typeface="Calibri"/>
                <a:sym typeface="Calibri"/>
              </a:rPr>
              <a:t>"Fira Sans"</a:t>
            </a:r>
            <a:endParaRPr b="0" i="0" sz="1100" u="none" cap="none" strike="noStrike">
              <a:solidFill>
                <a:srgbClr val="000000"/>
              </a:solidFill>
              <a:latin typeface="Arial"/>
              <a:ea typeface="Arial"/>
              <a:cs typeface="Arial"/>
              <a:sym typeface="Arial"/>
            </a:endParaRPr>
          </a:p>
        </p:txBody>
      </p:sp>
      <p:sp>
        <p:nvSpPr>
          <p:cNvPr id="1978" name="Google Shape;1978;p151"/>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79" name="Google Shape;1979;p15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980" name="Google Shape;1980;p151"/>
          <p:cNvSpPr txBox="1"/>
          <p:nvPr/>
        </p:nvSpPr>
        <p:spPr>
          <a:xfrm>
            <a:off x="3600791" y="238538"/>
            <a:ext cx="24324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Fonts</a:t>
            </a:r>
            <a:endParaRPr b="0" i="0" sz="1100" u="none" cap="none" strike="noStrike">
              <a:solidFill>
                <a:srgbClr val="000000"/>
              </a:solidFill>
              <a:latin typeface="Arial"/>
              <a:ea typeface="Arial"/>
              <a:cs typeface="Arial"/>
              <a:sym typeface="Arial"/>
            </a:endParaRPr>
          </a:p>
        </p:txBody>
      </p:sp>
      <p:sp>
        <p:nvSpPr>
          <p:cNvPr id="1981" name="Google Shape;1981;p15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52"/>
          <p:cNvSpPr txBox="1"/>
          <p:nvPr/>
        </p:nvSpPr>
        <p:spPr>
          <a:xfrm>
            <a:off x="253188" y="1649389"/>
            <a:ext cx="26778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F13B49"/>
                </a:solidFill>
                <a:latin typeface="Consolas"/>
                <a:ea typeface="Consolas"/>
                <a:cs typeface="Consolas"/>
                <a:sym typeface="Consolas"/>
              </a:rPr>
              <a:t>Google Fonts</a:t>
            </a:r>
            <a:endParaRPr b="0" i="0" sz="3000" u="none" cap="none" strike="noStrike">
              <a:solidFill>
                <a:schemeClr val="dk1"/>
              </a:solidFill>
              <a:latin typeface="Calibri"/>
              <a:ea typeface="Calibri"/>
              <a:cs typeface="Calibri"/>
              <a:sym typeface="Calibri"/>
            </a:endParaRPr>
          </a:p>
        </p:txBody>
      </p:sp>
      <p:sp>
        <p:nvSpPr>
          <p:cNvPr id="1987" name="Google Shape;1987;p152"/>
          <p:cNvSpPr/>
          <p:nvPr/>
        </p:nvSpPr>
        <p:spPr>
          <a:xfrm>
            <a:off x="4475988" y="121542"/>
            <a:ext cx="4572000" cy="184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r>
              <a:rPr b="0" i="0" lang="en-GB" sz="800" u="none" cap="none" strike="noStrike">
                <a:solidFill>
                  <a:srgbClr val="D8D8D8"/>
                </a:solidFill>
                <a:latin typeface="Poppins"/>
                <a:ea typeface="Poppins"/>
                <a:cs typeface="Poppins"/>
                <a:sym typeface="Poppins"/>
              </a:rPr>
              <a:t>#WEBBASICS</a:t>
            </a:r>
            <a:endParaRPr b="1" i="0" sz="800" u="none" cap="none" strike="noStrike">
              <a:solidFill>
                <a:srgbClr val="D8D8D8"/>
              </a:solidFill>
              <a:latin typeface="Poppins"/>
              <a:ea typeface="Poppins"/>
              <a:cs typeface="Poppins"/>
              <a:sym typeface="Poppins"/>
            </a:endParaRPr>
          </a:p>
        </p:txBody>
      </p:sp>
      <p:pic>
        <p:nvPicPr>
          <p:cNvPr id="1988" name="Google Shape;1988;p152"/>
          <p:cNvPicPr preferRelativeResize="0"/>
          <p:nvPr/>
        </p:nvPicPr>
        <p:blipFill rotWithShape="1">
          <a:blip r:embed="rId3">
            <a:alphaModFix/>
          </a:blip>
          <a:srcRect b="0" l="0" r="0" t="0"/>
          <a:stretch/>
        </p:blipFill>
        <p:spPr>
          <a:xfrm>
            <a:off x="2928175" y="676275"/>
            <a:ext cx="3095625" cy="4467225"/>
          </a:xfrm>
          <a:prstGeom prst="rect">
            <a:avLst/>
          </a:prstGeom>
          <a:noFill/>
          <a:ln>
            <a:noFill/>
          </a:ln>
        </p:spPr>
      </p:pic>
      <p:pic>
        <p:nvPicPr>
          <p:cNvPr id="1989" name="Google Shape;1989;p152"/>
          <p:cNvPicPr preferRelativeResize="0"/>
          <p:nvPr/>
        </p:nvPicPr>
        <p:blipFill rotWithShape="1">
          <a:blip r:embed="rId4">
            <a:alphaModFix/>
          </a:blip>
          <a:srcRect b="0" l="0" r="0" t="0"/>
          <a:stretch/>
        </p:blipFill>
        <p:spPr>
          <a:xfrm>
            <a:off x="4873513" y="1340783"/>
            <a:ext cx="4270489" cy="1947569"/>
          </a:xfrm>
          <a:prstGeom prst="rect">
            <a:avLst/>
          </a:prstGeom>
          <a:noFill/>
          <a:ln>
            <a:noFill/>
          </a:ln>
        </p:spPr>
      </p:pic>
      <p:sp>
        <p:nvSpPr>
          <p:cNvPr id="1990" name="Google Shape;1990;p152"/>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91" name="Google Shape;1991;p15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992" name="Google Shape;1992;p152"/>
          <p:cNvSpPr txBox="1"/>
          <p:nvPr/>
        </p:nvSpPr>
        <p:spPr>
          <a:xfrm>
            <a:off x="3600791" y="238538"/>
            <a:ext cx="24324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Google Fonts</a:t>
            </a:r>
            <a:endParaRPr b="0" i="0" sz="1100" u="none" cap="none" strike="noStrike">
              <a:solidFill>
                <a:srgbClr val="000000"/>
              </a:solidFill>
              <a:latin typeface="Arial"/>
              <a:ea typeface="Arial"/>
              <a:cs typeface="Arial"/>
              <a:sym typeface="Arial"/>
            </a:endParaRPr>
          </a:p>
        </p:txBody>
      </p:sp>
      <p:sp>
        <p:nvSpPr>
          <p:cNvPr id="1993" name="Google Shape;1993;p152"/>
          <p:cNvSpPr txBox="1"/>
          <p:nvPr/>
        </p:nvSpPr>
        <p:spPr>
          <a:xfrm>
            <a:off x="253200" y="2180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https://fonts.google.com/</a:t>
            </a:r>
            <a:endParaRPr/>
          </a:p>
        </p:txBody>
      </p:sp>
      <p:sp>
        <p:nvSpPr>
          <p:cNvPr id="1994" name="Google Shape;1994;p15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pic>
        <p:nvPicPr>
          <p:cNvPr id="1999" name="Google Shape;1999;p153"/>
          <p:cNvPicPr preferRelativeResize="0"/>
          <p:nvPr/>
        </p:nvPicPr>
        <p:blipFill>
          <a:blip r:embed="rId3">
            <a:alphaModFix/>
          </a:blip>
          <a:stretch>
            <a:fillRect/>
          </a:stretch>
        </p:blipFill>
        <p:spPr>
          <a:xfrm>
            <a:off x="-5" y="447675"/>
            <a:ext cx="4561824" cy="3009900"/>
          </a:xfrm>
          <a:prstGeom prst="rect">
            <a:avLst/>
          </a:prstGeom>
          <a:noFill/>
          <a:ln>
            <a:noFill/>
          </a:ln>
        </p:spPr>
      </p:pic>
      <p:pic>
        <p:nvPicPr>
          <p:cNvPr id="2000" name="Google Shape;2000;p153"/>
          <p:cNvPicPr preferRelativeResize="0"/>
          <p:nvPr/>
        </p:nvPicPr>
        <p:blipFill>
          <a:blip r:embed="rId4">
            <a:alphaModFix/>
          </a:blip>
          <a:stretch>
            <a:fillRect/>
          </a:stretch>
        </p:blipFill>
        <p:spPr>
          <a:xfrm>
            <a:off x="176225" y="2466975"/>
            <a:ext cx="4058376" cy="2171700"/>
          </a:xfrm>
          <a:prstGeom prst="rect">
            <a:avLst/>
          </a:prstGeom>
          <a:noFill/>
          <a:ln>
            <a:noFill/>
          </a:ln>
        </p:spPr>
      </p:pic>
      <p:pic>
        <p:nvPicPr>
          <p:cNvPr id="2001" name="Google Shape;2001;p153"/>
          <p:cNvPicPr preferRelativeResize="0"/>
          <p:nvPr/>
        </p:nvPicPr>
        <p:blipFill rotWithShape="1">
          <a:blip r:embed="rId5">
            <a:alphaModFix/>
          </a:blip>
          <a:srcRect b="42670" l="0" r="0" t="0"/>
          <a:stretch/>
        </p:blipFill>
        <p:spPr>
          <a:xfrm>
            <a:off x="5662625" y="157170"/>
            <a:ext cx="2752725" cy="2309800"/>
          </a:xfrm>
          <a:prstGeom prst="rect">
            <a:avLst/>
          </a:prstGeom>
          <a:noFill/>
          <a:ln>
            <a:noFill/>
          </a:ln>
        </p:spPr>
      </p:pic>
      <p:pic>
        <p:nvPicPr>
          <p:cNvPr id="2002" name="Google Shape;2002;p153"/>
          <p:cNvPicPr preferRelativeResize="0"/>
          <p:nvPr/>
        </p:nvPicPr>
        <p:blipFill>
          <a:blip r:embed="rId6">
            <a:alphaModFix/>
          </a:blip>
          <a:stretch>
            <a:fillRect/>
          </a:stretch>
        </p:blipFill>
        <p:spPr>
          <a:xfrm>
            <a:off x="7015171" y="2571750"/>
            <a:ext cx="1975142" cy="2309800"/>
          </a:xfrm>
          <a:prstGeom prst="rect">
            <a:avLst/>
          </a:prstGeom>
          <a:noFill/>
          <a:ln>
            <a:noFill/>
          </a:ln>
        </p:spPr>
      </p:pic>
      <p:cxnSp>
        <p:nvCxnSpPr>
          <p:cNvPr id="2003" name="Google Shape;2003;p153"/>
          <p:cNvCxnSpPr/>
          <p:nvPr/>
        </p:nvCxnSpPr>
        <p:spPr>
          <a:xfrm>
            <a:off x="619125" y="2076450"/>
            <a:ext cx="309000" cy="535200"/>
          </a:xfrm>
          <a:prstGeom prst="straightConnector1">
            <a:avLst/>
          </a:prstGeom>
          <a:noFill/>
          <a:ln cap="flat" cmpd="sng" w="9525">
            <a:solidFill>
              <a:schemeClr val="dk2"/>
            </a:solidFill>
            <a:prstDash val="solid"/>
            <a:round/>
            <a:headEnd len="med" w="med" type="none"/>
            <a:tailEnd len="med" w="med" type="triangle"/>
          </a:ln>
        </p:spPr>
      </p:cxnSp>
      <p:cxnSp>
        <p:nvCxnSpPr>
          <p:cNvPr id="2004" name="Google Shape;2004;p153"/>
          <p:cNvCxnSpPr>
            <a:stCxn id="2000" idx="3"/>
          </p:cNvCxnSpPr>
          <p:nvPr/>
        </p:nvCxnSpPr>
        <p:spPr>
          <a:xfrm flipH="1" rot="10800000">
            <a:off x="4234601" y="1114425"/>
            <a:ext cx="1366200" cy="2438400"/>
          </a:xfrm>
          <a:prstGeom prst="straightConnector1">
            <a:avLst/>
          </a:prstGeom>
          <a:noFill/>
          <a:ln cap="flat" cmpd="sng" w="9525">
            <a:solidFill>
              <a:schemeClr val="dk2"/>
            </a:solidFill>
            <a:prstDash val="solid"/>
            <a:round/>
            <a:headEnd len="med" w="med" type="none"/>
            <a:tailEnd len="med" w="med" type="triangle"/>
          </a:ln>
        </p:spPr>
      </p:cxnSp>
      <p:cxnSp>
        <p:nvCxnSpPr>
          <p:cNvPr id="2005" name="Google Shape;2005;p153"/>
          <p:cNvCxnSpPr/>
          <p:nvPr/>
        </p:nvCxnSpPr>
        <p:spPr>
          <a:xfrm flipH="1">
            <a:off x="7448400" y="1114425"/>
            <a:ext cx="552600" cy="1981200"/>
          </a:xfrm>
          <a:prstGeom prst="straightConnector1">
            <a:avLst/>
          </a:prstGeom>
          <a:noFill/>
          <a:ln cap="flat" cmpd="sng" w="9525">
            <a:solidFill>
              <a:schemeClr val="dk2"/>
            </a:solidFill>
            <a:prstDash val="solid"/>
            <a:round/>
            <a:headEnd len="med" w="med" type="none"/>
            <a:tailEnd len="med" w="med" type="triangle"/>
          </a:ln>
        </p:spPr>
      </p:cxnSp>
      <p:sp>
        <p:nvSpPr>
          <p:cNvPr id="2006" name="Google Shape;2006;p153"/>
          <p:cNvSpPr txBox="1"/>
          <p:nvPr/>
        </p:nvSpPr>
        <p:spPr>
          <a:xfrm>
            <a:off x="-85725" y="552450"/>
            <a:ext cx="5526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rPr>
              <a:t>1</a:t>
            </a:r>
            <a:endParaRPr b="1">
              <a:highlight>
                <a:srgbClr val="FFFF00"/>
              </a:highlight>
            </a:endParaRPr>
          </a:p>
        </p:txBody>
      </p:sp>
      <p:sp>
        <p:nvSpPr>
          <p:cNvPr id="2007" name="Google Shape;2007;p153"/>
          <p:cNvSpPr txBox="1"/>
          <p:nvPr/>
        </p:nvSpPr>
        <p:spPr>
          <a:xfrm>
            <a:off x="1057275" y="2400300"/>
            <a:ext cx="5526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rPr>
              <a:t>2</a:t>
            </a:r>
            <a:endParaRPr b="1">
              <a:highlight>
                <a:srgbClr val="FFFF00"/>
              </a:highlight>
            </a:endParaRPr>
          </a:p>
        </p:txBody>
      </p:sp>
      <p:sp>
        <p:nvSpPr>
          <p:cNvPr id="2008" name="Google Shape;2008;p153"/>
          <p:cNvSpPr txBox="1"/>
          <p:nvPr/>
        </p:nvSpPr>
        <p:spPr>
          <a:xfrm>
            <a:off x="5600800" y="552450"/>
            <a:ext cx="5526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rPr>
              <a:t>3</a:t>
            </a:r>
            <a:endParaRPr b="1">
              <a:highlight>
                <a:srgbClr val="FFFF00"/>
              </a:highlight>
            </a:endParaRPr>
          </a:p>
        </p:txBody>
      </p:sp>
      <p:sp>
        <p:nvSpPr>
          <p:cNvPr id="2009" name="Google Shape;2009;p153"/>
          <p:cNvSpPr txBox="1"/>
          <p:nvPr/>
        </p:nvSpPr>
        <p:spPr>
          <a:xfrm>
            <a:off x="8210650" y="638175"/>
            <a:ext cx="5526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rPr>
              <a:t>4</a:t>
            </a:r>
            <a:endParaRPr b="1">
              <a:highlight>
                <a:srgbClr val="FFFF00"/>
              </a:highlight>
            </a:endParaRPr>
          </a:p>
        </p:txBody>
      </p:sp>
      <p:sp>
        <p:nvSpPr>
          <p:cNvPr id="2010" name="Google Shape;2010;p153"/>
          <p:cNvSpPr txBox="1"/>
          <p:nvPr/>
        </p:nvSpPr>
        <p:spPr>
          <a:xfrm>
            <a:off x="6524725" y="3095625"/>
            <a:ext cx="5526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rPr>
              <a:t>5</a:t>
            </a:r>
            <a:endParaRPr b="1">
              <a:highlight>
                <a:srgbClr val="FFFF00"/>
              </a:highlight>
            </a:endParaRPr>
          </a:p>
        </p:txBody>
      </p:sp>
      <p:sp>
        <p:nvSpPr>
          <p:cNvPr id="2011" name="Google Shape;2011;p153"/>
          <p:cNvSpPr txBox="1"/>
          <p:nvPr/>
        </p:nvSpPr>
        <p:spPr>
          <a:xfrm>
            <a:off x="5093850" y="3419750"/>
            <a:ext cx="1878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Place link into the &lt;head&gt; element</a:t>
            </a:r>
            <a:endParaRPr sz="800"/>
          </a:p>
          <a:p>
            <a:pPr indent="0" lvl="0" marL="0" rtl="0" algn="l">
              <a:spcBef>
                <a:spcPts val="0"/>
              </a:spcBef>
              <a:spcAft>
                <a:spcPts val="0"/>
              </a:spcAft>
              <a:buNone/>
            </a:pPr>
            <a:r>
              <a:rPr lang="en-GB" sz="800"/>
              <a:t>Add on CSS rule to your CSS styles</a:t>
            </a:r>
            <a:endParaRPr sz="800"/>
          </a:p>
          <a:p>
            <a:pPr indent="0" lvl="0" marL="0" rtl="0" algn="l">
              <a:spcBef>
                <a:spcPts val="0"/>
              </a:spcBef>
              <a:spcAft>
                <a:spcPts val="0"/>
              </a:spcAft>
              <a:buNone/>
            </a:pPr>
            <a:r>
              <a:rPr lang="en-GB" sz="800"/>
              <a:t>Now test it out!</a:t>
            </a:r>
            <a:endParaRPr sz="800"/>
          </a:p>
        </p:txBody>
      </p:sp>
      <p:sp>
        <p:nvSpPr>
          <p:cNvPr id="2012" name="Google Shape;2012;p153"/>
          <p:cNvSpPr txBox="1"/>
          <p:nvPr/>
        </p:nvSpPr>
        <p:spPr>
          <a:xfrm>
            <a:off x="4234600" y="4338075"/>
            <a:ext cx="25875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chemeClr val="hlink"/>
                </a:solidFill>
                <a:hlinkClick r:id="rId7"/>
              </a:rPr>
              <a:t>https://replit.com/@immalcolm/simple-googlefonts</a:t>
            </a:r>
            <a:endParaRPr sz="1000"/>
          </a:p>
          <a:p>
            <a:pPr indent="0" lvl="0" marL="0" rtl="0" algn="l">
              <a:spcBef>
                <a:spcPts val="0"/>
              </a:spcBef>
              <a:spcAft>
                <a:spcPts val="0"/>
              </a:spcAft>
              <a:buNone/>
            </a:pPr>
            <a:r>
              <a:t/>
            </a:r>
            <a:endParaRPr sz="1000"/>
          </a:p>
        </p:txBody>
      </p:sp>
      <p:sp>
        <p:nvSpPr>
          <p:cNvPr id="2013" name="Google Shape;2013;p15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247" name="Shape 247"/>
        <p:cNvGrpSpPr/>
        <p:nvPr/>
      </p:nvGrpSpPr>
      <p:grpSpPr>
        <a:xfrm>
          <a:off x="0" y="0"/>
          <a:ext cx="0" cy="0"/>
          <a:chOff x="0" y="0"/>
          <a:chExt cx="0" cy="0"/>
        </a:xfrm>
      </p:grpSpPr>
      <p:pic>
        <p:nvPicPr>
          <p:cNvPr id="248" name="Google Shape;248;p28"/>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249" name="Google Shape;249;p28"/>
          <p:cNvSpPr txBox="1"/>
          <p:nvPr/>
        </p:nvSpPr>
        <p:spPr>
          <a:xfrm>
            <a:off x="2661049" y="2266725"/>
            <a:ext cx="3486000" cy="660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The Wireframe</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b="1" lang="en-GB" sz="1300">
                <a:solidFill>
                  <a:schemeClr val="lt1"/>
                </a:solidFill>
                <a:latin typeface="Montserrat"/>
                <a:ea typeface="Montserrat"/>
                <a:cs typeface="Montserrat"/>
                <a:sym typeface="Montserrat"/>
              </a:rPr>
              <a:t>Not a UX class YET but good to know</a:t>
            </a:r>
            <a:endParaRPr sz="800">
              <a:solidFill>
                <a:schemeClr val="lt1"/>
              </a:solidFill>
            </a:endParaRPr>
          </a:p>
        </p:txBody>
      </p:sp>
      <p:pic>
        <p:nvPicPr>
          <p:cNvPr id="250" name="Google Shape;250;p28"/>
          <p:cNvPicPr preferRelativeResize="0"/>
          <p:nvPr/>
        </p:nvPicPr>
        <p:blipFill rotWithShape="1">
          <a:blip r:embed="rId4">
            <a:alphaModFix/>
          </a:blip>
          <a:srcRect b="0" l="0" r="0" t="0"/>
          <a:stretch/>
        </p:blipFill>
        <p:spPr>
          <a:xfrm>
            <a:off x="2593625" y="2055788"/>
            <a:ext cx="210933" cy="210933"/>
          </a:xfrm>
          <a:prstGeom prst="rect">
            <a:avLst/>
          </a:prstGeom>
          <a:noFill/>
          <a:ln>
            <a:noFill/>
          </a:ln>
        </p:spPr>
      </p:pic>
      <p:sp>
        <p:nvSpPr>
          <p:cNvPr id="251" name="Google Shape;251;p2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252" name="Google Shape;252;p2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pic>
        <p:nvPicPr>
          <p:cNvPr id="2018" name="Google Shape;2018;p154"/>
          <p:cNvPicPr preferRelativeResize="0"/>
          <p:nvPr/>
        </p:nvPicPr>
        <p:blipFill rotWithShape="1">
          <a:blip r:embed="rId3">
            <a:alphaModFix/>
          </a:blip>
          <a:srcRect b="0" l="0" r="0" t="0"/>
          <a:stretch/>
        </p:blipFill>
        <p:spPr>
          <a:xfrm>
            <a:off x="0" y="1608615"/>
            <a:ext cx="4991490" cy="1455851"/>
          </a:xfrm>
          <a:prstGeom prst="rect">
            <a:avLst/>
          </a:prstGeom>
          <a:noFill/>
          <a:ln>
            <a:noFill/>
          </a:ln>
        </p:spPr>
      </p:pic>
      <p:pic>
        <p:nvPicPr>
          <p:cNvPr id="2019" name="Google Shape;2019;p154"/>
          <p:cNvPicPr preferRelativeResize="0"/>
          <p:nvPr/>
        </p:nvPicPr>
        <p:blipFill rotWithShape="1">
          <a:blip r:embed="rId4">
            <a:alphaModFix/>
          </a:blip>
          <a:srcRect b="0" l="0" r="0" t="0"/>
          <a:stretch/>
        </p:blipFill>
        <p:spPr>
          <a:xfrm>
            <a:off x="5098513" y="1645978"/>
            <a:ext cx="3867150" cy="1381125"/>
          </a:xfrm>
          <a:prstGeom prst="rect">
            <a:avLst/>
          </a:prstGeom>
          <a:noFill/>
          <a:ln>
            <a:noFill/>
          </a:ln>
        </p:spPr>
      </p:pic>
      <p:sp>
        <p:nvSpPr>
          <p:cNvPr id="2020" name="Google Shape;2020;p154"/>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21" name="Google Shape;2021;p15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022" name="Google Shape;2022;p154"/>
          <p:cNvSpPr txBox="1"/>
          <p:nvPr/>
        </p:nvSpPr>
        <p:spPr>
          <a:xfrm>
            <a:off x="3600791" y="238538"/>
            <a:ext cx="24324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Serif vs Sans Serif</a:t>
            </a:r>
            <a:endParaRPr b="0" i="0" sz="1100" u="none" cap="none" strike="noStrike">
              <a:solidFill>
                <a:srgbClr val="000000"/>
              </a:solidFill>
              <a:latin typeface="Arial"/>
              <a:ea typeface="Arial"/>
              <a:cs typeface="Arial"/>
              <a:sym typeface="Arial"/>
            </a:endParaRPr>
          </a:p>
        </p:txBody>
      </p:sp>
      <p:sp>
        <p:nvSpPr>
          <p:cNvPr id="2023" name="Google Shape;2023;p15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pic>
        <p:nvPicPr>
          <p:cNvPr id="2028" name="Google Shape;2028;p155"/>
          <p:cNvPicPr preferRelativeResize="0"/>
          <p:nvPr/>
        </p:nvPicPr>
        <p:blipFill rotWithShape="1">
          <a:blip r:embed="rId3">
            <a:alphaModFix/>
          </a:blip>
          <a:srcRect b="0" l="0" r="0" t="0"/>
          <a:stretch/>
        </p:blipFill>
        <p:spPr>
          <a:xfrm>
            <a:off x="1020336" y="468352"/>
            <a:ext cx="7237183" cy="3994925"/>
          </a:xfrm>
          <a:prstGeom prst="rect">
            <a:avLst/>
          </a:prstGeom>
          <a:noFill/>
          <a:ln>
            <a:noFill/>
          </a:ln>
        </p:spPr>
      </p:pic>
      <p:sp>
        <p:nvSpPr>
          <p:cNvPr id="2029" name="Google Shape;2029;p155"/>
          <p:cNvSpPr txBox="1"/>
          <p:nvPr/>
        </p:nvSpPr>
        <p:spPr>
          <a:xfrm>
            <a:off x="3748805" y="4159862"/>
            <a:ext cx="18939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alibri"/>
                <a:ea typeface="Calibri"/>
                <a:cs typeface="Calibri"/>
                <a:sym typeface="Calibri"/>
              </a:rPr>
              <a:t>Source: http://blog.glasscanopy.com/</a:t>
            </a:r>
            <a:endParaRPr b="0" i="0" sz="1100" u="none" cap="none" strike="noStrike">
              <a:solidFill>
                <a:srgbClr val="000000"/>
              </a:solidFill>
              <a:latin typeface="Arial"/>
              <a:ea typeface="Arial"/>
              <a:cs typeface="Arial"/>
              <a:sym typeface="Arial"/>
            </a:endParaRPr>
          </a:p>
        </p:txBody>
      </p:sp>
      <p:sp>
        <p:nvSpPr>
          <p:cNvPr id="2030" name="Google Shape;2030;p155"/>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31" name="Google Shape;2031;p15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032" name="Google Shape;2032;p155"/>
          <p:cNvSpPr txBox="1"/>
          <p:nvPr/>
        </p:nvSpPr>
        <p:spPr>
          <a:xfrm>
            <a:off x="3600791" y="238538"/>
            <a:ext cx="24324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Serif vs Sans Serif</a:t>
            </a:r>
            <a:endParaRPr b="0" i="0" sz="1100" u="none" cap="none" strike="noStrike">
              <a:solidFill>
                <a:srgbClr val="000000"/>
              </a:solidFill>
              <a:latin typeface="Arial"/>
              <a:ea typeface="Arial"/>
              <a:cs typeface="Arial"/>
              <a:sym typeface="Arial"/>
            </a:endParaRPr>
          </a:p>
        </p:txBody>
      </p:sp>
      <p:sp>
        <p:nvSpPr>
          <p:cNvPr id="2033" name="Google Shape;2033;p15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646"/>
        </a:solidFill>
      </p:bgPr>
    </p:bg>
    <p:spTree>
      <p:nvGrpSpPr>
        <p:cNvPr id="2038" name="Shape 2038"/>
        <p:cNvGrpSpPr/>
        <p:nvPr/>
      </p:nvGrpSpPr>
      <p:grpSpPr>
        <a:xfrm>
          <a:off x="0" y="0"/>
          <a:ext cx="0" cy="0"/>
          <a:chOff x="0" y="0"/>
          <a:chExt cx="0" cy="0"/>
        </a:xfrm>
      </p:grpSpPr>
      <p:pic>
        <p:nvPicPr>
          <p:cNvPr id="2039" name="Google Shape;2039;p156"/>
          <p:cNvPicPr preferRelativeResize="0"/>
          <p:nvPr/>
        </p:nvPicPr>
        <p:blipFill rotWithShape="1">
          <a:blip r:embed="rId3">
            <a:alphaModFix/>
          </a:blip>
          <a:srcRect b="0" l="0" r="0" t="0"/>
          <a:stretch/>
        </p:blipFill>
        <p:spPr>
          <a:xfrm>
            <a:off x="0" y="964770"/>
            <a:ext cx="9143983" cy="3179612"/>
          </a:xfrm>
          <a:prstGeom prst="rect">
            <a:avLst/>
          </a:prstGeom>
          <a:noFill/>
          <a:ln>
            <a:noFill/>
          </a:ln>
        </p:spPr>
      </p:pic>
      <p:sp>
        <p:nvSpPr>
          <p:cNvPr id="2040" name="Google Shape;2040;p156"/>
          <p:cNvSpPr txBox="1"/>
          <p:nvPr/>
        </p:nvSpPr>
        <p:spPr>
          <a:xfrm>
            <a:off x="4071776" y="4746458"/>
            <a:ext cx="5072100" cy="302100"/>
          </a:xfrm>
          <a:prstGeom prst="rect">
            <a:avLst/>
          </a:prstGeom>
          <a:noFill/>
          <a:ln>
            <a:noFill/>
          </a:ln>
        </p:spPr>
        <p:txBody>
          <a:bodyPr anchorCtr="0" anchor="b" bIns="34275" lIns="68575" spcFirstLastPara="1" rIns="68575" wrap="square" tIns="34275">
            <a:noAutofit/>
          </a:bodyPr>
          <a:lstStyle/>
          <a:p>
            <a:pPr indent="0" lvl="0" marL="0" marR="0" rtl="0" algn="r">
              <a:lnSpc>
                <a:spcPct val="90000"/>
              </a:lnSpc>
              <a:spcBef>
                <a:spcPts val="0"/>
              </a:spcBef>
              <a:spcAft>
                <a:spcPts val="0"/>
              </a:spcAft>
              <a:buClr>
                <a:srgbClr val="000000"/>
              </a:buClr>
              <a:buSzPts val="900"/>
              <a:buFont typeface="Arial"/>
              <a:buNone/>
            </a:pPr>
            <a:r>
              <a:rPr b="0" i="0" lang="en-GB" sz="900" u="none" cap="none" strike="noStrike">
                <a:solidFill>
                  <a:schemeClr val="lt1"/>
                </a:solidFill>
                <a:latin typeface="Calibri"/>
                <a:ea typeface="Calibri"/>
                <a:cs typeface="Calibri"/>
                <a:sym typeface="Calibri"/>
              </a:rPr>
              <a:t>Source: https://www.supremo.tv/typeterms/</a:t>
            </a:r>
            <a:endParaRPr b="0" i="0" sz="800" u="none" cap="none" strike="noStrike">
              <a:solidFill>
                <a:schemeClr val="lt1"/>
              </a:solidFill>
              <a:latin typeface="Calibri"/>
              <a:ea typeface="Calibri"/>
              <a:cs typeface="Calibri"/>
              <a:sym typeface="Calibri"/>
            </a:endParaRPr>
          </a:p>
        </p:txBody>
      </p:sp>
      <p:sp>
        <p:nvSpPr>
          <p:cNvPr id="2041" name="Google Shape;2041;p156"/>
          <p:cNvSpPr/>
          <p:nvPr/>
        </p:nvSpPr>
        <p:spPr>
          <a:xfrm>
            <a:off x="353614" y="4250063"/>
            <a:ext cx="2835300" cy="478500"/>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42" name="Google Shape;2042;p156"/>
          <p:cNvSpPr txBox="1"/>
          <p:nvPr/>
        </p:nvSpPr>
        <p:spPr>
          <a:xfrm>
            <a:off x="893771" y="4338975"/>
            <a:ext cx="20091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3160AB"/>
                </a:solidFill>
                <a:latin typeface="Calibri"/>
                <a:ea typeface="Calibri"/>
                <a:cs typeface="Calibri"/>
                <a:sym typeface="Calibri"/>
              </a:rPr>
              <a:t>10 minutes</a:t>
            </a:r>
            <a:endParaRPr b="0" i="0" sz="1100" u="none" cap="none" strike="noStrike">
              <a:solidFill>
                <a:srgbClr val="000000"/>
              </a:solidFill>
              <a:latin typeface="Arial"/>
              <a:ea typeface="Arial"/>
              <a:cs typeface="Arial"/>
              <a:sym typeface="Arial"/>
            </a:endParaRPr>
          </a:p>
        </p:txBody>
      </p:sp>
      <p:pic>
        <p:nvPicPr>
          <p:cNvPr id="2043" name="Google Shape;2043;p156"/>
          <p:cNvPicPr preferRelativeResize="0"/>
          <p:nvPr/>
        </p:nvPicPr>
        <p:blipFill rotWithShape="1">
          <a:blip r:embed="rId4">
            <a:alphaModFix/>
          </a:blip>
          <a:srcRect b="0" l="0" r="0" t="0"/>
          <a:stretch/>
        </p:blipFill>
        <p:spPr>
          <a:xfrm>
            <a:off x="527303" y="4302217"/>
            <a:ext cx="295658" cy="333806"/>
          </a:xfrm>
          <a:prstGeom prst="rect">
            <a:avLst/>
          </a:prstGeom>
          <a:noFill/>
          <a:ln>
            <a:noFill/>
          </a:ln>
        </p:spPr>
      </p:pic>
      <p:sp>
        <p:nvSpPr>
          <p:cNvPr id="2044" name="Google Shape;2044;p156"/>
          <p:cNvSpPr txBox="1"/>
          <p:nvPr/>
        </p:nvSpPr>
        <p:spPr>
          <a:xfrm>
            <a:off x="2790627" y="3440250"/>
            <a:ext cx="3250800" cy="2769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rgbClr val="000000"/>
                </a:solidFill>
                <a:latin typeface="Calibri"/>
                <a:ea typeface="Calibri"/>
                <a:cs typeface="Calibri"/>
                <a:sym typeface="Calibri"/>
                <a:hlinkClick r:id="rId5">
                  <a:extLst>
                    <a:ext uri="{A12FA001-AC4F-418D-AE19-62706E023703}">
                      <ahyp:hlinkClr val="tx"/>
                    </a:ext>
                  </a:extLst>
                </a:hlinkClick>
              </a:rPr>
              <a:t>Let's go to Supremo.ty/typeterms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646"/>
        </a:solidFill>
      </p:bgPr>
    </p:bg>
    <p:spTree>
      <p:nvGrpSpPr>
        <p:cNvPr id="2049" name="Shape 2049"/>
        <p:cNvGrpSpPr/>
        <p:nvPr/>
      </p:nvGrpSpPr>
      <p:grpSpPr>
        <a:xfrm>
          <a:off x="0" y="0"/>
          <a:ext cx="0" cy="0"/>
          <a:chOff x="0" y="0"/>
          <a:chExt cx="0" cy="0"/>
        </a:xfrm>
      </p:grpSpPr>
      <p:pic>
        <p:nvPicPr>
          <p:cNvPr id="2050" name="Google Shape;2050;p157"/>
          <p:cNvPicPr preferRelativeResize="0"/>
          <p:nvPr/>
        </p:nvPicPr>
        <p:blipFill>
          <a:blip r:embed="rId3">
            <a:alphaModFix/>
          </a:blip>
          <a:stretch>
            <a:fillRect/>
          </a:stretch>
        </p:blipFill>
        <p:spPr>
          <a:xfrm>
            <a:off x="0" y="0"/>
            <a:ext cx="9143999" cy="5880476"/>
          </a:xfrm>
          <a:prstGeom prst="rect">
            <a:avLst/>
          </a:prstGeom>
          <a:noFill/>
          <a:ln>
            <a:noFill/>
          </a:ln>
        </p:spPr>
      </p:pic>
      <p:sp>
        <p:nvSpPr>
          <p:cNvPr id="2051" name="Google Shape;2051;p157"/>
          <p:cNvSpPr txBox="1"/>
          <p:nvPr/>
        </p:nvSpPr>
        <p:spPr>
          <a:xfrm>
            <a:off x="4071776" y="4746458"/>
            <a:ext cx="5072100" cy="302100"/>
          </a:xfrm>
          <a:prstGeom prst="rect">
            <a:avLst/>
          </a:prstGeom>
          <a:noFill/>
          <a:ln>
            <a:noFill/>
          </a:ln>
        </p:spPr>
        <p:txBody>
          <a:bodyPr anchorCtr="0" anchor="b" bIns="34275" lIns="68575" spcFirstLastPara="1" rIns="68575" wrap="square" tIns="34275">
            <a:noAutofit/>
          </a:bodyPr>
          <a:lstStyle/>
          <a:p>
            <a:pPr indent="0" lvl="0" marL="0" marR="0" rtl="0" algn="r">
              <a:lnSpc>
                <a:spcPct val="90000"/>
              </a:lnSpc>
              <a:spcBef>
                <a:spcPts val="0"/>
              </a:spcBef>
              <a:spcAft>
                <a:spcPts val="0"/>
              </a:spcAft>
              <a:buClr>
                <a:srgbClr val="000000"/>
              </a:buClr>
              <a:buSzPts val="900"/>
              <a:buFont typeface="Arial"/>
              <a:buNone/>
            </a:pPr>
            <a:r>
              <a:rPr b="0" i="0" lang="en-GB" sz="900" u="none" cap="none" strike="noStrike">
                <a:solidFill>
                  <a:schemeClr val="lt1"/>
                </a:solidFill>
                <a:latin typeface="Calibri"/>
                <a:ea typeface="Calibri"/>
                <a:cs typeface="Calibri"/>
                <a:sym typeface="Calibri"/>
              </a:rPr>
              <a:t>Source: </a:t>
            </a:r>
            <a:r>
              <a:rPr lang="en-GB" sz="900">
                <a:solidFill>
                  <a:schemeClr val="lt1"/>
                </a:solidFill>
                <a:latin typeface="Calibri"/>
                <a:ea typeface="Calibri"/>
                <a:cs typeface="Calibri"/>
                <a:sym typeface="Calibri"/>
              </a:rPr>
              <a:t>https://pixact.ly/</a:t>
            </a:r>
            <a:endParaRPr b="0" i="0" sz="800" u="none" cap="none" strike="noStrike">
              <a:solidFill>
                <a:schemeClr val="lt1"/>
              </a:solidFill>
              <a:latin typeface="Calibri"/>
              <a:ea typeface="Calibri"/>
              <a:cs typeface="Calibri"/>
              <a:sym typeface="Calibri"/>
            </a:endParaRPr>
          </a:p>
        </p:txBody>
      </p:sp>
      <p:sp>
        <p:nvSpPr>
          <p:cNvPr id="2052" name="Google Shape;2052;p157"/>
          <p:cNvSpPr/>
          <p:nvPr/>
        </p:nvSpPr>
        <p:spPr>
          <a:xfrm>
            <a:off x="353614" y="4250063"/>
            <a:ext cx="2835300" cy="478500"/>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53" name="Google Shape;2053;p157"/>
          <p:cNvSpPr txBox="1"/>
          <p:nvPr/>
        </p:nvSpPr>
        <p:spPr>
          <a:xfrm>
            <a:off x="893771" y="4338975"/>
            <a:ext cx="20091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3160AB"/>
                </a:solidFill>
                <a:latin typeface="Calibri"/>
                <a:ea typeface="Calibri"/>
                <a:cs typeface="Calibri"/>
                <a:sym typeface="Calibri"/>
              </a:rPr>
              <a:t>10 minutes</a:t>
            </a:r>
            <a:endParaRPr b="0" i="0" sz="1100" u="none" cap="none" strike="noStrike">
              <a:solidFill>
                <a:srgbClr val="000000"/>
              </a:solidFill>
              <a:latin typeface="Arial"/>
              <a:ea typeface="Arial"/>
              <a:cs typeface="Arial"/>
              <a:sym typeface="Arial"/>
            </a:endParaRPr>
          </a:p>
        </p:txBody>
      </p:sp>
      <p:pic>
        <p:nvPicPr>
          <p:cNvPr id="2054" name="Google Shape;2054;p157"/>
          <p:cNvPicPr preferRelativeResize="0"/>
          <p:nvPr/>
        </p:nvPicPr>
        <p:blipFill rotWithShape="1">
          <a:blip r:embed="rId4">
            <a:alphaModFix/>
          </a:blip>
          <a:srcRect b="0" l="0" r="0" t="0"/>
          <a:stretch/>
        </p:blipFill>
        <p:spPr>
          <a:xfrm>
            <a:off x="527303" y="4302217"/>
            <a:ext cx="295658" cy="333806"/>
          </a:xfrm>
          <a:prstGeom prst="rect">
            <a:avLst/>
          </a:prstGeom>
          <a:noFill/>
          <a:ln>
            <a:noFill/>
          </a:ln>
        </p:spPr>
      </p:pic>
      <p:sp>
        <p:nvSpPr>
          <p:cNvPr id="2055" name="Google Shape;2055;p157"/>
          <p:cNvSpPr txBox="1"/>
          <p:nvPr/>
        </p:nvSpPr>
        <p:spPr>
          <a:xfrm>
            <a:off x="5437137" y="4250075"/>
            <a:ext cx="1963200" cy="2769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Calibri"/>
                <a:ea typeface="Calibri"/>
                <a:cs typeface="Calibri"/>
                <a:sym typeface="Calibri"/>
                <a:hlinkClick r:id="rId5"/>
              </a:rPr>
              <a:t>Let's go to Pixact</a:t>
            </a:r>
            <a:r>
              <a:rPr lang="en-GB" u="sng">
                <a:solidFill>
                  <a:schemeClr val="hlink"/>
                </a:solidFill>
                <a:latin typeface="Calibri"/>
                <a:ea typeface="Calibri"/>
                <a:cs typeface="Calibri"/>
                <a:sym typeface="Calibri"/>
                <a:hlinkClick r:id="rId6"/>
              </a:rPr>
              <a:t>.ly</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pic>
        <p:nvPicPr>
          <p:cNvPr id="2060" name="Google Shape;2060;p158"/>
          <p:cNvPicPr preferRelativeResize="0"/>
          <p:nvPr/>
        </p:nvPicPr>
        <p:blipFill>
          <a:blip r:embed="rId3">
            <a:alphaModFix/>
          </a:blip>
          <a:stretch>
            <a:fillRect/>
          </a:stretch>
        </p:blipFill>
        <p:spPr>
          <a:xfrm>
            <a:off x="136450" y="1465304"/>
            <a:ext cx="4103224" cy="1849275"/>
          </a:xfrm>
          <a:prstGeom prst="rect">
            <a:avLst/>
          </a:prstGeom>
          <a:noFill/>
          <a:ln>
            <a:noFill/>
          </a:ln>
        </p:spPr>
      </p:pic>
      <p:pic>
        <p:nvPicPr>
          <p:cNvPr id="2061" name="Google Shape;2061;p158"/>
          <p:cNvPicPr preferRelativeResize="0"/>
          <p:nvPr/>
        </p:nvPicPr>
        <p:blipFill>
          <a:blip r:embed="rId4">
            <a:alphaModFix/>
          </a:blip>
          <a:stretch>
            <a:fillRect/>
          </a:stretch>
        </p:blipFill>
        <p:spPr>
          <a:xfrm>
            <a:off x="4354450" y="1465300"/>
            <a:ext cx="4789550" cy="3515315"/>
          </a:xfrm>
          <a:prstGeom prst="rect">
            <a:avLst/>
          </a:prstGeom>
          <a:noFill/>
          <a:ln>
            <a:noFill/>
          </a:ln>
        </p:spPr>
      </p:pic>
      <p:sp>
        <p:nvSpPr>
          <p:cNvPr id="2062" name="Google Shape;2062;p158"/>
          <p:cNvSpPr txBox="1"/>
          <p:nvPr/>
        </p:nvSpPr>
        <p:spPr>
          <a:xfrm>
            <a:off x="197675" y="3792125"/>
            <a:ext cx="41031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5"/>
              </a:rPr>
              <a:t>https://www.canva.com/font-combinations/</a:t>
            </a:r>
            <a:endParaRPr/>
          </a:p>
        </p:txBody>
      </p:sp>
      <p:sp>
        <p:nvSpPr>
          <p:cNvPr id="2063" name="Google Shape;2063;p158"/>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64" name="Google Shape;2064;p15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065" name="Google Shape;2065;p158"/>
          <p:cNvSpPr txBox="1"/>
          <p:nvPr/>
        </p:nvSpPr>
        <p:spPr>
          <a:xfrm>
            <a:off x="3600791" y="238538"/>
            <a:ext cx="24324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Font Pairing</a:t>
            </a:r>
            <a:endParaRPr b="0" i="0" sz="1100" u="none" cap="none" strike="noStrike">
              <a:solidFill>
                <a:srgbClr val="000000"/>
              </a:solidFill>
              <a:latin typeface="Arial"/>
              <a:ea typeface="Arial"/>
              <a:cs typeface="Arial"/>
              <a:sym typeface="Arial"/>
            </a:endParaRPr>
          </a:p>
        </p:txBody>
      </p:sp>
      <p:sp>
        <p:nvSpPr>
          <p:cNvPr id="2066" name="Google Shape;2066;p15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pic>
        <p:nvPicPr>
          <p:cNvPr id="2071" name="Google Shape;2071;p159"/>
          <p:cNvPicPr preferRelativeResize="0"/>
          <p:nvPr/>
        </p:nvPicPr>
        <p:blipFill rotWithShape="1">
          <a:blip r:embed="rId3">
            <a:alphaModFix/>
          </a:blip>
          <a:srcRect b="0" l="0" r="0" t="0"/>
          <a:stretch/>
        </p:blipFill>
        <p:spPr>
          <a:xfrm>
            <a:off x="4757430" y="1508760"/>
            <a:ext cx="4328875" cy="1796482"/>
          </a:xfrm>
          <a:prstGeom prst="rect">
            <a:avLst/>
          </a:prstGeom>
          <a:noFill/>
          <a:ln>
            <a:noFill/>
          </a:ln>
        </p:spPr>
      </p:pic>
      <p:pic>
        <p:nvPicPr>
          <p:cNvPr id="2072" name="Google Shape;2072;p159"/>
          <p:cNvPicPr preferRelativeResize="0"/>
          <p:nvPr/>
        </p:nvPicPr>
        <p:blipFill rotWithShape="1">
          <a:blip r:embed="rId4">
            <a:alphaModFix/>
          </a:blip>
          <a:srcRect b="0" l="0" r="0" t="0"/>
          <a:stretch/>
        </p:blipFill>
        <p:spPr>
          <a:xfrm>
            <a:off x="12424" y="1508760"/>
            <a:ext cx="4381532" cy="1785474"/>
          </a:xfrm>
          <a:prstGeom prst="rect">
            <a:avLst/>
          </a:prstGeom>
          <a:noFill/>
          <a:ln>
            <a:noFill/>
          </a:ln>
        </p:spPr>
      </p:pic>
      <p:sp>
        <p:nvSpPr>
          <p:cNvPr id="2073" name="Google Shape;2073;p159"/>
          <p:cNvSpPr/>
          <p:nvPr/>
        </p:nvSpPr>
        <p:spPr>
          <a:xfrm>
            <a:off x="4835721" y="4755575"/>
            <a:ext cx="38193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GB" sz="1000">
                <a:solidFill>
                  <a:schemeClr val="dk1"/>
                </a:solidFill>
                <a:latin typeface="Calibri"/>
                <a:ea typeface="Calibri"/>
                <a:cs typeface="Calibri"/>
                <a:sym typeface="Calibri"/>
              </a:rPr>
              <a:t>Student’s code from Recipe. Note there’s no backup font </a:t>
            </a:r>
            <a:endParaRPr b="0" i="0" sz="700" u="none" cap="none" strike="noStrike">
              <a:solidFill>
                <a:srgbClr val="000000"/>
              </a:solidFill>
              <a:latin typeface="Arial"/>
              <a:ea typeface="Arial"/>
              <a:cs typeface="Arial"/>
              <a:sym typeface="Arial"/>
            </a:endParaRPr>
          </a:p>
        </p:txBody>
      </p:sp>
      <p:sp>
        <p:nvSpPr>
          <p:cNvPr id="2074" name="Google Shape;2074;p159"/>
          <p:cNvSpPr txBox="1"/>
          <p:nvPr/>
        </p:nvSpPr>
        <p:spPr>
          <a:xfrm>
            <a:off x="3230111" y="914509"/>
            <a:ext cx="30216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B6F7A"/>
                </a:solidFill>
                <a:latin typeface="Calibri"/>
                <a:ea typeface="Calibri"/>
                <a:cs typeface="Calibri"/>
                <a:sym typeface="Calibri"/>
              </a:rPr>
              <a:t>FONT SUPPORT LEVELS</a:t>
            </a:r>
            <a:endParaRPr b="0" i="0" sz="1100" u="none" cap="none" strike="noStrike">
              <a:solidFill>
                <a:srgbClr val="000000"/>
              </a:solidFill>
              <a:latin typeface="Arial"/>
              <a:ea typeface="Arial"/>
              <a:cs typeface="Arial"/>
              <a:sym typeface="Arial"/>
            </a:endParaRPr>
          </a:p>
        </p:txBody>
      </p:sp>
      <p:pic>
        <p:nvPicPr>
          <p:cNvPr id="2075" name="Google Shape;2075;p159"/>
          <p:cNvPicPr preferRelativeResize="0"/>
          <p:nvPr/>
        </p:nvPicPr>
        <p:blipFill>
          <a:blip r:embed="rId5">
            <a:alphaModFix/>
          </a:blip>
          <a:stretch>
            <a:fillRect/>
          </a:stretch>
        </p:blipFill>
        <p:spPr>
          <a:xfrm>
            <a:off x="4757425" y="3373775"/>
            <a:ext cx="2651195" cy="1381800"/>
          </a:xfrm>
          <a:prstGeom prst="rect">
            <a:avLst/>
          </a:prstGeom>
          <a:noFill/>
          <a:ln>
            <a:noFill/>
          </a:ln>
        </p:spPr>
      </p:pic>
      <p:sp>
        <p:nvSpPr>
          <p:cNvPr id="2076" name="Google Shape;2076;p159"/>
          <p:cNvSpPr/>
          <p:nvPr/>
        </p:nvSpPr>
        <p:spPr>
          <a:xfrm>
            <a:off x="164825" y="3526174"/>
            <a:ext cx="2913900" cy="618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Source: </a:t>
            </a:r>
            <a:r>
              <a:rPr b="0" i="0" lang="en-GB" sz="1400" u="sng" cap="none" strike="noStrike">
                <a:solidFill>
                  <a:schemeClr val="hlink"/>
                </a:solidFill>
                <a:latin typeface="Calibri"/>
                <a:ea typeface="Calibri"/>
                <a:cs typeface="Calibri"/>
                <a:sym typeface="Calibri"/>
                <a:hlinkClick r:id="rId6"/>
              </a:rPr>
              <a:t>https://www.cssfontstack.com/</a:t>
            </a:r>
            <a:endParaRPr b="0" i="0" sz="1100" u="none" cap="none" strike="noStrike">
              <a:solidFill>
                <a:srgbClr val="000000"/>
              </a:solidFill>
              <a:latin typeface="Arial"/>
              <a:ea typeface="Arial"/>
              <a:cs typeface="Arial"/>
              <a:sym typeface="Arial"/>
            </a:endParaRPr>
          </a:p>
        </p:txBody>
      </p:sp>
      <p:sp>
        <p:nvSpPr>
          <p:cNvPr id="2077" name="Google Shape;2077;p159"/>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78" name="Google Shape;2078;p15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079" name="Google Shape;2079;p159"/>
          <p:cNvSpPr txBox="1"/>
          <p:nvPr/>
        </p:nvSpPr>
        <p:spPr>
          <a:xfrm>
            <a:off x="3600791" y="238538"/>
            <a:ext cx="24324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Serif vs Sans Serif</a:t>
            </a:r>
            <a:endParaRPr b="0" i="0" sz="1100" u="none" cap="none" strike="noStrike">
              <a:solidFill>
                <a:srgbClr val="000000"/>
              </a:solidFill>
              <a:latin typeface="Arial"/>
              <a:ea typeface="Arial"/>
              <a:cs typeface="Arial"/>
              <a:sym typeface="Arial"/>
            </a:endParaRPr>
          </a:p>
        </p:txBody>
      </p:sp>
      <p:sp>
        <p:nvSpPr>
          <p:cNvPr id="2080" name="Google Shape;2080;p15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pic>
        <p:nvPicPr>
          <p:cNvPr id="2085" name="Google Shape;2085;p160"/>
          <p:cNvPicPr preferRelativeResize="0"/>
          <p:nvPr/>
        </p:nvPicPr>
        <p:blipFill rotWithShape="1">
          <a:blip r:embed="rId3">
            <a:alphaModFix/>
          </a:blip>
          <a:srcRect b="0" l="0" r="0" t="0"/>
          <a:stretch/>
        </p:blipFill>
        <p:spPr>
          <a:xfrm>
            <a:off x="57900" y="516312"/>
            <a:ext cx="9144000" cy="4210091"/>
          </a:xfrm>
          <a:prstGeom prst="rect">
            <a:avLst/>
          </a:prstGeom>
          <a:noFill/>
          <a:ln>
            <a:noFill/>
          </a:ln>
        </p:spPr>
      </p:pic>
      <p:sp>
        <p:nvSpPr>
          <p:cNvPr id="2086" name="Google Shape;2086;p160"/>
          <p:cNvSpPr/>
          <p:nvPr/>
        </p:nvSpPr>
        <p:spPr>
          <a:xfrm>
            <a:off x="4736875" y="4553695"/>
            <a:ext cx="29139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GB" sz="1100" u="none" cap="none" strike="noStrike">
                <a:solidFill>
                  <a:schemeClr val="dk1"/>
                </a:solidFill>
                <a:latin typeface="Calibri"/>
                <a:ea typeface="Calibri"/>
                <a:cs typeface="Calibri"/>
                <a:sym typeface="Calibri"/>
              </a:rPr>
              <a:t>Source: </a:t>
            </a:r>
            <a:r>
              <a:rPr i="0" lang="en-GB" sz="1100" u="sng" cap="none" strike="noStrike">
                <a:solidFill>
                  <a:schemeClr val="hlink"/>
                </a:solidFill>
                <a:latin typeface="Calibri"/>
                <a:ea typeface="Calibri"/>
                <a:cs typeface="Calibri"/>
                <a:sym typeface="Calibri"/>
                <a:hlinkClick r:id="rId4"/>
              </a:rPr>
              <a:t>https://www.cssfontstack.com/</a:t>
            </a:r>
            <a:endParaRPr i="0" sz="800" u="none" cap="none" strike="noStrike">
              <a:solidFill>
                <a:srgbClr val="000000"/>
              </a:solidFill>
              <a:latin typeface="Calibri"/>
              <a:ea typeface="Calibri"/>
              <a:cs typeface="Calibri"/>
              <a:sym typeface="Calibri"/>
            </a:endParaRPr>
          </a:p>
        </p:txBody>
      </p:sp>
      <p:sp>
        <p:nvSpPr>
          <p:cNvPr id="2087" name="Google Shape;2087;p16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61"/>
          <p:cNvSpPr txBox="1"/>
          <p:nvPr/>
        </p:nvSpPr>
        <p:spPr>
          <a:xfrm>
            <a:off x="142968" y="900245"/>
            <a:ext cx="28326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b="0" i="0" lang="en-GB" sz="2700" u="none" cap="none" strike="noStrike">
                <a:solidFill>
                  <a:srgbClr val="0389FF"/>
                </a:solidFill>
                <a:latin typeface="Lato"/>
                <a:ea typeface="Lato"/>
                <a:cs typeface="Lato"/>
                <a:sym typeface="Lato"/>
              </a:rPr>
              <a:t>FONT STACKING</a:t>
            </a:r>
            <a:endParaRPr b="0" i="0" sz="1100" u="none" cap="none" strike="noStrike">
              <a:solidFill>
                <a:srgbClr val="000000"/>
              </a:solidFill>
              <a:latin typeface="Arial"/>
              <a:ea typeface="Arial"/>
              <a:cs typeface="Arial"/>
              <a:sym typeface="Arial"/>
            </a:endParaRPr>
          </a:p>
        </p:txBody>
      </p:sp>
      <p:sp>
        <p:nvSpPr>
          <p:cNvPr id="2093" name="Google Shape;2093;p161"/>
          <p:cNvSpPr txBox="1"/>
          <p:nvPr/>
        </p:nvSpPr>
        <p:spPr>
          <a:xfrm>
            <a:off x="149469" y="1529862"/>
            <a:ext cx="4011900" cy="13158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00000"/>
              </a:lnSpc>
              <a:spcBef>
                <a:spcPts val="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Think about fallback fonts</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Platform usage (Windows, Mac, Linux  etc)</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Font aspect ratio</a:t>
            </a:r>
            <a:endParaRPr b="0" i="0" sz="1100" u="none" cap="none" strike="noStrike">
              <a:solidFill>
                <a:srgbClr val="000000"/>
              </a:solidFill>
              <a:latin typeface="Arial"/>
              <a:ea typeface="Arial"/>
              <a:cs typeface="Arial"/>
              <a:sym typeface="Arial"/>
            </a:endParaRPr>
          </a:p>
          <a:p>
            <a:pPr indent="-215900" lvl="1" marL="558800" marR="0" rtl="0" algn="l">
              <a:lnSpc>
                <a:spcPct val="100000"/>
              </a:lnSpc>
              <a:spcBef>
                <a:spcPts val="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If you use fonts with different aspect ratios,</a:t>
            </a:r>
            <a:endParaRPr b="0" i="0" sz="1100" u="none" cap="none" strike="noStrike">
              <a:solidFill>
                <a:srgbClr val="000000"/>
              </a:solidFill>
              <a:latin typeface="Arial"/>
              <a:ea typeface="Arial"/>
              <a:cs typeface="Arial"/>
              <a:sym typeface="Arial"/>
            </a:endParaRPr>
          </a:p>
          <a:p>
            <a:pPr indent="0" lvl="1" marL="34290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Some people may see your site with smaller fonts </a:t>
            </a:r>
            <a:endParaRPr b="0" i="0" sz="11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2094" name="Google Shape;2094;p161"/>
          <p:cNvPicPr preferRelativeResize="0"/>
          <p:nvPr/>
        </p:nvPicPr>
        <p:blipFill rotWithShape="1">
          <a:blip r:embed="rId3">
            <a:alphaModFix/>
          </a:blip>
          <a:srcRect b="0" l="0" r="0" t="0"/>
          <a:stretch/>
        </p:blipFill>
        <p:spPr>
          <a:xfrm>
            <a:off x="4389311" y="1011116"/>
            <a:ext cx="4333875" cy="1733550"/>
          </a:xfrm>
          <a:prstGeom prst="rect">
            <a:avLst/>
          </a:prstGeom>
          <a:noFill/>
          <a:ln>
            <a:noFill/>
          </a:ln>
        </p:spPr>
      </p:pic>
      <p:sp>
        <p:nvSpPr>
          <p:cNvPr id="2095" name="Google Shape;2095;p161"/>
          <p:cNvSpPr txBox="1"/>
          <p:nvPr/>
        </p:nvSpPr>
        <p:spPr>
          <a:xfrm>
            <a:off x="4628974" y="2579311"/>
            <a:ext cx="2731500" cy="4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rgbClr val="FB6F7A"/>
                </a:solidFill>
                <a:latin typeface="Calibri"/>
                <a:ea typeface="Calibri"/>
                <a:cs typeface="Calibri"/>
                <a:sym typeface="Calibri"/>
              </a:rPr>
              <a:t>Example of difference in Font aspect ratio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96" name="Google Shape;2096;p161"/>
          <p:cNvSpPr txBox="1"/>
          <p:nvPr/>
        </p:nvSpPr>
        <p:spPr>
          <a:xfrm>
            <a:off x="4615946" y="3156450"/>
            <a:ext cx="3898800" cy="6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389FF"/>
                </a:solidFill>
                <a:latin typeface="Calibri"/>
                <a:ea typeface="Calibri"/>
                <a:cs typeface="Calibri"/>
                <a:sym typeface="Calibri"/>
              </a:rPr>
              <a:t>body{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389FF"/>
                </a:solidFill>
                <a:latin typeface="Calibri"/>
                <a:ea typeface="Calibri"/>
                <a:cs typeface="Calibri"/>
                <a:sym typeface="Calibri"/>
              </a:rPr>
              <a:t>    font-family: </a:t>
            </a:r>
            <a:r>
              <a:rPr b="0" i="0" lang="en-GB" sz="1400" u="none" cap="none" strike="noStrike">
                <a:solidFill>
                  <a:srgbClr val="FB6F7A"/>
                </a:solidFill>
                <a:latin typeface="Calibri"/>
                <a:ea typeface="Calibri"/>
                <a:cs typeface="Calibri"/>
                <a:sym typeface="Calibri"/>
              </a:rPr>
              <a:t>Verdana</a:t>
            </a:r>
            <a:r>
              <a:rPr b="0" i="0" lang="en-GB" sz="1400" u="none" cap="none" strike="noStrike">
                <a:solidFill>
                  <a:srgbClr val="0389FF"/>
                </a:solidFill>
                <a:latin typeface="Calibri"/>
                <a:ea typeface="Calibri"/>
                <a:cs typeface="Calibri"/>
                <a:sym typeface="Calibri"/>
              </a:rPr>
              <a:t>, </a:t>
            </a:r>
            <a:r>
              <a:rPr b="0" i="0" lang="en-GB" sz="1400" u="none" cap="none" strike="noStrike">
                <a:solidFill>
                  <a:srgbClr val="00B498"/>
                </a:solidFill>
                <a:latin typeface="Calibri"/>
                <a:ea typeface="Calibri"/>
                <a:cs typeface="Calibri"/>
                <a:sym typeface="Calibri"/>
              </a:rPr>
              <a:t>Arial</a:t>
            </a:r>
            <a:r>
              <a:rPr b="0" i="0" lang="en-GB" sz="1400" u="none" cap="none" strike="noStrike">
                <a:solidFill>
                  <a:srgbClr val="0389FF"/>
                </a:solidFill>
                <a:latin typeface="Calibri"/>
                <a:ea typeface="Calibri"/>
                <a:cs typeface="Calibri"/>
                <a:sym typeface="Calibri"/>
              </a:rPr>
              <a:t>, sans-serif</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389FF"/>
                </a:solidFill>
                <a:latin typeface="Calibri"/>
                <a:ea typeface="Calibri"/>
                <a:cs typeface="Calibri"/>
                <a:sym typeface="Calibri"/>
              </a:rPr>
              <a:t>}</a:t>
            </a:r>
            <a:endParaRPr b="0" i="0" sz="1100" u="none" cap="none" strike="noStrike">
              <a:solidFill>
                <a:srgbClr val="000000"/>
              </a:solidFill>
              <a:latin typeface="Arial"/>
              <a:ea typeface="Arial"/>
              <a:cs typeface="Arial"/>
              <a:sym typeface="Arial"/>
            </a:endParaRPr>
          </a:p>
        </p:txBody>
      </p:sp>
      <p:sp>
        <p:nvSpPr>
          <p:cNvPr id="2097" name="Google Shape;2097;p161"/>
          <p:cNvSpPr/>
          <p:nvPr/>
        </p:nvSpPr>
        <p:spPr>
          <a:xfrm>
            <a:off x="5482524" y="3058561"/>
            <a:ext cx="10245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rgbClr val="FB6F7A"/>
                </a:solidFill>
                <a:latin typeface="Calibri"/>
                <a:ea typeface="Calibri"/>
                <a:cs typeface="Calibri"/>
                <a:sym typeface="Calibri"/>
              </a:rPr>
              <a:t>Larger aspect ratio</a:t>
            </a:r>
            <a:endParaRPr b="1" i="0" sz="900" u="none" cap="none" strike="noStrike">
              <a:solidFill>
                <a:schemeClr val="dk1"/>
              </a:solidFill>
              <a:latin typeface="Calibri"/>
              <a:ea typeface="Calibri"/>
              <a:cs typeface="Calibri"/>
              <a:sym typeface="Calibri"/>
            </a:endParaRPr>
          </a:p>
        </p:txBody>
      </p:sp>
      <p:sp>
        <p:nvSpPr>
          <p:cNvPr id="2098" name="Google Shape;2098;p161"/>
          <p:cNvSpPr/>
          <p:nvPr/>
        </p:nvSpPr>
        <p:spPr>
          <a:xfrm>
            <a:off x="6185909" y="3894625"/>
            <a:ext cx="10869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rgbClr val="FB6F7A"/>
                </a:solidFill>
                <a:latin typeface="Calibri"/>
                <a:ea typeface="Calibri"/>
                <a:cs typeface="Calibri"/>
                <a:sym typeface="Calibri"/>
              </a:rPr>
              <a:t>Smaller aspect ratio</a:t>
            </a:r>
            <a:endParaRPr b="1" i="0" sz="900" u="none" cap="none" strike="noStrike">
              <a:solidFill>
                <a:schemeClr val="dk1"/>
              </a:solidFill>
              <a:latin typeface="Calibri"/>
              <a:ea typeface="Calibri"/>
              <a:cs typeface="Calibri"/>
              <a:sym typeface="Calibri"/>
            </a:endParaRPr>
          </a:p>
        </p:txBody>
      </p:sp>
      <p:cxnSp>
        <p:nvCxnSpPr>
          <p:cNvPr id="2099" name="Google Shape;2099;p161"/>
          <p:cNvCxnSpPr/>
          <p:nvPr/>
        </p:nvCxnSpPr>
        <p:spPr>
          <a:xfrm>
            <a:off x="6506891" y="3617635"/>
            <a:ext cx="0" cy="276900"/>
          </a:xfrm>
          <a:prstGeom prst="straightConnector1">
            <a:avLst/>
          </a:prstGeom>
          <a:noFill/>
          <a:ln cap="flat" cmpd="sng" w="38100">
            <a:solidFill>
              <a:srgbClr val="00B498"/>
            </a:solidFill>
            <a:prstDash val="solid"/>
            <a:miter lim="800000"/>
            <a:headEnd len="sm" w="sm" type="none"/>
            <a:tailEnd len="sm" w="sm" type="none"/>
          </a:ln>
        </p:spPr>
      </p:cxnSp>
      <p:cxnSp>
        <p:nvCxnSpPr>
          <p:cNvPr id="2100" name="Google Shape;2100;p161"/>
          <p:cNvCxnSpPr>
            <a:stCxn id="2097" idx="2"/>
          </p:cNvCxnSpPr>
          <p:nvPr/>
        </p:nvCxnSpPr>
        <p:spPr>
          <a:xfrm>
            <a:off x="5994774" y="3266161"/>
            <a:ext cx="0" cy="138600"/>
          </a:xfrm>
          <a:prstGeom prst="straightConnector1">
            <a:avLst/>
          </a:prstGeom>
          <a:noFill/>
          <a:ln cap="flat" cmpd="sng" w="38100">
            <a:solidFill>
              <a:srgbClr val="FB6F7A"/>
            </a:solidFill>
            <a:prstDash val="solid"/>
            <a:miter lim="800000"/>
            <a:headEnd len="sm" w="sm" type="none"/>
            <a:tailEnd len="sm" w="sm" type="none"/>
          </a:ln>
        </p:spPr>
      </p:cxnSp>
      <p:sp>
        <p:nvSpPr>
          <p:cNvPr id="2101" name="Google Shape;2101;p16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62"/>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07" name="Google Shape;2107;p162"/>
          <p:cNvSpPr txBox="1"/>
          <p:nvPr/>
        </p:nvSpPr>
        <p:spPr>
          <a:xfrm>
            <a:off x="3600794" y="238538"/>
            <a:ext cx="14919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Fonts</a:t>
            </a:r>
            <a:endParaRPr b="0" i="0" sz="1100" u="none" cap="none" strike="noStrike">
              <a:solidFill>
                <a:srgbClr val="000000"/>
              </a:solidFill>
              <a:latin typeface="Arial"/>
              <a:ea typeface="Arial"/>
              <a:cs typeface="Arial"/>
              <a:sym typeface="Arial"/>
            </a:endParaRPr>
          </a:p>
        </p:txBody>
      </p:sp>
      <p:sp>
        <p:nvSpPr>
          <p:cNvPr id="2108" name="Google Shape;2108;p162"/>
          <p:cNvSpPr txBox="1"/>
          <p:nvPr/>
        </p:nvSpPr>
        <p:spPr>
          <a:xfrm>
            <a:off x="1600051" y="1845935"/>
            <a:ext cx="1113300" cy="1399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2"/>
              </a:buClr>
              <a:buSzPts val="9000"/>
              <a:buFont typeface="Arial"/>
              <a:buNone/>
            </a:pPr>
            <a:r>
              <a:rPr b="1" i="0" lang="en-GB" sz="11300" u="none" cap="none" strike="noStrike">
                <a:solidFill>
                  <a:schemeClr val="lt1"/>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
        <p:nvSpPr>
          <p:cNvPr id="2109" name="Google Shape;2109;p162"/>
          <p:cNvSpPr txBox="1"/>
          <p:nvPr/>
        </p:nvSpPr>
        <p:spPr>
          <a:xfrm>
            <a:off x="427283" y="1252331"/>
            <a:ext cx="3459000" cy="2377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alibri"/>
                <a:ea typeface="Calibri"/>
                <a:cs typeface="Calibri"/>
                <a:sym typeface="Calibri"/>
              </a:rPr>
              <a:t>The "font-size" property specifies the </a:t>
            </a:r>
            <a:r>
              <a:rPr i="0" lang="en-GB" sz="1500" u="none" cap="none" strike="noStrike">
                <a:solidFill>
                  <a:schemeClr val="accent2"/>
                </a:solidFill>
                <a:latin typeface="Calibri"/>
                <a:ea typeface="Calibri"/>
                <a:cs typeface="Calibri"/>
                <a:sym typeface="Calibri"/>
              </a:rPr>
              <a:t>size</a:t>
            </a:r>
            <a:r>
              <a:rPr i="0" lang="en-GB" sz="1500" u="none" cap="none" strike="noStrike">
                <a:solidFill>
                  <a:schemeClr val="dk1"/>
                </a:solidFill>
                <a:latin typeface="Calibri"/>
                <a:ea typeface="Calibri"/>
                <a:cs typeface="Calibri"/>
                <a:sym typeface="Calibri"/>
              </a:rPr>
              <a:t> of a font. It can be specified as a fixed size in various units, a percentage, or as a predefined keyword. </a:t>
            </a:r>
            <a:endParaRPr i="0" sz="1100" u="none" cap="none" strike="noStrike">
              <a:solidFill>
                <a:srgbClr val="000000"/>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alibri"/>
                <a:ea typeface="Calibri"/>
                <a:cs typeface="Calibri"/>
                <a:sym typeface="Calibri"/>
              </a:rPr>
              <a:t>font-size: 1.5em; </a:t>
            </a:r>
            <a:endParaRPr i="0" sz="1100" u="none" cap="none" strike="noStrike">
              <a:solidFill>
                <a:srgbClr val="000000"/>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alibri"/>
                <a:ea typeface="Calibri"/>
                <a:cs typeface="Calibri"/>
                <a:sym typeface="Calibri"/>
              </a:rPr>
              <a:t>font-size: 12px; </a:t>
            </a:r>
            <a:endParaRPr i="0" sz="1100" u="none" cap="none" strike="noStrike">
              <a:solidFill>
                <a:srgbClr val="000000"/>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alibri"/>
                <a:ea typeface="Calibri"/>
                <a:cs typeface="Calibri"/>
                <a:sym typeface="Calibri"/>
              </a:rPr>
              <a:t>font-size: 100%; </a:t>
            </a:r>
            <a:endParaRPr i="0" sz="1100" u="none" cap="none" strike="noStrike">
              <a:solidFill>
                <a:srgbClr val="000000"/>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alibri"/>
                <a:ea typeface="Calibri"/>
                <a:cs typeface="Calibri"/>
                <a:sym typeface="Calibri"/>
              </a:rPr>
              <a:t>font-size: larger;</a:t>
            </a:r>
            <a:endParaRPr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Calibri"/>
              <a:ea typeface="Calibri"/>
              <a:cs typeface="Calibri"/>
              <a:sym typeface="Calibri"/>
            </a:endParaRPr>
          </a:p>
        </p:txBody>
      </p:sp>
      <p:sp>
        <p:nvSpPr>
          <p:cNvPr id="2110" name="Google Shape;2110;p162"/>
          <p:cNvSpPr txBox="1"/>
          <p:nvPr/>
        </p:nvSpPr>
        <p:spPr>
          <a:xfrm>
            <a:off x="4890052" y="1252331"/>
            <a:ext cx="3990600" cy="2146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alibri"/>
                <a:ea typeface="Calibri"/>
                <a:cs typeface="Calibri"/>
                <a:sym typeface="Calibri"/>
              </a:rPr>
              <a:t>The "em" unit lets you set the</a:t>
            </a:r>
            <a:r>
              <a:rPr i="0" lang="en-GB" sz="1500" u="none" cap="none" strike="noStrike">
                <a:solidFill>
                  <a:srgbClr val="B523B4"/>
                </a:solidFill>
                <a:latin typeface="Calibri"/>
                <a:ea typeface="Calibri"/>
                <a:cs typeface="Calibri"/>
                <a:sym typeface="Calibri"/>
              </a:rPr>
              <a:t> </a:t>
            </a:r>
            <a:r>
              <a:rPr i="0" lang="en-GB" sz="1500" u="none" cap="none" strike="noStrike">
                <a:solidFill>
                  <a:schemeClr val="accent2"/>
                </a:solidFill>
                <a:latin typeface="Calibri"/>
                <a:ea typeface="Calibri"/>
                <a:cs typeface="Calibri"/>
                <a:sym typeface="Calibri"/>
              </a:rPr>
              <a:t>size of the text relative to the text around it</a:t>
            </a:r>
            <a:r>
              <a:rPr i="0" lang="en-GB" sz="1500" u="none" cap="none" strike="noStrike">
                <a:solidFill>
                  <a:schemeClr val="dk1"/>
                </a:solidFill>
                <a:latin typeface="Calibri"/>
                <a:ea typeface="Calibri"/>
                <a:cs typeface="Calibri"/>
                <a:sym typeface="Calibri"/>
              </a:rPr>
              <a:t>. This makes the page resize nicely in proportion if the user changes their default font-size. The default size is "1em” or 16px.</a:t>
            </a:r>
            <a:endParaRPr i="0" sz="1100" u="none" cap="none" strike="noStrike">
              <a:solidFill>
                <a:srgbClr val="000000"/>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alibri"/>
                <a:ea typeface="Calibri"/>
                <a:cs typeface="Calibri"/>
                <a:sym typeface="Calibri"/>
              </a:rPr>
              <a:t>p { font-size: 0.9em; } </a:t>
            </a:r>
            <a:endParaRPr i="0" sz="1100" u="none" cap="none" strike="noStrike">
              <a:solidFill>
                <a:srgbClr val="000000"/>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alibri"/>
                <a:ea typeface="Calibri"/>
                <a:cs typeface="Calibri"/>
                <a:sym typeface="Calibri"/>
              </a:rPr>
              <a:t>strong { font-size: 1.5em; }</a:t>
            </a:r>
            <a:endParaRPr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Calibri"/>
              <a:ea typeface="Calibri"/>
              <a:cs typeface="Calibri"/>
              <a:sym typeface="Calibri"/>
            </a:endParaRPr>
          </a:p>
        </p:txBody>
      </p:sp>
      <p:sp>
        <p:nvSpPr>
          <p:cNvPr id="2111" name="Google Shape;2111;p16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112" name="Google Shape;2112;p16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63"/>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18" name="Google Shape;2118;p163"/>
          <p:cNvSpPr txBox="1"/>
          <p:nvPr/>
        </p:nvSpPr>
        <p:spPr>
          <a:xfrm>
            <a:off x="1600051" y="1845935"/>
            <a:ext cx="1113300" cy="1399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2"/>
              </a:buClr>
              <a:buSzPts val="9000"/>
              <a:buFont typeface="Arial"/>
              <a:buNone/>
            </a:pPr>
            <a:r>
              <a:rPr b="1" i="0" lang="en-GB" sz="11300" u="none" cap="none" strike="noStrike">
                <a:solidFill>
                  <a:schemeClr val="lt1"/>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
        <p:nvSpPr>
          <p:cNvPr id="2119" name="Google Shape;2119;p163"/>
          <p:cNvSpPr txBox="1"/>
          <p:nvPr/>
        </p:nvSpPr>
        <p:spPr>
          <a:xfrm>
            <a:off x="427283" y="1252331"/>
            <a:ext cx="3459000" cy="1915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alibri"/>
                <a:ea typeface="Calibri"/>
                <a:cs typeface="Calibri"/>
                <a:sym typeface="Calibri"/>
              </a:rPr>
              <a:t>The "px" unit lets you </a:t>
            </a:r>
            <a:r>
              <a:rPr i="0" lang="en-GB" sz="1500" u="none" cap="none" strike="noStrike">
                <a:solidFill>
                  <a:schemeClr val="accent2"/>
                </a:solidFill>
                <a:latin typeface="Calibri"/>
                <a:ea typeface="Calibri"/>
                <a:cs typeface="Calibri"/>
                <a:sym typeface="Calibri"/>
              </a:rPr>
              <a:t>size font in terms of pixels</a:t>
            </a:r>
            <a:r>
              <a:rPr i="0" lang="en-GB" sz="1500" u="none" cap="none" strike="noStrike">
                <a:solidFill>
                  <a:schemeClr val="dk1"/>
                </a:solidFill>
                <a:latin typeface="Calibri"/>
                <a:ea typeface="Calibri"/>
                <a:cs typeface="Calibri"/>
                <a:sym typeface="Calibri"/>
              </a:rPr>
              <a:t>, which is the unit also used to size images and other elements. It is easier to understand than em, but doesn't work as well when printing or resizing. </a:t>
            </a:r>
            <a:endParaRPr i="0" sz="1100" u="none" cap="none" strike="noStrike">
              <a:solidFill>
                <a:srgbClr val="000000"/>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ourier New"/>
                <a:ea typeface="Courier New"/>
                <a:cs typeface="Courier New"/>
                <a:sym typeface="Courier New"/>
              </a:rPr>
              <a:t>h2 { font-size: 17px; }</a:t>
            </a:r>
            <a:endParaRPr i="0" sz="1100" u="none" cap="none" strike="noStrike">
              <a:solidFill>
                <a:srgbClr val="000000"/>
              </a:solidFill>
              <a:latin typeface="Courier New"/>
              <a:ea typeface="Courier New"/>
              <a:cs typeface="Courier New"/>
              <a:sym typeface="Courier New"/>
            </a:endParaRPr>
          </a:p>
        </p:txBody>
      </p:sp>
      <p:sp>
        <p:nvSpPr>
          <p:cNvPr id="2120" name="Google Shape;2120;p163"/>
          <p:cNvSpPr txBox="1"/>
          <p:nvPr/>
        </p:nvSpPr>
        <p:spPr>
          <a:xfrm>
            <a:off x="4696239" y="1252331"/>
            <a:ext cx="4184400" cy="3300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alibri"/>
                <a:ea typeface="Calibri"/>
                <a:cs typeface="Calibri"/>
                <a:sym typeface="Calibri"/>
              </a:rPr>
              <a:t>There are various </a:t>
            </a:r>
            <a:r>
              <a:rPr i="0" lang="en-GB" sz="1500" u="none" cap="none" strike="noStrike">
                <a:solidFill>
                  <a:schemeClr val="accent2"/>
                </a:solidFill>
                <a:latin typeface="Calibri"/>
                <a:ea typeface="Calibri"/>
                <a:cs typeface="Calibri"/>
                <a:sym typeface="Calibri"/>
              </a:rPr>
              <a:t>keywords</a:t>
            </a:r>
            <a:r>
              <a:rPr i="0" lang="en-GB" sz="1500" u="none" cap="none" strike="noStrike">
                <a:solidFill>
                  <a:schemeClr val="dk1"/>
                </a:solidFill>
                <a:latin typeface="Calibri"/>
                <a:ea typeface="Calibri"/>
                <a:cs typeface="Calibri"/>
                <a:sym typeface="Calibri"/>
              </a:rPr>
              <a:t> that can be used if you're not as worried about the precise sizing: xx-small, x-small, small, medium, large, x-large, xx-large. </a:t>
            </a:r>
            <a:endParaRPr i="0" sz="1100" u="none" cap="none" strike="noStrike">
              <a:solidFill>
                <a:srgbClr val="000000"/>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ourier New"/>
                <a:ea typeface="Courier New"/>
                <a:cs typeface="Courier New"/>
                <a:sym typeface="Courier New"/>
              </a:rPr>
              <a:t>p.footnote { font-size: small; }</a:t>
            </a:r>
            <a:endParaRPr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alibri"/>
                <a:ea typeface="Calibri"/>
                <a:cs typeface="Calibri"/>
                <a:sym typeface="Calibri"/>
              </a:rPr>
              <a:t>The size can also be specified as a </a:t>
            </a:r>
            <a:r>
              <a:rPr i="0" lang="en-GB" sz="1500" u="none" cap="none" strike="noStrike">
                <a:solidFill>
                  <a:schemeClr val="accent2"/>
                </a:solidFill>
                <a:latin typeface="Calibri"/>
                <a:ea typeface="Calibri"/>
                <a:cs typeface="Calibri"/>
                <a:sym typeface="Calibri"/>
              </a:rPr>
              <a:t>percentage</a:t>
            </a:r>
            <a:r>
              <a:rPr i="0" lang="en-GB" sz="1500" u="none" cap="none" strike="noStrike">
                <a:solidFill>
                  <a:schemeClr val="dk1"/>
                </a:solidFill>
                <a:latin typeface="Calibri"/>
                <a:ea typeface="Calibri"/>
                <a:cs typeface="Calibri"/>
                <a:sym typeface="Calibri"/>
              </a:rPr>
              <a:t>, which works similar to "ems", and can be used in conjunction with other units. </a:t>
            </a:r>
            <a:endParaRPr i="0" sz="1100" u="none" cap="none" strike="noStrike">
              <a:solidFill>
                <a:srgbClr val="000000"/>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t/>
            </a:r>
            <a:endParaRPr i="0" sz="1500" u="none" cap="none" strike="noStrike">
              <a:solidFill>
                <a:schemeClr val="dk1"/>
              </a:solidFill>
              <a:latin typeface="Calibri"/>
              <a:ea typeface="Calibri"/>
              <a:cs typeface="Calibri"/>
              <a:sym typeface="Calibri"/>
            </a:endParaRPr>
          </a:p>
          <a:p>
            <a:pPr indent="0" lvl="1" marL="34290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ourier New"/>
                <a:ea typeface="Courier New"/>
                <a:cs typeface="Courier New"/>
                <a:sym typeface="Courier New"/>
              </a:rPr>
              <a:t>body { font-size: 12px; }</a:t>
            </a:r>
            <a:endParaRPr i="0" sz="1100" u="none" cap="none" strike="noStrike">
              <a:solidFill>
                <a:srgbClr val="000000"/>
              </a:solidFill>
              <a:latin typeface="Courier New"/>
              <a:ea typeface="Courier New"/>
              <a:cs typeface="Courier New"/>
              <a:sym typeface="Courier New"/>
            </a:endParaRPr>
          </a:p>
          <a:p>
            <a:pPr indent="0" lvl="1" marL="34290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ourier New"/>
                <a:ea typeface="Courier New"/>
                <a:cs typeface="Courier New"/>
                <a:sym typeface="Courier New"/>
              </a:rPr>
              <a:t>h1 { font-size: 200%; } </a:t>
            </a:r>
            <a:endParaRPr i="0" sz="1100" u="none" cap="none" strike="noStrike">
              <a:solidFill>
                <a:srgbClr val="000000"/>
              </a:solidFill>
              <a:latin typeface="Courier New"/>
              <a:ea typeface="Courier New"/>
              <a:cs typeface="Courier New"/>
              <a:sym typeface="Courier New"/>
            </a:endParaRPr>
          </a:p>
          <a:p>
            <a:pPr indent="0" lvl="1" marL="342900" marR="0" rtl="0" algn="l">
              <a:lnSpc>
                <a:spcPct val="100000"/>
              </a:lnSpc>
              <a:spcBef>
                <a:spcPts val="0"/>
              </a:spcBef>
              <a:spcAft>
                <a:spcPts val="0"/>
              </a:spcAft>
              <a:buClr>
                <a:srgbClr val="000000"/>
              </a:buClr>
              <a:buSzPts val="1500"/>
              <a:buFont typeface="Arial"/>
              <a:buNone/>
            </a:pPr>
            <a:r>
              <a:rPr i="0" lang="en-GB" sz="1500" u="none" cap="none" strike="noStrike">
                <a:solidFill>
                  <a:schemeClr val="dk1"/>
                </a:solidFill>
                <a:latin typeface="Courier New"/>
                <a:ea typeface="Courier New"/>
                <a:cs typeface="Courier New"/>
                <a:sym typeface="Courier New"/>
              </a:rPr>
              <a:t>h1 a { font-size: 75%; }</a:t>
            </a:r>
            <a:endParaRPr i="0" sz="1100" u="none" cap="none" strike="noStrike">
              <a:solidFill>
                <a:srgbClr val="000000"/>
              </a:solidFill>
              <a:latin typeface="Courier New"/>
              <a:ea typeface="Courier New"/>
              <a:cs typeface="Courier New"/>
              <a:sym typeface="Courier New"/>
            </a:endParaRPr>
          </a:p>
        </p:txBody>
      </p:sp>
      <p:sp>
        <p:nvSpPr>
          <p:cNvPr id="2121" name="Google Shape;2121;p163"/>
          <p:cNvSpPr txBox="1"/>
          <p:nvPr/>
        </p:nvSpPr>
        <p:spPr>
          <a:xfrm>
            <a:off x="3600794" y="238538"/>
            <a:ext cx="14919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Fonts</a:t>
            </a:r>
            <a:endParaRPr b="0" i="0" sz="1100" u="none" cap="none" strike="noStrike">
              <a:solidFill>
                <a:srgbClr val="000000"/>
              </a:solidFill>
              <a:latin typeface="Arial"/>
              <a:ea typeface="Arial"/>
              <a:cs typeface="Arial"/>
              <a:sym typeface="Arial"/>
            </a:endParaRPr>
          </a:p>
        </p:txBody>
      </p:sp>
      <p:sp>
        <p:nvSpPr>
          <p:cNvPr id="2122" name="Google Shape;2122;p16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123" name="Google Shape;2123;p16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9"/>
          <p:cNvPicPr preferRelativeResize="0"/>
          <p:nvPr/>
        </p:nvPicPr>
        <p:blipFill rotWithShape="1">
          <a:blip r:embed="rId3">
            <a:alphaModFix/>
          </a:blip>
          <a:srcRect b="0" l="0" r="0" t="0"/>
          <a:stretch/>
        </p:blipFill>
        <p:spPr>
          <a:xfrm>
            <a:off x="0" y="0"/>
            <a:ext cx="4572000" cy="5143500"/>
          </a:xfrm>
          <a:prstGeom prst="rect">
            <a:avLst/>
          </a:prstGeom>
          <a:noFill/>
          <a:ln>
            <a:noFill/>
          </a:ln>
        </p:spPr>
      </p:pic>
      <p:pic>
        <p:nvPicPr>
          <p:cNvPr id="258" name="Google Shape;258;p29"/>
          <p:cNvPicPr preferRelativeResize="0"/>
          <p:nvPr/>
        </p:nvPicPr>
        <p:blipFill rotWithShape="1">
          <a:blip r:embed="rId4">
            <a:alphaModFix/>
          </a:blip>
          <a:srcRect b="0" l="0" r="0" t="0"/>
          <a:stretch/>
        </p:blipFill>
        <p:spPr>
          <a:xfrm>
            <a:off x="4572000" y="-1100138"/>
            <a:ext cx="4572000" cy="6243638"/>
          </a:xfrm>
          <a:prstGeom prst="rect">
            <a:avLst/>
          </a:prstGeom>
          <a:noFill/>
          <a:ln>
            <a:noFill/>
          </a:ln>
        </p:spPr>
      </p:pic>
      <p:sp>
        <p:nvSpPr>
          <p:cNvPr id="259" name="Google Shape;259;p29"/>
          <p:cNvSpPr txBox="1"/>
          <p:nvPr/>
        </p:nvSpPr>
        <p:spPr>
          <a:xfrm>
            <a:off x="0" y="4658750"/>
            <a:ext cx="1766400" cy="4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highlight>
                  <a:schemeClr val="lt1"/>
                </a:highlight>
                <a:latin typeface="Calibri"/>
                <a:ea typeface="Calibri"/>
                <a:cs typeface="Calibri"/>
                <a:sym typeface="Calibri"/>
              </a:rPr>
              <a:t>Dribbble </a:t>
            </a:r>
            <a:endParaRPr sz="1100">
              <a:highlight>
                <a:schemeClr val="lt1"/>
              </a:highlight>
            </a:endParaRPr>
          </a:p>
          <a:p>
            <a:pPr indent="0" lvl="0" marL="0" marR="0" rtl="0" algn="l">
              <a:spcBef>
                <a:spcPts val="0"/>
              </a:spcBef>
              <a:spcAft>
                <a:spcPts val="0"/>
              </a:spcAft>
              <a:buNone/>
            </a:pPr>
            <a:r>
              <a:rPr lang="en-GB" sz="1400">
                <a:solidFill>
                  <a:schemeClr val="dk1"/>
                </a:solidFill>
                <a:highlight>
                  <a:schemeClr val="lt1"/>
                </a:highlight>
                <a:latin typeface="Calibri"/>
                <a:ea typeface="Calibri"/>
                <a:cs typeface="Calibri"/>
                <a:sym typeface="Calibri"/>
              </a:rPr>
              <a:t>Paper Wireframe</a:t>
            </a:r>
            <a:endParaRPr sz="1100">
              <a:highlight>
                <a:schemeClr val="lt1"/>
              </a:highlight>
            </a:endParaRPr>
          </a:p>
        </p:txBody>
      </p:sp>
      <p:sp>
        <p:nvSpPr>
          <p:cNvPr id="260" name="Google Shape;260;p29"/>
          <p:cNvSpPr txBox="1"/>
          <p:nvPr/>
        </p:nvSpPr>
        <p:spPr>
          <a:xfrm>
            <a:off x="5361601" y="4387550"/>
            <a:ext cx="3782400" cy="4848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t/>
            </a:r>
            <a:endParaRPr sz="1100">
              <a:highlight>
                <a:schemeClr val="lt1"/>
              </a:highlight>
            </a:endParaRPr>
          </a:p>
          <a:p>
            <a:pPr indent="0" lvl="0" marL="0" marR="0" rtl="0" algn="r">
              <a:spcBef>
                <a:spcPts val="0"/>
              </a:spcBef>
              <a:spcAft>
                <a:spcPts val="0"/>
              </a:spcAft>
              <a:buNone/>
            </a:pPr>
            <a:r>
              <a:rPr lang="en-GB" sz="1400">
                <a:solidFill>
                  <a:schemeClr val="dk1"/>
                </a:solidFill>
                <a:highlight>
                  <a:schemeClr val="lt1"/>
                </a:highlight>
                <a:latin typeface="Calibri"/>
                <a:ea typeface="Calibri"/>
                <a:cs typeface="Calibri"/>
                <a:sym typeface="Calibri"/>
              </a:rPr>
              <a:t>Wireframe using Invision</a:t>
            </a:r>
            <a:endParaRPr sz="1100">
              <a:highlight>
                <a:schemeClr val="lt1"/>
              </a:highlight>
            </a:endParaRPr>
          </a:p>
        </p:txBody>
      </p:sp>
      <p:sp>
        <p:nvSpPr>
          <p:cNvPr id="261" name="Google Shape;261;p2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164"/>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29" name="Google Shape;2129;p164"/>
          <p:cNvSpPr txBox="1"/>
          <p:nvPr/>
        </p:nvSpPr>
        <p:spPr>
          <a:xfrm>
            <a:off x="1600051" y="1845935"/>
            <a:ext cx="1113300" cy="1399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2"/>
              </a:buClr>
              <a:buSzPts val="9000"/>
              <a:buFont typeface="Arial"/>
              <a:buNone/>
            </a:pPr>
            <a:r>
              <a:rPr b="1" i="0" lang="en-GB" sz="11300" u="none" cap="none" strike="noStrike">
                <a:solidFill>
                  <a:schemeClr val="lt1"/>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
        <p:nvSpPr>
          <p:cNvPr id="2130" name="Google Shape;2130;p164"/>
          <p:cNvSpPr txBox="1"/>
          <p:nvPr/>
        </p:nvSpPr>
        <p:spPr>
          <a:xfrm>
            <a:off x="427275" y="1012175"/>
            <a:ext cx="3459000" cy="3541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0" i="0" lang="en-GB" u="none" cap="none" strike="noStrike">
                <a:solidFill>
                  <a:schemeClr val="dk1"/>
                </a:solidFill>
                <a:latin typeface="Lato"/>
                <a:ea typeface="Lato"/>
                <a:cs typeface="Lato"/>
                <a:sym typeface="Lato"/>
              </a:rPr>
              <a:t>The "font-style" property specifies the font style of the text, either "normal" by default or "italic". </a:t>
            </a:r>
            <a:endParaRPr b="0" i="0" sz="1000" u="none" cap="none" strike="noStrike">
              <a:solidFill>
                <a:srgbClr val="000000"/>
              </a:solidFill>
              <a:latin typeface="Arial"/>
              <a:ea typeface="Arial"/>
              <a:cs typeface="Arial"/>
              <a:sym typeface="Arial"/>
            </a:endParaRPr>
          </a:p>
          <a:p>
            <a:pPr indent="0" lvl="1" marL="342900" marR="0" rtl="0" algn="l">
              <a:lnSpc>
                <a:spcPct val="100000"/>
              </a:lnSpc>
              <a:spcBef>
                <a:spcPts val="0"/>
              </a:spcBef>
              <a:spcAft>
                <a:spcPts val="0"/>
              </a:spcAft>
              <a:buClr>
                <a:srgbClr val="000000"/>
              </a:buClr>
              <a:buSzPts val="1500"/>
              <a:buFont typeface="Arial"/>
              <a:buNone/>
            </a:pPr>
            <a:r>
              <a:t/>
            </a:r>
            <a:endParaRPr b="0" i="0" u="none" cap="none" strike="noStrike">
              <a:solidFill>
                <a:schemeClr val="dk1"/>
              </a:solidFill>
              <a:latin typeface="Lato"/>
              <a:ea typeface="Lato"/>
              <a:cs typeface="Lato"/>
              <a:sym typeface="Lato"/>
            </a:endParaRPr>
          </a:p>
          <a:p>
            <a:pPr indent="0" lvl="1" marL="342900" marR="0" rtl="0" algn="l">
              <a:lnSpc>
                <a:spcPct val="100000"/>
              </a:lnSpc>
              <a:spcBef>
                <a:spcPts val="0"/>
              </a:spcBef>
              <a:spcAft>
                <a:spcPts val="0"/>
              </a:spcAft>
              <a:buClr>
                <a:srgbClr val="000000"/>
              </a:buClr>
              <a:buSzPts val="1500"/>
              <a:buFont typeface="Arial"/>
              <a:buNone/>
            </a:pPr>
            <a:r>
              <a:rPr i="0" lang="en-GB" u="none" cap="none" strike="noStrike">
                <a:solidFill>
                  <a:schemeClr val="dk1"/>
                </a:solidFill>
                <a:latin typeface="Courier New"/>
                <a:ea typeface="Courier New"/>
                <a:cs typeface="Courier New"/>
                <a:sym typeface="Courier New"/>
              </a:rPr>
              <a:t>font-style: italic;</a:t>
            </a:r>
            <a:endParaRPr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GB" u="none" cap="none" strike="noStrike">
                <a:solidFill>
                  <a:schemeClr val="dk1"/>
                </a:solidFill>
                <a:latin typeface="Lato"/>
                <a:ea typeface="Lato"/>
                <a:cs typeface="Lato"/>
                <a:sym typeface="Lato"/>
              </a:rPr>
              <a:t>The "font-weight" property specifies the </a:t>
            </a:r>
            <a:r>
              <a:rPr b="0" i="0" lang="en-GB" u="none" cap="none" strike="noStrike">
                <a:solidFill>
                  <a:schemeClr val="accent2"/>
                </a:solidFill>
                <a:latin typeface="Lato"/>
                <a:ea typeface="Lato"/>
                <a:cs typeface="Lato"/>
                <a:sym typeface="Lato"/>
              </a:rPr>
              <a:t>thickness</a:t>
            </a:r>
            <a:r>
              <a:rPr b="0" i="0" lang="en-GB" u="none" cap="none" strike="noStrike">
                <a:solidFill>
                  <a:schemeClr val="dk1"/>
                </a:solidFill>
                <a:latin typeface="Lato"/>
                <a:ea typeface="Lato"/>
                <a:cs typeface="Lato"/>
                <a:sym typeface="Lato"/>
              </a:rPr>
              <a:t> of the font.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GB" u="none" cap="none" strike="noStrike">
                <a:solidFill>
                  <a:schemeClr val="dk1"/>
                </a:solidFill>
                <a:latin typeface="Lato"/>
                <a:ea typeface="Lato"/>
                <a:cs typeface="Lato"/>
                <a:sym typeface="Lato"/>
              </a:rPr>
              <a:t>The default is "normal" and the typical override is "bold". You can also specify "bolder", "lighter", or a number from 100 to 900.</a:t>
            </a:r>
            <a:endParaRPr b="0" i="0" sz="1000" u="none" cap="none" strike="noStrike">
              <a:solidFill>
                <a:srgbClr val="000000"/>
              </a:solidFill>
              <a:latin typeface="Arial"/>
              <a:ea typeface="Arial"/>
              <a:cs typeface="Arial"/>
              <a:sym typeface="Arial"/>
            </a:endParaRPr>
          </a:p>
          <a:p>
            <a:pPr indent="0" lvl="1" marL="342900" marR="0" rtl="0" algn="l">
              <a:lnSpc>
                <a:spcPct val="100000"/>
              </a:lnSpc>
              <a:spcBef>
                <a:spcPts val="0"/>
              </a:spcBef>
              <a:spcAft>
                <a:spcPts val="0"/>
              </a:spcAft>
              <a:buClr>
                <a:srgbClr val="000000"/>
              </a:buClr>
              <a:buSzPts val="1500"/>
              <a:buFont typeface="Arial"/>
              <a:buNone/>
            </a:pPr>
            <a:r>
              <a:t/>
            </a:r>
            <a:endParaRPr b="0" i="0" u="none" cap="none" strike="noStrike">
              <a:solidFill>
                <a:schemeClr val="dk1"/>
              </a:solidFill>
              <a:latin typeface="Lato"/>
              <a:ea typeface="Lato"/>
              <a:cs typeface="Lato"/>
              <a:sym typeface="Lato"/>
            </a:endParaRPr>
          </a:p>
          <a:p>
            <a:pPr indent="0" lvl="1" marL="342900" marR="0" rtl="0" algn="l">
              <a:lnSpc>
                <a:spcPct val="100000"/>
              </a:lnSpc>
              <a:spcBef>
                <a:spcPts val="0"/>
              </a:spcBef>
              <a:spcAft>
                <a:spcPts val="0"/>
              </a:spcAft>
              <a:buClr>
                <a:srgbClr val="000000"/>
              </a:buClr>
              <a:buSzPts val="1500"/>
              <a:buFont typeface="Arial"/>
              <a:buNone/>
            </a:pPr>
            <a:r>
              <a:rPr i="0" lang="en-GB" u="none" cap="none" strike="noStrike">
                <a:solidFill>
                  <a:schemeClr val="dk1"/>
                </a:solidFill>
                <a:latin typeface="Courier New"/>
                <a:ea typeface="Courier New"/>
                <a:cs typeface="Courier New"/>
                <a:sym typeface="Courier New"/>
              </a:rPr>
              <a:t>font-weight: bold;</a:t>
            </a:r>
            <a:endParaRPr i="0" sz="1000" u="none" cap="none" strike="noStrike">
              <a:solidFill>
                <a:srgbClr val="000000"/>
              </a:solidFill>
              <a:latin typeface="Courier New"/>
              <a:ea typeface="Courier New"/>
              <a:cs typeface="Courier New"/>
              <a:sym typeface="Courier New"/>
            </a:endParaRPr>
          </a:p>
        </p:txBody>
      </p:sp>
      <p:sp>
        <p:nvSpPr>
          <p:cNvPr id="2131" name="Google Shape;2131;p164"/>
          <p:cNvSpPr txBox="1"/>
          <p:nvPr/>
        </p:nvSpPr>
        <p:spPr>
          <a:xfrm>
            <a:off x="4890050" y="1012175"/>
            <a:ext cx="3990600" cy="400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Lato"/>
                <a:ea typeface="Lato"/>
                <a:cs typeface="Lato"/>
                <a:sym typeface="Lato"/>
              </a:rPr>
              <a:t>A "shorthand" property in CSS lets you </a:t>
            </a:r>
            <a:r>
              <a:rPr b="0" i="0" lang="en-GB" sz="1500" u="none" cap="none" strike="noStrike">
                <a:solidFill>
                  <a:schemeClr val="accent2"/>
                </a:solidFill>
                <a:latin typeface="Lato"/>
                <a:ea typeface="Lato"/>
                <a:cs typeface="Lato"/>
                <a:sym typeface="Lato"/>
              </a:rPr>
              <a:t>specify multiple properties </a:t>
            </a:r>
            <a:r>
              <a:rPr b="0" i="0" lang="en-GB" sz="1500" u="none" cap="none" strike="noStrike">
                <a:solidFill>
                  <a:schemeClr val="dk1"/>
                </a:solidFill>
                <a:latin typeface="Lato"/>
                <a:ea typeface="Lato"/>
                <a:cs typeface="Lato"/>
                <a:sym typeface="Lato"/>
              </a:rPr>
              <a:t>in one property, for conciseness purposes. Instead of specifying each "font-" property separately, you can </a:t>
            </a:r>
            <a:r>
              <a:rPr b="1" i="0" lang="en-GB" sz="1500" u="none" cap="none" strike="noStrike">
                <a:solidFill>
                  <a:srgbClr val="EB6615"/>
                </a:solidFill>
                <a:latin typeface="Lato"/>
                <a:ea typeface="Lato"/>
                <a:cs typeface="Lato"/>
                <a:sym typeface="Lato"/>
              </a:rPr>
              <a:t>bundle them up </a:t>
            </a:r>
            <a:r>
              <a:rPr b="0" i="0" lang="en-GB" sz="1500" u="none" cap="none" strike="noStrike">
                <a:solidFill>
                  <a:schemeClr val="dk1"/>
                </a:solidFill>
                <a:latin typeface="Lato"/>
                <a:ea typeface="Lato"/>
                <a:cs typeface="Lato"/>
                <a:sym typeface="Lato"/>
              </a:rPr>
              <a:t>in one "font" property. </a:t>
            </a:r>
            <a:endParaRPr b="0" i="0" sz="1100" u="none" cap="none" strike="noStrike">
              <a:solidFill>
                <a:srgbClr val="000000"/>
              </a:solidFill>
              <a:latin typeface="Arial"/>
              <a:ea typeface="Arial"/>
              <a:cs typeface="Arial"/>
              <a:sym typeface="Arial"/>
            </a:endParaRPr>
          </a:p>
          <a:p>
            <a:pPr indent="0" lvl="1" marL="3429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Lato"/>
              <a:ea typeface="Lato"/>
              <a:cs typeface="Lato"/>
              <a:sym typeface="Lato"/>
            </a:endParaRPr>
          </a:p>
          <a:p>
            <a:pPr indent="0" lvl="1" marL="342900" marR="0" rtl="0" algn="l">
              <a:lnSpc>
                <a:spcPct val="100000"/>
              </a:lnSpc>
              <a:spcBef>
                <a:spcPts val="0"/>
              </a:spcBef>
              <a:spcAft>
                <a:spcPts val="0"/>
              </a:spcAft>
              <a:buClr>
                <a:srgbClr val="000000"/>
              </a:buClr>
              <a:buSzPts val="1500"/>
              <a:buFont typeface="Arial"/>
              <a:buNone/>
            </a:pPr>
            <a:r>
              <a:rPr i="0" lang="en-GB" sz="1200" u="none" cap="none" strike="noStrike">
                <a:solidFill>
                  <a:schemeClr val="dk1"/>
                </a:solidFill>
                <a:latin typeface="Courier New"/>
                <a:ea typeface="Courier New"/>
                <a:cs typeface="Courier New"/>
                <a:sym typeface="Courier New"/>
              </a:rPr>
              <a:t>table { font-weight: bold; </a:t>
            </a:r>
            <a:endParaRPr i="0" sz="1200" u="none" cap="none" strike="noStrike">
              <a:solidFill>
                <a:srgbClr val="000000"/>
              </a:solidFill>
              <a:latin typeface="Courier New"/>
              <a:ea typeface="Courier New"/>
              <a:cs typeface="Courier New"/>
              <a:sym typeface="Courier New"/>
            </a:endParaRPr>
          </a:p>
          <a:p>
            <a:pPr indent="0" lvl="2" marL="520700" marR="0" rtl="0" algn="l">
              <a:lnSpc>
                <a:spcPct val="100000"/>
              </a:lnSpc>
              <a:spcBef>
                <a:spcPts val="0"/>
              </a:spcBef>
              <a:spcAft>
                <a:spcPts val="0"/>
              </a:spcAft>
              <a:buClr>
                <a:srgbClr val="000000"/>
              </a:buClr>
              <a:buSzPts val="1500"/>
              <a:buFont typeface="Arial"/>
              <a:buNone/>
            </a:pPr>
            <a:r>
              <a:rPr i="0" lang="en-GB" sz="1200" u="none" cap="none" strike="noStrike">
                <a:solidFill>
                  <a:schemeClr val="dk1"/>
                </a:solidFill>
                <a:latin typeface="Courier New"/>
                <a:ea typeface="Courier New"/>
                <a:cs typeface="Courier New"/>
                <a:sym typeface="Courier New"/>
              </a:rPr>
              <a:t>      font-style: italic;</a:t>
            </a:r>
            <a:endParaRPr i="0" sz="1200" u="none" cap="none" strike="noStrike">
              <a:solidFill>
                <a:srgbClr val="000000"/>
              </a:solidFill>
              <a:latin typeface="Courier New"/>
              <a:ea typeface="Courier New"/>
              <a:cs typeface="Courier New"/>
              <a:sym typeface="Courier New"/>
            </a:endParaRPr>
          </a:p>
          <a:p>
            <a:pPr indent="0" lvl="2" marL="520700" marR="0" rtl="0" algn="l">
              <a:lnSpc>
                <a:spcPct val="100000"/>
              </a:lnSpc>
              <a:spcBef>
                <a:spcPts val="0"/>
              </a:spcBef>
              <a:spcAft>
                <a:spcPts val="0"/>
              </a:spcAft>
              <a:buClr>
                <a:srgbClr val="000000"/>
              </a:buClr>
              <a:buSzPts val="1500"/>
              <a:buFont typeface="Arial"/>
              <a:buNone/>
            </a:pPr>
            <a:r>
              <a:rPr i="0" lang="en-GB" sz="1200" u="none" cap="none" strike="noStrike">
                <a:solidFill>
                  <a:schemeClr val="dk1"/>
                </a:solidFill>
                <a:latin typeface="Courier New"/>
                <a:ea typeface="Courier New"/>
                <a:cs typeface="Courier New"/>
                <a:sym typeface="Courier New"/>
              </a:rPr>
              <a:t>      font-size: 10px; </a:t>
            </a:r>
            <a:endParaRPr i="0" sz="1200" u="none" cap="none" strike="noStrike">
              <a:solidFill>
                <a:srgbClr val="000000"/>
              </a:solidFill>
              <a:latin typeface="Courier New"/>
              <a:ea typeface="Courier New"/>
              <a:cs typeface="Courier New"/>
              <a:sym typeface="Courier New"/>
            </a:endParaRPr>
          </a:p>
          <a:p>
            <a:pPr indent="0" lvl="2" marL="520700" marR="0" rtl="0" algn="l">
              <a:lnSpc>
                <a:spcPct val="100000"/>
              </a:lnSpc>
              <a:spcBef>
                <a:spcPts val="0"/>
              </a:spcBef>
              <a:spcAft>
                <a:spcPts val="0"/>
              </a:spcAft>
              <a:buClr>
                <a:srgbClr val="000000"/>
              </a:buClr>
              <a:buSzPts val="1500"/>
              <a:buFont typeface="Arial"/>
              <a:buNone/>
            </a:pPr>
            <a:r>
              <a:rPr i="0" lang="en-GB" sz="1200" u="none" cap="none" strike="noStrike">
                <a:solidFill>
                  <a:schemeClr val="dk1"/>
                </a:solidFill>
                <a:latin typeface="Courier New"/>
                <a:ea typeface="Courier New"/>
                <a:cs typeface="Courier New"/>
                <a:sym typeface="Courier New"/>
              </a:rPr>
              <a:t>      font-family: sans-serif; }</a:t>
            </a:r>
            <a:endParaRPr i="0" sz="1200" u="none" cap="none" strike="noStrike">
              <a:solidFill>
                <a:srgbClr val="000000"/>
              </a:solidFill>
              <a:latin typeface="Courier New"/>
              <a:ea typeface="Courier New"/>
              <a:cs typeface="Courier New"/>
              <a:sym typeface="Courier New"/>
            </a:endParaRPr>
          </a:p>
          <a:p>
            <a:pPr indent="0" lvl="2" marL="5207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Lato"/>
                <a:ea typeface="Lato"/>
                <a:cs typeface="Lato"/>
                <a:sym typeface="Lato"/>
              </a:rPr>
              <a:t>Those four rules can be written as:</a:t>
            </a:r>
            <a:endParaRPr b="0" i="0" sz="1100" u="none" cap="none" strike="noStrike">
              <a:solidFill>
                <a:srgbClr val="000000"/>
              </a:solidFill>
              <a:latin typeface="Arial"/>
              <a:ea typeface="Arial"/>
              <a:cs typeface="Arial"/>
              <a:sym typeface="Arial"/>
            </a:endParaRPr>
          </a:p>
          <a:p>
            <a:pPr indent="0" lvl="1" marL="3429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Lato"/>
              <a:ea typeface="Lato"/>
              <a:cs typeface="Lato"/>
              <a:sym typeface="Lato"/>
            </a:endParaRPr>
          </a:p>
          <a:p>
            <a:pPr indent="0" lvl="1" marL="342900" marR="0" rtl="0" algn="l">
              <a:lnSpc>
                <a:spcPct val="100000"/>
              </a:lnSpc>
              <a:spcBef>
                <a:spcPts val="0"/>
              </a:spcBef>
              <a:spcAft>
                <a:spcPts val="0"/>
              </a:spcAft>
              <a:buClr>
                <a:srgbClr val="000000"/>
              </a:buClr>
              <a:buSzPts val="1500"/>
              <a:buFont typeface="Arial"/>
              <a:buNone/>
            </a:pPr>
            <a:r>
              <a:rPr i="0" lang="en-GB" sz="1200" u="none" cap="none" strike="noStrike">
                <a:solidFill>
                  <a:schemeClr val="dk1"/>
                </a:solidFill>
                <a:latin typeface="Courier New"/>
                <a:ea typeface="Courier New"/>
                <a:cs typeface="Courier New"/>
                <a:sym typeface="Courier New"/>
              </a:rPr>
              <a:t>table { font: italic bold 10px sans-serif; }</a:t>
            </a:r>
            <a:endParaRPr i="0" sz="1200" u="none" cap="none" strike="noStrike">
              <a:solidFill>
                <a:schemeClr val="dk1"/>
              </a:solidFill>
              <a:latin typeface="Courier New"/>
              <a:ea typeface="Courier New"/>
              <a:cs typeface="Courier New"/>
              <a:sym typeface="Courier New"/>
            </a:endParaRPr>
          </a:p>
        </p:txBody>
      </p:sp>
      <p:sp>
        <p:nvSpPr>
          <p:cNvPr id="2132" name="Google Shape;2132;p164"/>
          <p:cNvSpPr txBox="1"/>
          <p:nvPr/>
        </p:nvSpPr>
        <p:spPr>
          <a:xfrm>
            <a:off x="3600794" y="238538"/>
            <a:ext cx="14919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Fonts</a:t>
            </a:r>
            <a:endParaRPr b="0" i="0" sz="1100" u="none" cap="none" strike="noStrike">
              <a:solidFill>
                <a:srgbClr val="000000"/>
              </a:solidFill>
              <a:latin typeface="Arial"/>
              <a:ea typeface="Arial"/>
              <a:cs typeface="Arial"/>
              <a:sym typeface="Arial"/>
            </a:endParaRPr>
          </a:p>
        </p:txBody>
      </p:sp>
      <p:sp>
        <p:nvSpPr>
          <p:cNvPr id="2133" name="Google Shape;2133;p16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134" name="Google Shape;2134;p164"/>
          <p:cNvSpPr txBox="1"/>
          <p:nvPr/>
        </p:nvSpPr>
        <p:spPr>
          <a:xfrm>
            <a:off x="427275" y="4302250"/>
            <a:ext cx="37182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t>Additional Reading </a:t>
            </a:r>
            <a:r>
              <a:rPr lang="en-GB" sz="900" u="sng">
                <a:solidFill>
                  <a:schemeClr val="hlink"/>
                </a:solidFill>
                <a:hlinkClick r:id="rId3"/>
              </a:rPr>
              <a:t>https://developer.mozilla.org/en-US/docs/Web/CSS/font</a:t>
            </a:r>
            <a:endParaRPr sz="900"/>
          </a:p>
        </p:txBody>
      </p:sp>
      <p:sp>
        <p:nvSpPr>
          <p:cNvPr id="2135" name="Google Shape;2135;p16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pic>
        <p:nvPicPr>
          <p:cNvPr id="2140" name="Google Shape;2140;p165"/>
          <p:cNvPicPr preferRelativeResize="0"/>
          <p:nvPr/>
        </p:nvPicPr>
        <p:blipFill rotWithShape="1">
          <a:blip r:embed="rId3">
            <a:alphaModFix/>
          </a:blip>
          <a:srcRect b="0" l="0" r="0" t="0"/>
          <a:stretch/>
        </p:blipFill>
        <p:spPr>
          <a:xfrm>
            <a:off x="135380" y="958712"/>
            <a:ext cx="4346712" cy="2445026"/>
          </a:xfrm>
          <a:prstGeom prst="rect">
            <a:avLst/>
          </a:prstGeom>
          <a:noFill/>
          <a:ln>
            <a:noFill/>
          </a:ln>
        </p:spPr>
      </p:pic>
      <p:sp>
        <p:nvSpPr>
          <p:cNvPr id="2141" name="Google Shape;2141;p165"/>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42" name="Google Shape;2142;p165"/>
          <p:cNvSpPr txBox="1"/>
          <p:nvPr/>
        </p:nvSpPr>
        <p:spPr>
          <a:xfrm>
            <a:off x="3600791" y="238538"/>
            <a:ext cx="20205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Box Model</a:t>
            </a:r>
            <a:endParaRPr b="0" i="0" sz="1100" u="none" cap="none" strike="noStrike">
              <a:solidFill>
                <a:srgbClr val="000000"/>
              </a:solidFill>
              <a:latin typeface="Arial"/>
              <a:ea typeface="Arial"/>
              <a:cs typeface="Arial"/>
              <a:sym typeface="Arial"/>
            </a:endParaRPr>
          </a:p>
        </p:txBody>
      </p:sp>
      <p:sp>
        <p:nvSpPr>
          <p:cNvPr id="2143" name="Google Shape;2143;p165"/>
          <p:cNvSpPr txBox="1"/>
          <p:nvPr/>
        </p:nvSpPr>
        <p:spPr>
          <a:xfrm>
            <a:off x="4800715" y="958712"/>
            <a:ext cx="3861300" cy="1223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Lato"/>
                <a:ea typeface="Lato"/>
                <a:cs typeface="Lato"/>
                <a:sym typeface="Lato"/>
              </a:rPr>
              <a:t>Essential to understanding and </a:t>
            </a:r>
            <a:r>
              <a:rPr b="0" i="0" lang="en-GB" sz="1500" u="none" cap="none" strike="noStrike">
                <a:solidFill>
                  <a:schemeClr val="accent2"/>
                </a:solidFill>
                <a:latin typeface="Lato"/>
                <a:ea typeface="Lato"/>
                <a:cs typeface="Lato"/>
                <a:sym typeface="Lato"/>
              </a:rPr>
              <a:t>creating layout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B523B4"/>
              </a:solidFill>
              <a:latin typeface="Lato"/>
              <a:ea typeface="Lato"/>
              <a:cs typeface="Lato"/>
              <a:sym typeface="Lato"/>
            </a:endParaRPr>
          </a:p>
          <a:p>
            <a:pPr indent="-215900" lvl="0" marL="215900" marR="0" rtl="0" algn="l">
              <a:lnSpc>
                <a:spcPct val="100000"/>
              </a:lnSpc>
              <a:spcBef>
                <a:spcPts val="0"/>
              </a:spcBef>
              <a:spcAft>
                <a:spcPts val="0"/>
              </a:spcAft>
              <a:buClr>
                <a:schemeClr val="dk2"/>
              </a:buClr>
              <a:buSzPts val="1200"/>
              <a:buFont typeface="Merriweather Sans"/>
              <a:buChar char="◆"/>
            </a:pPr>
            <a:r>
              <a:rPr b="0" i="0" lang="en-GB" sz="1500" u="none" cap="none" strike="noStrike">
                <a:solidFill>
                  <a:schemeClr val="dk1"/>
                </a:solidFill>
                <a:latin typeface="Lato"/>
                <a:ea typeface="Lato"/>
                <a:cs typeface="Lato"/>
                <a:sym typeface="Lato"/>
              </a:rPr>
              <a:t>Margin: Pixel boundary </a:t>
            </a:r>
            <a:r>
              <a:rPr b="1" i="0" lang="en-GB" sz="1500" u="none" cap="none" strike="noStrike">
                <a:solidFill>
                  <a:srgbClr val="EB6615"/>
                </a:solidFill>
                <a:latin typeface="Lato"/>
                <a:ea typeface="Lato"/>
                <a:cs typeface="Lato"/>
                <a:sym typeface="Lato"/>
              </a:rPr>
              <a:t>outside</a:t>
            </a:r>
            <a:r>
              <a:rPr b="0" i="0" lang="en-GB" sz="1500" u="none" cap="none" strike="noStrike">
                <a:solidFill>
                  <a:schemeClr val="dk1"/>
                </a:solidFill>
                <a:latin typeface="Lato"/>
                <a:ea typeface="Lato"/>
                <a:cs typeface="Lato"/>
                <a:sym typeface="Lato"/>
              </a:rPr>
              <a:t> the box</a:t>
            </a:r>
            <a:endParaRPr b="0" i="0" sz="1100" u="none" cap="none" strike="noStrike">
              <a:solidFill>
                <a:srgbClr val="000000"/>
              </a:solidFill>
              <a:latin typeface="Arial"/>
              <a:ea typeface="Arial"/>
              <a:cs typeface="Arial"/>
              <a:sym typeface="Arial"/>
            </a:endParaRPr>
          </a:p>
          <a:p>
            <a:pPr indent="-215900" lvl="0" marL="215900" marR="0" rtl="0" algn="l">
              <a:lnSpc>
                <a:spcPct val="100000"/>
              </a:lnSpc>
              <a:spcBef>
                <a:spcPts val="0"/>
              </a:spcBef>
              <a:spcAft>
                <a:spcPts val="0"/>
              </a:spcAft>
              <a:buClr>
                <a:schemeClr val="dk2"/>
              </a:buClr>
              <a:buSzPts val="1200"/>
              <a:buFont typeface="Merriweather Sans"/>
              <a:buChar char="◆"/>
            </a:pPr>
            <a:r>
              <a:rPr b="0" i="0" lang="en-GB" sz="1500" u="none" cap="none" strike="noStrike">
                <a:solidFill>
                  <a:schemeClr val="dk1"/>
                </a:solidFill>
                <a:latin typeface="Lato"/>
                <a:ea typeface="Lato"/>
                <a:cs typeface="Lato"/>
                <a:sym typeface="Lato"/>
              </a:rPr>
              <a:t>Padding: Pixel boundary </a:t>
            </a:r>
            <a:r>
              <a:rPr b="1" i="0" lang="en-GB" sz="1500" u="none" cap="none" strike="noStrike">
                <a:solidFill>
                  <a:srgbClr val="EB6615"/>
                </a:solidFill>
                <a:latin typeface="Lato"/>
                <a:ea typeface="Lato"/>
                <a:cs typeface="Lato"/>
                <a:sym typeface="Lato"/>
              </a:rPr>
              <a:t>inside</a:t>
            </a:r>
            <a:r>
              <a:rPr b="1" i="0" lang="en-GB" sz="1500" u="none" cap="none" strike="noStrike">
                <a:solidFill>
                  <a:schemeClr val="dk1"/>
                </a:solidFill>
                <a:latin typeface="Lato"/>
                <a:ea typeface="Lato"/>
                <a:cs typeface="Lato"/>
                <a:sym typeface="Lato"/>
              </a:rPr>
              <a:t> </a:t>
            </a:r>
            <a:r>
              <a:rPr b="0" i="0" lang="en-GB" sz="1500" u="none" cap="none" strike="noStrike">
                <a:solidFill>
                  <a:schemeClr val="dk1"/>
                </a:solidFill>
                <a:latin typeface="Lato"/>
                <a:ea typeface="Lato"/>
                <a:cs typeface="Lato"/>
                <a:sym typeface="Lato"/>
              </a:rPr>
              <a:t>the box</a:t>
            </a:r>
            <a:r>
              <a:rPr b="0" i="0" lang="en-GB" sz="1500" u="none" cap="none" strike="noStrike">
                <a:solidFill>
                  <a:schemeClr val="lt1"/>
                </a:solidFill>
                <a:latin typeface="Lato"/>
                <a:ea typeface="Lato"/>
                <a:cs typeface="Lato"/>
                <a:sym typeface="Lato"/>
              </a:rPr>
              <a:t>(</a:t>
            </a:r>
            <a:endParaRPr b="0" i="0" sz="1500" u="none" cap="none" strike="noStrike">
              <a:solidFill>
                <a:schemeClr val="dk1"/>
              </a:solidFill>
              <a:latin typeface="Lato"/>
              <a:ea typeface="Lato"/>
              <a:cs typeface="Lato"/>
              <a:sym typeface="Lato"/>
            </a:endParaRPr>
          </a:p>
        </p:txBody>
      </p:sp>
      <p:sp>
        <p:nvSpPr>
          <p:cNvPr id="2144" name="Google Shape;2144;p165"/>
          <p:cNvSpPr txBox="1"/>
          <p:nvPr/>
        </p:nvSpPr>
        <p:spPr>
          <a:xfrm>
            <a:off x="4815500" y="2182100"/>
            <a:ext cx="4328400" cy="11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/*count works clockwise. Top Right Bottom left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margin: 10px;  /*10px around box shorthand*/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margin: 10px 5px; /* top+bottom 10px, left + right 5px;*/</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margin: 10px 10px 10px 10px;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alibri"/>
                <a:ea typeface="Calibri"/>
                <a:cs typeface="Calibri"/>
                <a:sym typeface="Calibri"/>
              </a:rPr>
              <a:t>padding: 10px;</a:t>
            </a:r>
            <a:endParaRPr b="0" i="0" sz="1100" u="none" cap="none" strike="noStrike">
              <a:solidFill>
                <a:srgbClr val="000000"/>
              </a:solidFill>
              <a:latin typeface="Arial"/>
              <a:ea typeface="Arial"/>
              <a:cs typeface="Arial"/>
              <a:sym typeface="Arial"/>
            </a:endParaRPr>
          </a:p>
        </p:txBody>
      </p:sp>
      <p:sp>
        <p:nvSpPr>
          <p:cNvPr id="2145" name="Google Shape;2145;p16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2146" name="Google Shape;2146;p165"/>
          <p:cNvPicPr preferRelativeResize="0"/>
          <p:nvPr/>
        </p:nvPicPr>
        <p:blipFill>
          <a:blip r:embed="rId4">
            <a:alphaModFix/>
          </a:blip>
          <a:stretch>
            <a:fillRect/>
          </a:stretch>
        </p:blipFill>
        <p:spPr>
          <a:xfrm>
            <a:off x="4650" y="3356122"/>
            <a:ext cx="6381749" cy="1503350"/>
          </a:xfrm>
          <a:prstGeom prst="rect">
            <a:avLst/>
          </a:prstGeom>
          <a:noFill/>
          <a:ln>
            <a:noFill/>
          </a:ln>
        </p:spPr>
      </p:pic>
      <p:sp>
        <p:nvSpPr>
          <p:cNvPr id="2147" name="Google Shape;2147;p165"/>
          <p:cNvSpPr txBox="1"/>
          <p:nvPr/>
        </p:nvSpPr>
        <p:spPr>
          <a:xfrm>
            <a:off x="4714875" y="3562350"/>
            <a:ext cx="1671600" cy="1297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65"/>
          <p:cNvSpPr txBox="1"/>
          <p:nvPr/>
        </p:nvSpPr>
        <p:spPr>
          <a:xfrm>
            <a:off x="6278250" y="4721150"/>
            <a:ext cx="2865600" cy="31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u="sng">
                <a:solidFill>
                  <a:schemeClr val="hlink"/>
                </a:solidFill>
                <a:hlinkClick r:id="rId5"/>
              </a:rPr>
              <a:t>https://replit.com/@immalcolm/simple-boxmodel</a:t>
            </a:r>
            <a:endParaRPr sz="900"/>
          </a:p>
          <a:p>
            <a:pPr indent="0" lvl="0" marL="0" rtl="0" algn="r">
              <a:spcBef>
                <a:spcPts val="0"/>
              </a:spcBef>
              <a:spcAft>
                <a:spcPts val="0"/>
              </a:spcAft>
              <a:buNone/>
            </a:pPr>
            <a:r>
              <a:t/>
            </a:r>
            <a:endParaRPr sz="900"/>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pic>
        <p:nvPicPr>
          <p:cNvPr id="2153" name="Google Shape;2153;p166"/>
          <p:cNvPicPr preferRelativeResize="0"/>
          <p:nvPr/>
        </p:nvPicPr>
        <p:blipFill rotWithShape="1">
          <a:blip r:embed="rId3">
            <a:alphaModFix/>
          </a:blip>
          <a:srcRect b="0" l="0" r="0" t="0"/>
          <a:stretch/>
        </p:blipFill>
        <p:spPr>
          <a:xfrm>
            <a:off x="135380" y="958712"/>
            <a:ext cx="4346712" cy="2445026"/>
          </a:xfrm>
          <a:prstGeom prst="rect">
            <a:avLst/>
          </a:prstGeom>
          <a:noFill/>
          <a:ln>
            <a:noFill/>
          </a:ln>
        </p:spPr>
      </p:pic>
      <p:sp>
        <p:nvSpPr>
          <p:cNvPr id="2154" name="Google Shape;2154;p166"/>
          <p:cNvSpPr/>
          <p:nvPr/>
        </p:nvSpPr>
        <p:spPr>
          <a:xfrm>
            <a:off x="4649" y="0"/>
            <a:ext cx="9139200" cy="869400"/>
          </a:xfrm>
          <a:prstGeom prst="rect">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55" name="Google Shape;2155;p166"/>
          <p:cNvSpPr txBox="1"/>
          <p:nvPr/>
        </p:nvSpPr>
        <p:spPr>
          <a:xfrm>
            <a:off x="3600791" y="238538"/>
            <a:ext cx="20205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lt1"/>
                </a:solidFill>
                <a:latin typeface="Lato Light"/>
                <a:ea typeface="Lato Light"/>
                <a:cs typeface="Lato Light"/>
                <a:sym typeface="Lato Light"/>
              </a:rPr>
              <a:t>Box Model</a:t>
            </a:r>
            <a:endParaRPr b="0" i="0" sz="1100" u="none" cap="none" strike="noStrike">
              <a:solidFill>
                <a:srgbClr val="000000"/>
              </a:solidFill>
              <a:latin typeface="Arial"/>
              <a:ea typeface="Arial"/>
              <a:cs typeface="Arial"/>
              <a:sym typeface="Arial"/>
            </a:endParaRPr>
          </a:p>
        </p:txBody>
      </p:sp>
      <p:sp>
        <p:nvSpPr>
          <p:cNvPr id="2156" name="Google Shape;2156;p166"/>
          <p:cNvSpPr txBox="1"/>
          <p:nvPr/>
        </p:nvSpPr>
        <p:spPr>
          <a:xfrm>
            <a:off x="4815450" y="1067675"/>
            <a:ext cx="4328400" cy="1608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libri"/>
                <a:ea typeface="Calibri"/>
                <a:cs typeface="Calibri"/>
                <a:sym typeface="Calibri"/>
              </a:rPr>
              <a:t>Now try right click and inspect your html code.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libri"/>
                <a:ea typeface="Calibri"/>
                <a:cs typeface="Calibri"/>
                <a:sym typeface="Calibri"/>
              </a:rPr>
              <a:t>Navigate to any section of content and view it’s computed mode.</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GB">
                <a:solidFill>
                  <a:schemeClr val="dk1"/>
                </a:solidFill>
                <a:latin typeface="Calibri"/>
                <a:ea typeface="Calibri"/>
                <a:cs typeface="Calibri"/>
                <a:sym typeface="Calibri"/>
              </a:rPr>
              <a:t>Click on any area of the box and modify the settings. See and observer what happens.</a:t>
            </a:r>
            <a:endParaRPr>
              <a:solidFill>
                <a:schemeClr val="dk1"/>
              </a:solidFill>
              <a:latin typeface="Calibri"/>
              <a:ea typeface="Calibri"/>
              <a:cs typeface="Calibri"/>
              <a:sym typeface="Calibri"/>
            </a:endParaRPr>
          </a:p>
        </p:txBody>
      </p:sp>
      <p:sp>
        <p:nvSpPr>
          <p:cNvPr id="2157" name="Google Shape;2157;p16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2158" name="Google Shape;2158;p166"/>
          <p:cNvPicPr preferRelativeResize="0"/>
          <p:nvPr/>
        </p:nvPicPr>
        <p:blipFill>
          <a:blip r:embed="rId4">
            <a:alphaModFix/>
          </a:blip>
          <a:stretch>
            <a:fillRect/>
          </a:stretch>
        </p:blipFill>
        <p:spPr>
          <a:xfrm>
            <a:off x="135375" y="3289997"/>
            <a:ext cx="6381749" cy="1503350"/>
          </a:xfrm>
          <a:prstGeom prst="rect">
            <a:avLst/>
          </a:prstGeom>
          <a:noFill/>
          <a:ln>
            <a:noFill/>
          </a:ln>
        </p:spPr>
      </p:pic>
      <p:cxnSp>
        <p:nvCxnSpPr>
          <p:cNvPr id="2159" name="Google Shape;2159;p166"/>
          <p:cNvCxnSpPr/>
          <p:nvPr/>
        </p:nvCxnSpPr>
        <p:spPr>
          <a:xfrm flipH="1">
            <a:off x="5753025" y="2171700"/>
            <a:ext cx="428700" cy="1438200"/>
          </a:xfrm>
          <a:prstGeom prst="straightConnector1">
            <a:avLst/>
          </a:prstGeom>
          <a:noFill/>
          <a:ln cap="flat" cmpd="sng" w="9525">
            <a:solidFill>
              <a:srgbClr val="FF0000"/>
            </a:solidFill>
            <a:prstDash val="solid"/>
            <a:round/>
            <a:headEnd len="med" w="med" type="none"/>
            <a:tailEnd len="med" w="med" type="triangle"/>
          </a:ln>
        </p:spPr>
      </p:cxnSp>
      <p:cxnSp>
        <p:nvCxnSpPr>
          <p:cNvPr id="2160" name="Google Shape;2160;p166"/>
          <p:cNvCxnSpPr/>
          <p:nvPr/>
        </p:nvCxnSpPr>
        <p:spPr>
          <a:xfrm flipH="1">
            <a:off x="6200700" y="2152650"/>
            <a:ext cx="123900" cy="2057700"/>
          </a:xfrm>
          <a:prstGeom prst="straightConnector1">
            <a:avLst/>
          </a:prstGeom>
          <a:noFill/>
          <a:ln cap="flat" cmpd="sng" w="9525">
            <a:solidFill>
              <a:srgbClr val="FF0000"/>
            </a:solidFill>
            <a:prstDash val="solid"/>
            <a:round/>
            <a:headEnd len="med" w="med" type="none"/>
            <a:tailEnd len="med" w="med" type="triangle"/>
          </a:ln>
        </p:spPr>
      </p:cxnSp>
      <p:sp>
        <p:nvSpPr>
          <p:cNvPr id="2161" name="Google Shape;2161;p166"/>
          <p:cNvSpPr txBox="1"/>
          <p:nvPr/>
        </p:nvSpPr>
        <p:spPr>
          <a:xfrm>
            <a:off x="6278400" y="4524300"/>
            <a:ext cx="2865600" cy="31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u="sng">
                <a:solidFill>
                  <a:schemeClr val="hlink"/>
                </a:solidFill>
                <a:hlinkClick r:id="rId5"/>
              </a:rPr>
              <a:t>https://replit.com/@immalcolm/simple-boxmodel</a:t>
            </a:r>
            <a:endParaRPr sz="900"/>
          </a:p>
          <a:p>
            <a:pPr indent="0" lvl="0" marL="0" rtl="0" algn="r">
              <a:spcBef>
                <a:spcPts val="0"/>
              </a:spcBef>
              <a:spcAft>
                <a:spcPts val="0"/>
              </a:spcAft>
              <a:buNone/>
            </a:pPr>
            <a:r>
              <a:t/>
            </a:r>
            <a:endParaRPr sz="900"/>
          </a:p>
        </p:txBody>
      </p:sp>
      <p:sp>
        <p:nvSpPr>
          <p:cNvPr id="2162" name="Google Shape;2162;p16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D3ED"/>
            </a:gs>
            <a:gs pos="100000">
              <a:srgbClr val="FFB88C"/>
            </a:gs>
          </a:gsLst>
          <a:lin ang="0" scaled="0"/>
        </a:gradFill>
      </p:bgPr>
    </p:bg>
    <p:spTree>
      <p:nvGrpSpPr>
        <p:cNvPr id="2166" name="Shape 2166"/>
        <p:cNvGrpSpPr/>
        <p:nvPr/>
      </p:nvGrpSpPr>
      <p:grpSpPr>
        <a:xfrm>
          <a:off x="0" y="0"/>
          <a:ext cx="0" cy="0"/>
          <a:chOff x="0" y="0"/>
          <a:chExt cx="0" cy="0"/>
        </a:xfrm>
      </p:grpSpPr>
      <p:sp>
        <p:nvSpPr>
          <p:cNvPr id="2167" name="Google Shape;2167;p167"/>
          <p:cNvSpPr txBox="1"/>
          <p:nvPr>
            <p:ph type="ctrTitle"/>
          </p:nvPr>
        </p:nvSpPr>
        <p:spPr>
          <a:xfrm>
            <a:off x="1121735" y="1935817"/>
            <a:ext cx="6858000" cy="10158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90000"/>
              </a:lnSpc>
              <a:spcBef>
                <a:spcPts val="0"/>
              </a:spcBef>
              <a:spcAft>
                <a:spcPts val="0"/>
              </a:spcAft>
              <a:buClr>
                <a:srgbClr val="F2F2F2"/>
              </a:buClr>
              <a:buSzPct val="100000"/>
              <a:buFont typeface="Gill Sans"/>
              <a:buNone/>
            </a:pPr>
            <a:r>
              <a:rPr lang="en-GB" sz="6000">
                <a:solidFill>
                  <a:srgbClr val="E32200"/>
                </a:solidFill>
                <a:latin typeface="Gill Sans"/>
                <a:ea typeface="Gill Sans"/>
                <a:cs typeface="Gill Sans"/>
                <a:sym typeface="Gill Sans"/>
              </a:rPr>
              <a:t>CSS3 Web Gradients</a:t>
            </a:r>
            <a:endParaRPr sz="6000">
              <a:solidFill>
                <a:srgbClr val="E32200"/>
              </a:solidFill>
              <a:latin typeface="Gill Sans"/>
              <a:ea typeface="Gill Sans"/>
              <a:cs typeface="Gill Sans"/>
              <a:sym typeface="Gill Sans"/>
            </a:endParaRPr>
          </a:p>
        </p:txBody>
      </p:sp>
      <p:sp>
        <p:nvSpPr>
          <p:cNvPr id="2168" name="Google Shape;2168;p167"/>
          <p:cNvSpPr txBox="1"/>
          <p:nvPr/>
        </p:nvSpPr>
        <p:spPr>
          <a:xfrm>
            <a:off x="1344695" y="2720625"/>
            <a:ext cx="11340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lt1"/>
                </a:solidFill>
                <a:latin typeface="Calibri"/>
                <a:ea typeface="Calibri"/>
                <a:cs typeface="Calibri"/>
                <a:sym typeface="Calibri"/>
              </a:rPr>
              <a:t>#DE6262</a:t>
            </a:r>
            <a:endParaRPr sz="1100">
              <a:solidFill>
                <a:schemeClr val="lt1"/>
              </a:solidFill>
              <a:latin typeface="Calibri"/>
              <a:ea typeface="Calibri"/>
              <a:cs typeface="Calibri"/>
              <a:sym typeface="Calibri"/>
            </a:endParaRPr>
          </a:p>
        </p:txBody>
      </p:sp>
      <p:sp>
        <p:nvSpPr>
          <p:cNvPr id="2169" name="Google Shape;2169;p167"/>
          <p:cNvSpPr txBox="1"/>
          <p:nvPr/>
        </p:nvSpPr>
        <p:spPr>
          <a:xfrm>
            <a:off x="7120229" y="2720625"/>
            <a:ext cx="10494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lt1"/>
                </a:solidFill>
                <a:latin typeface="Calibri"/>
                <a:ea typeface="Calibri"/>
                <a:cs typeface="Calibri"/>
                <a:sym typeface="Calibri"/>
              </a:rPr>
              <a:t># FFB88C</a:t>
            </a:r>
            <a:endParaRPr sz="1100"/>
          </a:p>
        </p:txBody>
      </p:sp>
      <p:sp>
        <p:nvSpPr>
          <p:cNvPr id="2170" name="Google Shape;2170;p16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transition spd="slow">
    <p:push/>
  </p:transition>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D3ED"/>
            </a:gs>
            <a:gs pos="100000">
              <a:srgbClr val="516395"/>
            </a:gs>
          </a:gsLst>
          <a:lin ang="0" scaled="0"/>
        </a:gradFill>
      </p:bgPr>
    </p:bg>
    <p:spTree>
      <p:nvGrpSpPr>
        <p:cNvPr id="2174" name="Shape 2174"/>
        <p:cNvGrpSpPr/>
        <p:nvPr/>
      </p:nvGrpSpPr>
      <p:grpSpPr>
        <a:xfrm>
          <a:off x="0" y="0"/>
          <a:ext cx="0" cy="0"/>
          <a:chOff x="0" y="0"/>
          <a:chExt cx="0" cy="0"/>
        </a:xfrm>
      </p:grpSpPr>
      <p:sp>
        <p:nvSpPr>
          <p:cNvPr id="2175" name="Google Shape;2175;p168"/>
          <p:cNvSpPr txBox="1"/>
          <p:nvPr/>
        </p:nvSpPr>
        <p:spPr>
          <a:xfrm>
            <a:off x="363678" y="1004380"/>
            <a:ext cx="5580000" cy="2977500"/>
          </a:xfrm>
          <a:prstGeom prst="rect">
            <a:avLst/>
          </a:prstGeom>
          <a:gradFill>
            <a:gsLst>
              <a:gs pos="0">
                <a:srgbClr val="C5D3ED"/>
              </a:gs>
              <a:gs pos="100000">
                <a:srgbClr val="516395"/>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lt1"/>
                </a:solidFill>
                <a:latin typeface="Calibri"/>
                <a:ea typeface="Calibri"/>
                <a:cs typeface="Calibri"/>
                <a:sym typeface="Calibri"/>
              </a:rPr>
              <a:t>CSS3 gradients let you display smooth transitions between two or more specified colors.</a:t>
            </a:r>
            <a:endParaRPr sz="1100"/>
          </a:p>
          <a:p>
            <a:pPr indent="0" lvl="0" marL="0" marR="0" rtl="0" algn="l">
              <a:spcBef>
                <a:spcPts val="0"/>
              </a:spcBef>
              <a:spcAft>
                <a:spcPts val="0"/>
              </a:spcAft>
              <a:buNone/>
            </a:pPr>
            <a:r>
              <a:t/>
            </a:r>
            <a:endParaRPr sz="2100">
              <a:solidFill>
                <a:schemeClr val="lt1"/>
              </a:solidFill>
              <a:latin typeface="Calibri"/>
              <a:ea typeface="Calibri"/>
              <a:cs typeface="Calibri"/>
              <a:sym typeface="Calibri"/>
            </a:endParaRPr>
          </a:p>
          <a:p>
            <a:pPr indent="0" lvl="0" marL="0" marR="0" rtl="0" algn="l">
              <a:spcBef>
                <a:spcPts val="0"/>
              </a:spcBef>
              <a:spcAft>
                <a:spcPts val="0"/>
              </a:spcAft>
              <a:buNone/>
            </a:pPr>
            <a:r>
              <a:rPr lang="en-GB" sz="2100">
                <a:solidFill>
                  <a:schemeClr val="lt1"/>
                </a:solidFill>
                <a:latin typeface="Calibri"/>
                <a:ea typeface="Calibri"/>
                <a:cs typeface="Calibri"/>
                <a:sym typeface="Calibri"/>
              </a:rPr>
              <a:t>CSS3 gradients can reduce download time and bandwidth usage. </a:t>
            </a:r>
            <a:endParaRPr sz="1100"/>
          </a:p>
          <a:p>
            <a:pPr indent="0" lvl="0" marL="0" marR="0" rtl="0" algn="l">
              <a:spcBef>
                <a:spcPts val="0"/>
              </a:spcBef>
              <a:spcAft>
                <a:spcPts val="0"/>
              </a:spcAft>
              <a:buNone/>
            </a:pPr>
            <a:r>
              <a:t/>
            </a:r>
            <a:endParaRPr sz="2100">
              <a:solidFill>
                <a:schemeClr val="lt1"/>
              </a:solidFill>
              <a:latin typeface="Calibri"/>
              <a:ea typeface="Calibri"/>
              <a:cs typeface="Calibri"/>
              <a:sym typeface="Calibri"/>
            </a:endParaRPr>
          </a:p>
          <a:p>
            <a:pPr indent="0" lvl="0" marL="0" marR="0" rtl="0" algn="l">
              <a:spcBef>
                <a:spcPts val="0"/>
              </a:spcBef>
              <a:spcAft>
                <a:spcPts val="0"/>
              </a:spcAft>
              <a:buNone/>
            </a:pPr>
            <a:r>
              <a:rPr lang="en-GB" sz="2100">
                <a:solidFill>
                  <a:schemeClr val="lt1"/>
                </a:solidFill>
                <a:latin typeface="Calibri"/>
                <a:ea typeface="Calibri"/>
                <a:cs typeface="Calibri"/>
                <a:sym typeface="Calibri"/>
              </a:rPr>
              <a:t>Elements with gradients look better when zoomed, as gradients are generated by the browser</a:t>
            </a:r>
            <a:endParaRPr sz="1100"/>
          </a:p>
        </p:txBody>
      </p:sp>
      <p:sp>
        <p:nvSpPr>
          <p:cNvPr id="2176" name="Google Shape;2176;p168"/>
          <p:cNvSpPr txBox="1"/>
          <p:nvPr/>
        </p:nvSpPr>
        <p:spPr>
          <a:xfrm>
            <a:off x="4501210" y="4083953"/>
            <a:ext cx="4642800" cy="438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1200">
                <a:solidFill>
                  <a:schemeClr val="lt1"/>
                </a:solidFill>
                <a:latin typeface="Calibri"/>
                <a:ea typeface="Calibri"/>
                <a:cs typeface="Calibri"/>
                <a:sym typeface="Calibri"/>
              </a:rPr>
              <a:t>Gradient: Kashmir #614385 → #516395</a:t>
            </a:r>
            <a:endParaRPr sz="1200">
              <a:solidFill>
                <a:schemeClr val="lt1"/>
              </a:solidFill>
              <a:latin typeface="Calibri"/>
              <a:ea typeface="Calibri"/>
              <a:cs typeface="Calibri"/>
              <a:sym typeface="Calibri"/>
            </a:endParaRPr>
          </a:p>
          <a:p>
            <a:pPr indent="0" lvl="0" marL="0" marR="0" rtl="0" algn="r">
              <a:spcBef>
                <a:spcPts val="0"/>
              </a:spcBef>
              <a:spcAft>
                <a:spcPts val="0"/>
              </a:spcAft>
              <a:buNone/>
            </a:pPr>
            <a:r>
              <a:rPr lang="en-GB" sz="1200">
                <a:solidFill>
                  <a:schemeClr val="lt1"/>
                </a:solidFill>
                <a:latin typeface="Calibri"/>
                <a:ea typeface="Calibri"/>
                <a:cs typeface="Calibri"/>
                <a:sym typeface="Calibri"/>
              </a:rPr>
              <a:t>Reading Reference: https://www.w3schools.com/css/css3_gradients.asp</a:t>
            </a:r>
            <a:endParaRPr sz="1100"/>
          </a:p>
        </p:txBody>
      </p:sp>
      <p:sp>
        <p:nvSpPr>
          <p:cNvPr id="2177" name="Google Shape;2177;p16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2178" name="Google Shape;2178;p168"/>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D3ED"/>
            </a:gs>
            <a:gs pos="100000">
              <a:srgbClr val="516395"/>
            </a:gs>
          </a:gsLst>
          <a:lin ang="0" scaled="0"/>
        </a:gradFill>
      </p:bgPr>
    </p:bg>
    <p:spTree>
      <p:nvGrpSpPr>
        <p:cNvPr id="2182" name="Shape 2182"/>
        <p:cNvGrpSpPr/>
        <p:nvPr/>
      </p:nvGrpSpPr>
      <p:grpSpPr>
        <a:xfrm>
          <a:off x="0" y="0"/>
          <a:ext cx="0" cy="0"/>
          <a:chOff x="0" y="0"/>
          <a:chExt cx="0" cy="0"/>
        </a:xfrm>
      </p:grpSpPr>
      <p:sp>
        <p:nvSpPr>
          <p:cNvPr id="2183" name="Google Shape;2183;p169"/>
          <p:cNvSpPr txBox="1"/>
          <p:nvPr/>
        </p:nvSpPr>
        <p:spPr>
          <a:xfrm>
            <a:off x="363678" y="1004380"/>
            <a:ext cx="5580000" cy="2331600"/>
          </a:xfrm>
          <a:prstGeom prst="rect">
            <a:avLst/>
          </a:prstGeom>
          <a:gradFill>
            <a:gsLst>
              <a:gs pos="0">
                <a:srgbClr val="C5D3ED"/>
              </a:gs>
              <a:gs pos="100000">
                <a:srgbClr val="516395"/>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lt1"/>
                </a:solidFill>
                <a:latin typeface="Calibri"/>
                <a:ea typeface="Calibri"/>
                <a:cs typeface="Calibri"/>
                <a:sym typeface="Calibri"/>
              </a:rPr>
              <a:t>Linear gradients (down/up/left/right/diagonally)</a:t>
            </a:r>
            <a:endParaRPr sz="1100"/>
          </a:p>
          <a:p>
            <a:pPr indent="0" lvl="0" marL="0" marR="0" rtl="0" algn="l">
              <a:spcBef>
                <a:spcPts val="0"/>
              </a:spcBef>
              <a:spcAft>
                <a:spcPts val="0"/>
              </a:spcAft>
              <a:buNone/>
            </a:pPr>
            <a:r>
              <a:t/>
            </a:r>
            <a:endParaRPr sz="2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100">
              <a:solidFill>
                <a:schemeClr val="lt1"/>
              </a:solidFill>
              <a:latin typeface="Calibri"/>
              <a:ea typeface="Calibri"/>
              <a:cs typeface="Calibri"/>
              <a:sym typeface="Calibri"/>
            </a:endParaRPr>
          </a:p>
          <a:p>
            <a:pPr indent="0" lvl="0" marL="0" marR="0" rtl="0" algn="l">
              <a:spcBef>
                <a:spcPts val="0"/>
              </a:spcBef>
              <a:spcAft>
                <a:spcPts val="0"/>
              </a:spcAft>
              <a:buNone/>
            </a:pPr>
            <a:r>
              <a:rPr lang="en-GB" sz="2100">
                <a:solidFill>
                  <a:schemeClr val="lt1"/>
                </a:solidFill>
                <a:latin typeface="Calibri"/>
                <a:ea typeface="Calibri"/>
                <a:cs typeface="Calibri"/>
                <a:sym typeface="Calibri"/>
              </a:rPr>
              <a:t>Radial Gradients (defined by the center)</a:t>
            </a:r>
            <a:endParaRPr sz="1100"/>
          </a:p>
        </p:txBody>
      </p:sp>
      <p:sp>
        <p:nvSpPr>
          <p:cNvPr id="2184" name="Google Shape;2184;p169"/>
          <p:cNvSpPr txBox="1"/>
          <p:nvPr/>
        </p:nvSpPr>
        <p:spPr>
          <a:xfrm>
            <a:off x="4468985" y="4661278"/>
            <a:ext cx="4642800" cy="438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1200">
                <a:solidFill>
                  <a:srgbClr val="FFFFFF"/>
                </a:solidFill>
                <a:latin typeface="Calibri"/>
                <a:ea typeface="Calibri"/>
                <a:cs typeface="Calibri"/>
                <a:sym typeface="Calibri"/>
              </a:rPr>
              <a:t>Gradient: Kashmir #614385 → #516395</a:t>
            </a:r>
            <a:endParaRPr sz="1200">
              <a:solidFill>
                <a:srgbClr val="FFFFFF"/>
              </a:solidFill>
              <a:latin typeface="Calibri"/>
              <a:ea typeface="Calibri"/>
              <a:cs typeface="Calibri"/>
              <a:sym typeface="Calibri"/>
            </a:endParaRPr>
          </a:p>
          <a:p>
            <a:pPr indent="0" lvl="0" marL="0" marR="0" rtl="0" algn="r">
              <a:spcBef>
                <a:spcPts val="0"/>
              </a:spcBef>
              <a:spcAft>
                <a:spcPts val="0"/>
              </a:spcAft>
              <a:buNone/>
            </a:pPr>
            <a:r>
              <a:rPr lang="en-GB" sz="1200">
                <a:solidFill>
                  <a:srgbClr val="FFFFFF"/>
                </a:solidFill>
                <a:latin typeface="Calibri"/>
                <a:ea typeface="Calibri"/>
                <a:cs typeface="Calibri"/>
                <a:sym typeface="Calibri"/>
              </a:rPr>
              <a:t>Reading Reference: </a:t>
            </a:r>
            <a:r>
              <a:rPr lang="en-GB" sz="1200" u="sng">
                <a:solidFill>
                  <a:srgbClr val="FFFFFF"/>
                </a:solidFill>
                <a:latin typeface="Calibri"/>
                <a:ea typeface="Calibri"/>
                <a:cs typeface="Calibri"/>
                <a:sym typeface="Calibri"/>
                <a:hlinkClick r:id="rId3">
                  <a:extLst>
                    <a:ext uri="{A12FA001-AC4F-418D-AE19-62706E023703}">
                      <ahyp:hlinkClr val="tx"/>
                    </a:ext>
                  </a:extLst>
                </a:hlinkClick>
              </a:rPr>
              <a:t>https://www.w3schools.com/css/css3_gradients.asp</a:t>
            </a:r>
            <a:endParaRPr sz="1100">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8" name="Shape 2188"/>
        <p:cNvGrpSpPr/>
        <p:nvPr/>
      </p:nvGrpSpPr>
      <p:grpSpPr>
        <a:xfrm>
          <a:off x="0" y="0"/>
          <a:ext cx="0" cy="0"/>
          <a:chOff x="0" y="0"/>
          <a:chExt cx="0" cy="0"/>
        </a:xfrm>
      </p:grpSpPr>
      <p:pic>
        <p:nvPicPr>
          <p:cNvPr id="2189" name="Google Shape;2189;p170"/>
          <p:cNvPicPr preferRelativeResize="0"/>
          <p:nvPr/>
        </p:nvPicPr>
        <p:blipFill rotWithShape="1">
          <a:blip r:embed="rId3">
            <a:alphaModFix/>
          </a:blip>
          <a:srcRect b="0" l="0" r="0" t="0"/>
          <a:stretch/>
        </p:blipFill>
        <p:spPr>
          <a:xfrm>
            <a:off x="482600" y="899915"/>
            <a:ext cx="3968749" cy="3343671"/>
          </a:xfrm>
          <a:prstGeom prst="rect">
            <a:avLst/>
          </a:prstGeom>
          <a:noFill/>
          <a:ln>
            <a:noFill/>
          </a:ln>
        </p:spPr>
      </p:pic>
      <p:pic>
        <p:nvPicPr>
          <p:cNvPr id="2190" name="Google Shape;2190;p170"/>
          <p:cNvPicPr preferRelativeResize="0"/>
          <p:nvPr/>
        </p:nvPicPr>
        <p:blipFill rotWithShape="1">
          <a:blip r:embed="rId4">
            <a:alphaModFix/>
          </a:blip>
          <a:srcRect b="0" l="0" r="0" t="0"/>
          <a:stretch/>
        </p:blipFill>
        <p:spPr>
          <a:xfrm>
            <a:off x="4679201" y="899915"/>
            <a:ext cx="3968750" cy="1766094"/>
          </a:xfrm>
          <a:prstGeom prst="rect">
            <a:avLst/>
          </a:prstGeom>
          <a:noFill/>
          <a:ln>
            <a:noFill/>
          </a:ln>
        </p:spPr>
      </p:pic>
      <p:sp>
        <p:nvSpPr>
          <p:cNvPr id="2191" name="Google Shape;2191;p170"/>
          <p:cNvSpPr txBox="1"/>
          <p:nvPr/>
        </p:nvSpPr>
        <p:spPr>
          <a:xfrm>
            <a:off x="5794237" y="4175640"/>
            <a:ext cx="3349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757070"/>
                </a:solidFill>
                <a:latin typeface="Calibri"/>
                <a:ea typeface="Calibri"/>
                <a:cs typeface="Calibri"/>
                <a:sym typeface="Calibri"/>
              </a:rPr>
              <a:t>Reference: </a:t>
            </a:r>
            <a:r>
              <a:rPr lang="en-GB" sz="1400" u="sng">
                <a:solidFill>
                  <a:srgbClr val="757070"/>
                </a:solidFill>
                <a:latin typeface="Calibri"/>
                <a:ea typeface="Calibri"/>
                <a:cs typeface="Calibri"/>
                <a:sym typeface="Calibri"/>
                <a:hlinkClick r:id="rId5">
                  <a:extLst>
                    <a:ext uri="{A12FA001-AC4F-418D-AE19-62706E023703}">
                      <ahyp:hlinkClr val="tx"/>
                    </a:ext>
                  </a:extLst>
                </a:hlinkClick>
              </a:rPr>
              <a:t>https://webkul.github.io/coolhue/</a:t>
            </a:r>
            <a:endParaRPr sz="1400">
              <a:solidFill>
                <a:srgbClr val="757070"/>
              </a:solidFill>
              <a:latin typeface="Calibri"/>
              <a:ea typeface="Calibri"/>
              <a:cs typeface="Calibri"/>
              <a:sym typeface="Calibri"/>
            </a:endParaRPr>
          </a:p>
        </p:txBody>
      </p:sp>
      <p:sp>
        <p:nvSpPr>
          <p:cNvPr id="2192" name="Google Shape;2192;p17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6" name="Shape 2196"/>
        <p:cNvGrpSpPr/>
        <p:nvPr/>
      </p:nvGrpSpPr>
      <p:grpSpPr>
        <a:xfrm>
          <a:off x="0" y="0"/>
          <a:ext cx="0" cy="0"/>
          <a:chOff x="0" y="0"/>
          <a:chExt cx="0" cy="0"/>
        </a:xfrm>
      </p:grpSpPr>
      <p:pic>
        <p:nvPicPr>
          <p:cNvPr id="2197" name="Google Shape;2197;p171"/>
          <p:cNvPicPr preferRelativeResize="0"/>
          <p:nvPr/>
        </p:nvPicPr>
        <p:blipFill rotWithShape="1">
          <a:blip r:embed="rId3">
            <a:alphaModFix/>
          </a:blip>
          <a:srcRect b="0" l="0" r="0" t="0"/>
          <a:stretch/>
        </p:blipFill>
        <p:spPr>
          <a:xfrm>
            <a:off x="482600" y="1157883"/>
            <a:ext cx="3968752" cy="2827733"/>
          </a:xfrm>
          <a:prstGeom prst="rect">
            <a:avLst/>
          </a:prstGeom>
          <a:noFill/>
          <a:ln>
            <a:noFill/>
          </a:ln>
        </p:spPr>
      </p:pic>
      <p:pic>
        <p:nvPicPr>
          <p:cNvPr id="2198" name="Google Shape;2198;p171"/>
          <p:cNvPicPr preferRelativeResize="0"/>
          <p:nvPr/>
        </p:nvPicPr>
        <p:blipFill rotWithShape="1">
          <a:blip r:embed="rId4">
            <a:alphaModFix/>
          </a:blip>
          <a:srcRect b="0" l="0" r="0" t="0"/>
          <a:stretch/>
        </p:blipFill>
        <p:spPr>
          <a:xfrm>
            <a:off x="4665754" y="1157883"/>
            <a:ext cx="3968750" cy="1547812"/>
          </a:xfrm>
          <a:prstGeom prst="rect">
            <a:avLst/>
          </a:prstGeom>
          <a:noFill/>
          <a:ln>
            <a:noFill/>
          </a:ln>
        </p:spPr>
      </p:pic>
      <p:sp>
        <p:nvSpPr>
          <p:cNvPr id="2199" name="Google Shape;2199;p171"/>
          <p:cNvSpPr txBox="1"/>
          <p:nvPr/>
        </p:nvSpPr>
        <p:spPr>
          <a:xfrm>
            <a:off x="5210275" y="2406408"/>
            <a:ext cx="2879700" cy="609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Reference: </a:t>
            </a:r>
            <a:r>
              <a:rPr lang="en-GB" sz="1000" u="sng">
                <a:solidFill>
                  <a:schemeClr val="hlink"/>
                </a:solidFill>
                <a:latin typeface="Calibri"/>
                <a:ea typeface="Calibri"/>
                <a:cs typeface="Calibri"/>
                <a:sym typeface="Calibri"/>
                <a:hlinkClick r:id="rId5"/>
              </a:rPr>
              <a:t>https://www.grabient.com/</a:t>
            </a:r>
            <a:endParaRPr sz="1000"/>
          </a:p>
        </p:txBody>
      </p:sp>
      <p:sp>
        <p:nvSpPr>
          <p:cNvPr id="2200" name="Google Shape;2200;p17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4" name="Shape 2204"/>
        <p:cNvGrpSpPr/>
        <p:nvPr/>
      </p:nvGrpSpPr>
      <p:grpSpPr>
        <a:xfrm>
          <a:off x="0" y="0"/>
          <a:ext cx="0" cy="0"/>
          <a:chOff x="0" y="0"/>
          <a:chExt cx="0" cy="0"/>
        </a:xfrm>
      </p:grpSpPr>
      <p:pic>
        <p:nvPicPr>
          <p:cNvPr id="2205" name="Google Shape;2205;p172"/>
          <p:cNvPicPr preferRelativeResize="0"/>
          <p:nvPr/>
        </p:nvPicPr>
        <p:blipFill rotWithShape="1">
          <a:blip r:embed="rId3">
            <a:alphaModFix/>
          </a:blip>
          <a:srcRect b="0" l="0" r="0" t="0"/>
          <a:stretch/>
        </p:blipFill>
        <p:spPr>
          <a:xfrm>
            <a:off x="482600" y="510061"/>
            <a:ext cx="3968749" cy="4123376"/>
          </a:xfrm>
          <a:prstGeom prst="rect">
            <a:avLst/>
          </a:prstGeom>
          <a:noFill/>
          <a:ln>
            <a:noFill/>
          </a:ln>
        </p:spPr>
      </p:pic>
      <p:pic>
        <p:nvPicPr>
          <p:cNvPr id="2206" name="Google Shape;2206;p172"/>
          <p:cNvPicPr preferRelativeResize="0"/>
          <p:nvPr/>
        </p:nvPicPr>
        <p:blipFill rotWithShape="1">
          <a:blip r:embed="rId4">
            <a:alphaModFix/>
          </a:blip>
          <a:srcRect b="0" l="0" r="0" t="0"/>
          <a:stretch/>
        </p:blipFill>
        <p:spPr>
          <a:xfrm>
            <a:off x="4692649" y="1634133"/>
            <a:ext cx="3968749" cy="1875234"/>
          </a:xfrm>
          <a:prstGeom prst="rect">
            <a:avLst/>
          </a:prstGeom>
          <a:noFill/>
          <a:ln>
            <a:noFill/>
          </a:ln>
        </p:spPr>
      </p:pic>
      <p:sp>
        <p:nvSpPr>
          <p:cNvPr id="2207" name="Google Shape;2207;p172"/>
          <p:cNvSpPr txBox="1"/>
          <p:nvPr/>
        </p:nvSpPr>
        <p:spPr>
          <a:xfrm>
            <a:off x="4647102" y="3427025"/>
            <a:ext cx="44646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dk1"/>
                </a:solidFill>
                <a:latin typeface="Calibri"/>
                <a:ea typeface="Calibri"/>
                <a:cs typeface="Calibri"/>
                <a:sym typeface="Calibri"/>
              </a:rPr>
              <a:t>Reference: </a:t>
            </a:r>
            <a:r>
              <a:rPr lang="en-GB" sz="1100" u="sng">
                <a:solidFill>
                  <a:schemeClr val="hlink"/>
                </a:solidFill>
                <a:latin typeface="Calibri"/>
                <a:ea typeface="Calibri"/>
                <a:cs typeface="Calibri"/>
                <a:sym typeface="Calibri"/>
                <a:hlinkClick r:id="rId5"/>
              </a:rPr>
              <a:t>https://webgradients.com/</a:t>
            </a:r>
            <a:endParaRPr sz="1100"/>
          </a:p>
        </p:txBody>
      </p:sp>
      <p:sp>
        <p:nvSpPr>
          <p:cNvPr id="2208" name="Google Shape;2208;p17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2" name="Shape 2212"/>
        <p:cNvGrpSpPr/>
        <p:nvPr/>
      </p:nvGrpSpPr>
      <p:grpSpPr>
        <a:xfrm>
          <a:off x="0" y="0"/>
          <a:ext cx="0" cy="0"/>
          <a:chOff x="0" y="0"/>
          <a:chExt cx="0" cy="0"/>
        </a:xfrm>
      </p:grpSpPr>
      <p:pic>
        <p:nvPicPr>
          <p:cNvPr id="2213" name="Google Shape;2213;p173"/>
          <p:cNvPicPr preferRelativeResize="0"/>
          <p:nvPr/>
        </p:nvPicPr>
        <p:blipFill rotWithShape="1">
          <a:blip r:embed="rId3">
            <a:alphaModFix/>
          </a:blip>
          <a:srcRect b="0" l="0" r="0" t="0"/>
          <a:stretch/>
        </p:blipFill>
        <p:spPr>
          <a:xfrm>
            <a:off x="0" y="0"/>
            <a:ext cx="9143997" cy="50949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305E"/>
        </a:solidFill>
      </p:bgPr>
    </p:bg>
    <p:spTree>
      <p:nvGrpSpPr>
        <p:cNvPr id="265" name="Shape 265"/>
        <p:cNvGrpSpPr/>
        <p:nvPr/>
      </p:nvGrpSpPr>
      <p:grpSpPr>
        <a:xfrm>
          <a:off x="0" y="0"/>
          <a:ext cx="0" cy="0"/>
          <a:chOff x="0" y="0"/>
          <a:chExt cx="0" cy="0"/>
        </a:xfrm>
      </p:grpSpPr>
      <p:sp>
        <p:nvSpPr>
          <p:cNvPr id="266" name="Google Shape;266;p30"/>
          <p:cNvSpPr txBox="1"/>
          <p:nvPr/>
        </p:nvSpPr>
        <p:spPr>
          <a:xfrm>
            <a:off x="1329490" y="1983127"/>
            <a:ext cx="6485100" cy="623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3600">
                <a:solidFill>
                  <a:schemeClr val="lt1"/>
                </a:solidFill>
                <a:latin typeface="Lato Light"/>
                <a:ea typeface="Lato Light"/>
                <a:cs typeface="Lato Light"/>
                <a:sym typeface="Lato Light"/>
              </a:rPr>
              <a:t>Wireframes are </a:t>
            </a:r>
            <a:r>
              <a:rPr b="1" lang="en-GB" sz="3600">
                <a:solidFill>
                  <a:schemeClr val="lt1"/>
                </a:solidFill>
                <a:latin typeface="Lato"/>
                <a:ea typeface="Lato"/>
                <a:cs typeface="Lato"/>
                <a:sym typeface="Lato"/>
              </a:rPr>
              <a:t>not design.</a:t>
            </a:r>
            <a:endParaRPr b="1" sz="1100"/>
          </a:p>
        </p:txBody>
      </p:sp>
      <p:sp>
        <p:nvSpPr>
          <p:cNvPr id="267" name="Google Shape;267;p3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174"/>
          <p:cNvSpPr/>
          <p:nvPr/>
        </p:nvSpPr>
        <p:spPr>
          <a:xfrm>
            <a:off x="-9838" y="0"/>
            <a:ext cx="9265200" cy="1371600"/>
          </a:xfrm>
          <a:prstGeom prst="rect">
            <a:avLst/>
          </a:prstGeom>
          <a:gradFill>
            <a:gsLst>
              <a:gs pos="0">
                <a:srgbClr val="C5D3ED"/>
              </a:gs>
              <a:gs pos="100000">
                <a:srgbClr val="FF9966"/>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20" name="Google Shape;2220;p174"/>
          <p:cNvSpPr/>
          <p:nvPr/>
        </p:nvSpPr>
        <p:spPr>
          <a:xfrm>
            <a:off x="181534" y="260994"/>
            <a:ext cx="83370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F2F2F2"/>
                </a:solidFill>
                <a:latin typeface="Calibri"/>
                <a:ea typeface="Calibri"/>
                <a:cs typeface="Calibri"/>
                <a:sym typeface="Calibri"/>
              </a:rPr>
              <a:t>background: #ff9966;  /* fallback for old browsers */</a:t>
            </a:r>
            <a:endParaRPr sz="1100"/>
          </a:p>
          <a:p>
            <a:pPr indent="0" lvl="0" marL="0" marR="0" rtl="0" algn="l">
              <a:spcBef>
                <a:spcPts val="0"/>
              </a:spcBef>
              <a:spcAft>
                <a:spcPts val="0"/>
              </a:spcAft>
              <a:buNone/>
            </a:pPr>
            <a:r>
              <a:rPr lang="en-GB" sz="900">
                <a:solidFill>
                  <a:srgbClr val="F2F2F2"/>
                </a:solidFill>
                <a:latin typeface="Calibri"/>
                <a:ea typeface="Calibri"/>
                <a:cs typeface="Calibri"/>
                <a:sym typeface="Calibri"/>
              </a:rPr>
              <a:t>background: -webkit-linear-gradient(to left, #ff5e62, #ff9966);  /* Chrome 10-25, Safari 5.1-6 */</a:t>
            </a:r>
            <a:endParaRPr sz="1100"/>
          </a:p>
          <a:p>
            <a:pPr indent="0" lvl="0" marL="0" marR="0" rtl="0" algn="l">
              <a:spcBef>
                <a:spcPts val="0"/>
              </a:spcBef>
              <a:spcAft>
                <a:spcPts val="0"/>
              </a:spcAft>
              <a:buNone/>
            </a:pPr>
            <a:r>
              <a:rPr lang="en-GB" sz="900">
                <a:solidFill>
                  <a:srgbClr val="F2F2F2"/>
                </a:solidFill>
                <a:latin typeface="Calibri"/>
                <a:ea typeface="Calibri"/>
                <a:cs typeface="Calibri"/>
                <a:sym typeface="Calibri"/>
              </a:rPr>
              <a:t>background: linear-gradient(to left, #ff5e62, #ff9966); /* W3C, IE 10+/ Edge, Firefox 16+, Chrome 26+, Opera 12+, Safari 7+ */</a:t>
            </a:r>
            <a:endParaRPr sz="1100"/>
          </a:p>
        </p:txBody>
      </p:sp>
      <p:sp>
        <p:nvSpPr>
          <p:cNvPr id="2221" name="Google Shape;2221;p174"/>
          <p:cNvSpPr/>
          <p:nvPr/>
        </p:nvSpPr>
        <p:spPr>
          <a:xfrm>
            <a:off x="-6724" y="1371587"/>
            <a:ext cx="9265200" cy="1371600"/>
          </a:xfrm>
          <a:prstGeom prst="rect">
            <a:avLst/>
          </a:prstGeom>
          <a:gradFill>
            <a:gsLst>
              <a:gs pos="0">
                <a:srgbClr val="C5D3ED"/>
              </a:gs>
              <a:gs pos="100000">
                <a:srgbClr val="D9A7C7"/>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v</a:t>
            </a:r>
            <a:endParaRPr sz="1400">
              <a:solidFill>
                <a:schemeClr val="lt1"/>
              </a:solidFill>
              <a:latin typeface="Calibri"/>
              <a:ea typeface="Calibri"/>
              <a:cs typeface="Calibri"/>
              <a:sym typeface="Calibri"/>
            </a:endParaRPr>
          </a:p>
        </p:txBody>
      </p:sp>
      <p:sp>
        <p:nvSpPr>
          <p:cNvPr id="2222" name="Google Shape;2222;p174"/>
          <p:cNvSpPr/>
          <p:nvPr/>
        </p:nvSpPr>
        <p:spPr>
          <a:xfrm>
            <a:off x="181534" y="1653660"/>
            <a:ext cx="83370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7F7F7F"/>
                </a:solidFill>
                <a:latin typeface="Calibri"/>
                <a:ea typeface="Calibri"/>
                <a:cs typeface="Calibri"/>
                <a:sym typeface="Calibri"/>
              </a:rPr>
              <a:t>background: #d9a7c7;  /* fallback for old browsers */</a:t>
            </a:r>
            <a:endParaRPr sz="1100"/>
          </a:p>
          <a:p>
            <a:pPr indent="0" lvl="0" marL="0" marR="0" rtl="0" algn="l">
              <a:spcBef>
                <a:spcPts val="0"/>
              </a:spcBef>
              <a:spcAft>
                <a:spcPts val="0"/>
              </a:spcAft>
              <a:buNone/>
            </a:pPr>
            <a:r>
              <a:rPr lang="en-GB" sz="900">
                <a:solidFill>
                  <a:srgbClr val="7F7F7F"/>
                </a:solidFill>
                <a:latin typeface="Calibri"/>
                <a:ea typeface="Calibri"/>
                <a:cs typeface="Calibri"/>
                <a:sym typeface="Calibri"/>
              </a:rPr>
              <a:t>background: -webkit-linear-gradient(to right, #fffcdc, #d9a7c7);  /* Chrome 10-25, Safari 5.1-6 */</a:t>
            </a:r>
            <a:endParaRPr sz="1100"/>
          </a:p>
          <a:p>
            <a:pPr indent="0" lvl="0" marL="0" marR="0" rtl="0" algn="l">
              <a:spcBef>
                <a:spcPts val="0"/>
              </a:spcBef>
              <a:spcAft>
                <a:spcPts val="0"/>
              </a:spcAft>
              <a:buNone/>
            </a:pPr>
            <a:r>
              <a:rPr lang="en-GB" sz="900">
                <a:solidFill>
                  <a:srgbClr val="7F7F7F"/>
                </a:solidFill>
                <a:latin typeface="Calibri"/>
                <a:ea typeface="Calibri"/>
                <a:cs typeface="Calibri"/>
                <a:sym typeface="Calibri"/>
              </a:rPr>
              <a:t>background: linear-gradient(to right, #fffcdc, #d9a7c7); /* W3C, IE 10+/ Edge, Firefox 16+, Chrome 26+, Opera 12+, Safari 7+ */</a:t>
            </a:r>
            <a:endParaRPr sz="1100"/>
          </a:p>
        </p:txBody>
      </p:sp>
      <p:sp>
        <p:nvSpPr>
          <p:cNvPr id="2223" name="Google Shape;2223;p174"/>
          <p:cNvSpPr txBox="1"/>
          <p:nvPr/>
        </p:nvSpPr>
        <p:spPr>
          <a:xfrm>
            <a:off x="6062728" y="2392375"/>
            <a:ext cx="30813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1100" u="sng">
                <a:solidFill>
                  <a:srgbClr val="FFFFFF"/>
                </a:solidFill>
                <a:latin typeface="Calibri"/>
                <a:ea typeface="Calibri"/>
                <a:cs typeface="Calibri"/>
                <a:sym typeface="Calibri"/>
                <a:hlinkClick r:id="rId3">
                  <a:extLst>
                    <a:ext uri="{A12FA001-AC4F-418D-AE19-62706E023703}">
                      <ahyp:hlinkClr val="tx"/>
                    </a:ext>
                  </a:extLst>
                </a:hlinkClick>
              </a:rPr>
              <a:t>https://uigradients.com/#BrokenHearts</a:t>
            </a:r>
            <a:endParaRPr sz="1100">
              <a:solidFill>
                <a:srgbClr val="FFFFFF"/>
              </a:solidFill>
              <a:latin typeface="Calibri"/>
              <a:ea typeface="Calibri"/>
              <a:cs typeface="Calibri"/>
              <a:sym typeface="Calibri"/>
            </a:endParaRPr>
          </a:p>
        </p:txBody>
      </p:sp>
      <p:sp>
        <p:nvSpPr>
          <p:cNvPr id="2224" name="Google Shape;2224;p174"/>
          <p:cNvSpPr txBox="1"/>
          <p:nvPr/>
        </p:nvSpPr>
        <p:spPr>
          <a:xfrm>
            <a:off x="6062721" y="1048400"/>
            <a:ext cx="3012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1100" u="sng">
                <a:solidFill>
                  <a:srgbClr val="FFFFFF"/>
                </a:solidFill>
                <a:latin typeface="Calibri"/>
                <a:ea typeface="Calibri"/>
                <a:cs typeface="Calibri"/>
                <a:sym typeface="Calibri"/>
                <a:hlinkClick r:id="rId4">
                  <a:extLst>
                    <a:ext uri="{A12FA001-AC4F-418D-AE19-62706E023703}">
                      <ahyp:hlinkClr val="tx"/>
                    </a:ext>
                  </a:extLst>
                </a:hlinkClick>
              </a:rPr>
              <a:t>https://uigradients.com/#OrangeCoral</a:t>
            </a:r>
            <a:endParaRPr sz="1100">
              <a:solidFill>
                <a:srgbClr val="FFFFFF"/>
              </a:solidFill>
              <a:latin typeface="Calibri"/>
              <a:ea typeface="Calibri"/>
              <a:cs typeface="Calibri"/>
              <a:sym typeface="Calibri"/>
            </a:endParaRPr>
          </a:p>
        </p:txBody>
      </p:sp>
      <p:sp>
        <p:nvSpPr>
          <p:cNvPr id="2225" name="Google Shape;2225;p174"/>
          <p:cNvSpPr/>
          <p:nvPr/>
        </p:nvSpPr>
        <p:spPr>
          <a:xfrm>
            <a:off x="-6724" y="2743173"/>
            <a:ext cx="9265200" cy="1371600"/>
          </a:xfrm>
          <a:prstGeom prst="rect">
            <a:avLst/>
          </a:prstGeom>
          <a:gradFill>
            <a:gsLst>
              <a:gs pos="0">
                <a:srgbClr val="C5D3ED"/>
              </a:gs>
              <a:gs pos="50000">
                <a:srgbClr val="20E3B2"/>
              </a:gs>
              <a:gs pos="100000">
                <a:srgbClr val="0CEBEB"/>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v</a:t>
            </a:r>
            <a:endParaRPr sz="1400">
              <a:solidFill>
                <a:schemeClr val="lt1"/>
              </a:solidFill>
              <a:latin typeface="Calibri"/>
              <a:ea typeface="Calibri"/>
              <a:cs typeface="Calibri"/>
              <a:sym typeface="Calibri"/>
            </a:endParaRPr>
          </a:p>
        </p:txBody>
      </p:sp>
      <p:sp>
        <p:nvSpPr>
          <p:cNvPr id="2226" name="Google Shape;2226;p174"/>
          <p:cNvSpPr/>
          <p:nvPr/>
        </p:nvSpPr>
        <p:spPr>
          <a:xfrm>
            <a:off x="181534" y="3025247"/>
            <a:ext cx="83370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7F7F7F"/>
                </a:solidFill>
                <a:latin typeface="Calibri"/>
                <a:ea typeface="Calibri"/>
                <a:cs typeface="Calibri"/>
                <a:sym typeface="Calibri"/>
              </a:rPr>
              <a:t>background: #0cebeb;  /* fallback for old browsers */</a:t>
            </a:r>
            <a:endParaRPr sz="1100"/>
          </a:p>
          <a:p>
            <a:pPr indent="0" lvl="0" marL="0" marR="0" rtl="0" algn="l">
              <a:spcBef>
                <a:spcPts val="0"/>
              </a:spcBef>
              <a:spcAft>
                <a:spcPts val="0"/>
              </a:spcAft>
              <a:buNone/>
            </a:pPr>
            <a:r>
              <a:rPr lang="en-GB" sz="900">
                <a:solidFill>
                  <a:srgbClr val="7F7F7F"/>
                </a:solidFill>
                <a:latin typeface="Calibri"/>
                <a:ea typeface="Calibri"/>
                <a:cs typeface="Calibri"/>
                <a:sym typeface="Calibri"/>
              </a:rPr>
              <a:t>background: -webkit-linear-gradient(to right, #29ffc6, #20e3b2, #0cebeb);  /* Chrome 10-25, Safari 5.1-6 */</a:t>
            </a:r>
            <a:endParaRPr sz="1100"/>
          </a:p>
          <a:p>
            <a:pPr indent="0" lvl="0" marL="0" marR="0" rtl="0" algn="l">
              <a:spcBef>
                <a:spcPts val="0"/>
              </a:spcBef>
              <a:spcAft>
                <a:spcPts val="0"/>
              </a:spcAft>
              <a:buNone/>
            </a:pPr>
            <a:r>
              <a:rPr lang="en-GB" sz="900">
                <a:solidFill>
                  <a:srgbClr val="7F7F7F"/>
                </a:solidFill>
                <a:latin typeface="Calibri"/>
                <a:ea typeface="Calibri"/>
                <a:cs typeface="Calibri"/>
                <a:sym typeface="Calibri"/>
              </a:rPr>
              <a:t>background: linear-gradient(to right, #29ffc6, #20e3b2, #0cebeb); /* W3C, IE 10+/ Edge, Firefox 16+, Chrome 26+, Opera 12+, Safari 7+ */</a:t>
            </a:r>
            <a:endParaRPr sz="1100"/>
          </a:p>
        </p:txBody>
      </p:sp>
      <p:sp>
        <p:nvSpPr>
          <p:cNvPr id="2227" name="Google Shape;2227;p174"/>
          <p:cNvSpPr txBox="1"/>
          <p:nvPr/>
        </p:nvSpPr>
        <p:spPr>
          <a:xfrm>
            <a:off x="6517177" y="3601850"/>
            <a:ext cx="25581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1100" u="sng">
                <a:solidFill>
                  <a:srgbClr val="F3F3F3"/>
                </a:solidFill>
                <a:latin typeface="Calibri"/>
                <a:ea typeface="Calibri"/>
                <a:cs typeface="Calibri"/>
                <a:sym typeface="Calibri"/>
                <a:hlinkClick r:id="rId5">
                  <a:extLst>
                    <a:ext uri="{A12FA001-AC4F-418D-AE19-62706E023703}">
                      <ahyp:hlinkClr val="tx"/>
                    </a:ext>
                  </a:extLst>
                </a:hlinkClick>
              </a:rPr>
              <a:t>https://uigradients.com/#Subu</a:t>
            </a:r>
            <a:endParaRPr sz="1100">
              <a:solidFill>
                <a:srgbClr val="F3F3F3"/>
              </a:solidFill>
              <a:latin typeface="Calibri"/>
              <a:ea typeface="Calibri"/>
              <a:cs typeface="Calibri"/>
              <a:sym typeface="Calibri"/>
            </a:endParaRPr>
          </a:p>
        </p:txBody>
      </p:sp>
      <p:sp>
        <p:nvSpPr>
          <p:cNvPr id="2228" name="Google Shape;2228;p174"/>
          <p:cNvSpPr/>
          <p:nvPr/>
        </p:nvSpPr>
        <p:spPr>
          <a:xfrm>
            <a:off x="0" y="3911076"/>
            <a:ext cx="9265200" cy="1371600"/>
          </a:xfrm>
          <a:prstGeom prst="rect">
            <a:avLst/>
          </a:prstGeom>
          <a:gradFill>
            <a:gsLst>
              <a:gs pos="0">
                <a:srgbClr val="C5D3ED"/>
              </a:gs>
              <a:gs pos="100000">
                <a:srgbClr val="2C3E50"/>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v</a:t>
            </a:r>
            <a:endParaRPr sz="1200">
              <a:solidFill>
                <a:schemeClr val="lt1"/>
              </a:solidFill>
              <a:latin typeface="Calibri"/>
              <a:ea typeface="Calibri"/>
              <a:cs typeface="Calibri"/>
              <a:sym typeface="Calibri"/>
            </a:endParaRPr>
          </a:p>
        </p:txBody>
      </p:sp>
      <p:sp>
        <p:nvSpPr>
          <p:cNvPr id="2229" name="Google Shape;2229;p174"/>
          <p:cNvSpPr/>
          <p:nvPr/>
        </p:nvSpPr>
        <p:spPr>
          <a:xfrm>
            <a:off x="188258" y="4144713"/>
            <a:ext cx="83370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chemeClr val="lt1"/>
                </a:solidFill>
                <a:latin typeface="Calibri"/>
                <a:ea typeface="Calibri"/>
                <a:cs typeface="Calibri"/>
                <a:sym typeface="Calibri"/>
              </a:rPr>
              <a:t>background: #2C3E50;  /* fallback for old browsers */</a:t>
            </a:r>
            <a:endParaRPr sz="1100"/>
          </a:p>
          <a:p>
            <a:pPr indent="0" lvl="0" marL="0" marR="0" rtl="0" algn="l">
              <a:spcBef>
                <a:spcPts val="0"/>
              </a:spcBef>
              <a:spcAft>
                <a:spcPts val="0"/>
              </a:spcAft>
              <a:buNone/>
            </a:pPr>
            <a:r>
              <a:rPr lang="en-GB" sz="900">
                <a:solidFill>
                  <a:schemeClr val="lt1"/>
                </a:solidFill>
                <a:latin typeface="Calibri"/>
                <a:ea typeface="Calibri"/>
                <a:cs typeface="Calibri"/>
                <a:sym typeface="Calibri"/>
              </a:rPr>
              <a:t>background: -webkit-linear-gradient(to right, #4CA1AF, #2C3E50);  /* Chrome 10-25, Safari 5.1-6 */</a:t>
            </a:r>
            <a:endParaRPr sz="1100"/>
          </a:p>
          <a:p>
            <a:pPr indent="0" lvl="0" marL="0" marR="0" rtl="0" algn="l">
              <a:spcBef>
                <a:spcPts val="0"/>
              </a:spcBef>
              <a:spcAft>
                <a:spcPts val="0"/>
              </a:spcAft>
              <a:buNone/>
            </a:pPr>
            <a:r>
              <a:rPr lang="en-GB" sz="900">
                <a:solidFill>
                  <a:schemeClr val="lt1"/>
                </a:solidFill>
                <a:latin typeface="Calibri"/>
                <a:ea typeface="Calibri"/>
                <a:cs typeface="Calibri"/>
                <a:sym typeface="Calibri"/>
              </a:rPr>
              <a:t>background: linear-gradient(to right, #4CA1AF, #2C3E50); /* W3C, IE 10+/ Edge, Firefox 16+, Chrome 26+, Opera 12+, Safari 7+ */</a:t>
            </a:r>
            <a:endParaRPr sz="1100"/>
          </a:p>
        </p:txBody>
      </p:sp>
      <p:sp>
        <p:nvSpPr>
          <p:cNvPr id="2230" name="Google Shape;2230;p174"/>
          <p:cNvSpPr txBox="1"/>
          <p:nvPr/>
        </p:nvSpPr>
        <p:spPr>
          <a:xfrm>
            <a:off x="5432698" y="4884400"/>
            <a:ext cx="37113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1100" u="sng">
                <a:solidFill>
                  <a:srgbClr val="FFFFFF"/>
                </a:solidFill>
                <a:latin typeface="Calibri"/>
                <a:ea typeface="Calibri"/>
                <a:cs typeface="Calibri"/>
                <a:sym typeface="Calibri"/>
                <a:hlinkClick r:id="rId6">
                  <a:extLst>
                    <a:ext uri="{A12FA001-AC4F-418D-AE19-62706E023703}">
                      <ahyp:hlinkClr val="tx"/>
                    </a:ext>
                  </a:extLst>
                </a:hlinkClick>
              </a:rPr>
              <a:t>https://uigradients.com/#DeepSeaSpace</a:t>
            </a:r>
            <a:endParaRPr sz="1100">
              <a:solidFill>
                <a:srgbClr val="FFFFFF"/>
              </a:solidFill>
              <a:latin typeface="Calibri"/>
              <a:ea typeface="Calibri"/>
              <a:cs typeface="Calibri"/>
              <a:sym typeface="Calibri"/>
            </a:endParaRPr>
          </a:p>
        </p:txBody>
      </p:sp>
      <p:sp>
        <p:nvSpPr>
          <p:cNvPr id="2231" name="Google Shape;2231;p174"/>
          <p:cNvSpPr txBox="1"/>
          <p:nvPr/>
        </p:nvSpPr>
        <p:spPr>
          <a:xfrm>
            <a:off x="7409603" y="1858931"/>
            <a:ext cx="16656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lt1"/>
                </a:solidFill>
                <a:latin typeface="Calibri"/>
                <a:ea typeface="Calibri"/>
                <a:cs typeface="Calibri"/>
                <a:sym typeface="Calibri"/>
              </a:rPr>
              <a:t>BrokenHearts</a:t>
            </a:r>
            <a:endParaRPr b="1" sz="2100">
              <a:solidFill>
                <a:schemeClr val="lt1"/>
              </a:solidFill>
              <a:latin typeface="Calibri"/>
              <a:ea typeface="Calibri"/>
              <a:cs typeface="Calibri"/>
              <a:sym typeface="Calibri"/>
            </a:endParaRPr>
          </a:p>
        </p:txBody>
      </p:sp>
      <p:sp>
        <p:nvSpPr>
          <p:cNvPr id="2232" name="Google Shape;2232;p174"/>
          <p:cNvSpPr txBox="1"/>
          <p:nvPr/>
        </p:nvSpPr>
        <p:spPr>
          <a:xfrm>
            <a:off x="7533868" y="494821"/>
            <a:ext cx="15261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lt1"/>
                </a:solidFill>
                <a:latin typeface="Calibri"/>
                <a:ea typeface="Calibri"/>
                <a:cs typeface="Calibri"/>
                <a:sym typeface="Calibri"/>
              </a:rPr>
              <a:t>OrangeCoral</a:t>
            </a:r>
            <a:endParaRPr b="1" sz="2100">
              <a:solidFill>
                <a:schemeClr val="lt1"/>
              </a:solidFill>
              <a:latin typeface="Calibri"/>
              <a:ea typeface="Calibri"/>
              <a:cs typeface="Calibri"/>
              <a:sym typeface="Calibri"/>
            </a:endParaRPr>
          </a:p>
        </p:txBody>
      </p:sp>
      <p:sp>
        <p:nvSpPr>
          <p:cNvPr id="2233" name="Google Shape;2233;p174"/>
          <p:cNvSpPr txBox="1"/>
          <p:nvPr/>
        </p:nvSpPr>
        <p:spPr>
          <a:xfrm>
            <a:off x="8361403" y="2995293"/>
            <a:ext cx="6987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lt1"/>
                </a:solidFill>
                <a:latin typeface="Calibri"/>
                <a:ea typeface="Calibri"/>
                <a:cs typeface="Calibri"/>
                <a:sym typeface="Calibri"/>
              </a:rPr>
              <a:t>Subu</a:t>
            </a:r>
            <a:endParaRPr b="1" sz="2100">
              <a:solidFill>
                <a:schemeClr val="lt1"/>
              </a:solidFill>
              <a:latin typeface="Calibri"/>
              <a:ea typeface="Calibri"/>
              <a:cs typeface="Calibri"/>
              <a:sym typeface="Calibri"/>
            </a:endParaRPr>
          </a:p>
        </p:txBody>
      </p:sp>
      <p:sp>
        <p:nvSpPr>
          <p:cNvPr id="2234" name="Google Shape;2234;p174"/>
          <p:cNvSpPr txBox="1"/>
          <p:nvPr/>
        </p:nvSpPr>
        <p:spPr>
          <a:xfrm>
            <a:off x="6196993" y="4260350"/>
            <a:ext cx="2863200" cy="3924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GB" sz="2100">
                <a:solidFill>
                  <a:schemeClr val="lt1"/>
                </a:solidFill>
                <a:latin typeface="Calibri"/>
                <a:ea typeface="Calibri"/>
                <a:cs typeface="Calibri"/>
                <a:sym typeface="Calibri"/>
              </a:rPr>
              <a:t>DeepSea Space</a:t>
            </a:r>
            <a:endParaRPr b="1" sz="2100">
              <a:solidFill>
                <a:schemeClr val="lt1"/>
              </a:solidFill>
              <a:latin typeface="Calibri"/>
              <a:ea typeface="Calibri"/>
              <a:cs typeface="Calibri"/>
              <a:sym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9" name="Shape 2239"/>
        <p:cNvGrpSpPr/>
        <p:nvPr/>
      </p:nvGrpSpPr>
      <p:grpSpPr>
        <a:xfrm>
          <a:off x="0" y="0"/>
          <a:ext cx="0" cy="0"/>
          <a:chOff x="0" y="0"/>
          <a:chExt cx="0" cy="0"/>
        </a:xfrm>
      </p:grpSpPr>
      <p:pic>
        <p:nvPicPr>
          <p:cNvPr descr="A screenshot of a video game&#10;&#10;Description automatically generated" id="2240" name="Google Shape;2240;p175"/>
          <p:cNvPicPr preferRelativeResize="0"/>
          <p:nvPr>
            <p:ph idx="1" type="body"/>
          </p:nvPr>
        </p:nvPicPr>
        <p:blipFill rotWithShape="1">
          <a:blip r:embed="rId3">
            <a:alphaModFix/>
          </a:blip>
          <a:srcRect b="0" l="0" r="0" t="0"/>
          <a:stretch/>
        </p:blipFill>
        <p:spPr>
          <a:xfrm>
            <a:off x="15" y="8"/>
            <a:ext cx="9144000" cy="5143500"/>
          </a:xfrm>
          <a:prstGeom prst="rect">
            <a:avLst/>
          </a:prstGeom>
          <a:noFill/>
          <a:ln>
            <a:noFill/>
          </a:ln>
        </p:spPr>
      </p:pic>
      <p:sp>
        <p:nvSpPr>
          <p:cNvPr id="2241" name="Google Shape;2241;p175"/>
          <p:cNvSpPr txBox="1"/>
          <p:nvPr/>
        </p:nvSpPr>
        <p:spPr>
          <a:xfrm>
            <a:off x="6572801" y="4516600"/>
            <a:ext cx="2344500" cy="276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Calibri"/>
                <a:ea typeface="Calibri"/>
                <a:cs typeface="Calibri"/>
                <a:sym typeface="Calibri"/>
                <a:hlinkClick r:id="rId4"/>
              </a:rPr>
              <a:t>https://caniuse.com</a:t>
            </a:r>
            <a:endParaRPr b="0" i="0" sz="1400" u="none" cap="none" strike="noStrike">
              <a:solidFill>
                <a:schemeClr val="dk1"/>
              </a:solidFill>
              <a:latin typeface="Calibri"/>
              <a:ea typeface="Calibri"/>
              <a:cs typeface="Calibri"/>
              <a:sym typeface="Calibri"/>
            </a:endParaRPr>
          </a:p>
        </p:txBody>
      </p:sp>
      <p:sp>
        <p:nvSpPr>
          <p:cNvPr id="2242" name="Google Shape;2242;p17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243" name="Google Shape;2243;p17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176"/>
          <p:cNvSpPr txBox="1"/>
          <p:nvPr/>
        </p:nvSpPr>
        <p:spPr>
          <a:xfrm>
            <a:off x="249725" y="1034600"/>
            <a:ext cx="8565300" cy="37785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b="1" lang="en-GB">
                <a:solidFill>
                  <a:srgbClr val="262626"/>
                </a:solidFill>
                <a:latin typeface="Calibri"/>
                <a:ea typeface="Calibri"/>
                <a:cs typeface="Calibri"/>
                <a:sym typeface="Calibri"/>
              </a:rPr>
              <a:t>Additional Reading References</a:t>
            </a:r>
            <a:endParaRPr b="1">
              <a:solidFill>
                <a:srgbClr val="262626"/>
              </a:solidFill>
              <a:latin typeface="Calibri"/>
              <a:ea typeface="Calibri"/>
              <a:cs typeface="Calibri"/>
              <a:sym typeface="Calibri"/>
            </a:endParaRPr>
          </a:p>
          <a:p>
            <a:pPr indent="0" lvl="0" marL="0" marR="0" rtl="0" algn="l">
              <a:lnSpc>
                <a:spcPct val="115000"/>
              </a:lnSpc>
              <a:spcBef>
                <a:spcPts val="0"/>
              </a:spcBef>
              <a:spcAft>
                <a:spcPts val="0"/>
              </a:spcAft>
              <a:buNone/>
            </a:pPr>
            <a:r>
              <a:rPr lang="en-GB" u="sng">
                <a:solidFill>
                  <a:schemeClr val="hlink"/>
                </a:solidFill>
                <a:latin typeface="Calibri"/>
                <a:ea typeface="Calibri"/>
                <a:cs typeface="Calibri"/>
                <a:sym typeface="Calibri"/>
                <a:hlinkClick r:id="rId3"/>
              </a:rPr>
              <a:t>https://dev.to/whitep4nth3r/whats-the-difference-between-and-in-css-23p4</a:t>
            </a:r>
            <a:endParaRPr>
              <a:solidFill>
                <a:srgbClr val="262626"/>
              </a:solidFill>
              <a:latin typeface="Calibri"/>
              <a:ea typeface="Calibri"/>
              <a:cs typeface="Calibri"/>
              <a:sym typeface="Calibri"/>
            </a:endParaRPr>
          </a:p>
          <a:p>
            <a:pPr indent="0" lvl="0" marL="0" marR="0" rtl="0" algn="l">
              <a:lnSpc>
                <a:spcPct val="115000"/>
              </a:lnSpc>
              <a:spcBef>
                <a:spcPts val="0"/>
              </a:spcBef>
              <a:spcAft>
                <a:spcPts val="0"/>
              </a:spcAft>
              <a:buNone/>
            </a:pPr>
            <a:r>
              <a:t/>
            </a:r>
            <a:endParaRPr>
              <a:solidFill>
                <a:srgbClr val="262626"/>
              </a:solidFill>
              <a:latin typeface="Calibri"/>
              <a:ea typeface="Calibri"/>
              <a:cs typeface="Calibri"/>
              <a:sym typeface="Calibri"/>
            </a:endParaRPr>
          </a:p>
          <a:p>
            <a:pPr indent="0" lvl="0" marL="0" marR="0" rtl="0" algn="l">
              <a:lnSpc>
                <a:spcPct val="115000"/>
              </a:lnSpc>
              <a:spcBef>
                <a:spcPts val="0"/>
              </a:spcBef>
              <a:spcAft>
                <a:spcPts val="0"/>
              </a:spcAft>
              <a:buNone/>
            </a:pPr>
            <a:r>
              <a:rPr lang="en-GB" u="sng">
                <a:solidFill>
                  <a:schemeClr val="hlink"/>
                </a:solidFill>
                <a:latin typeface="Calibri"/>
                <a:ea typeface="Calibri"/>
                <a:cs typeface="Calibri"/>
                <a:sym typeface="Calibri"/>
                <a:hlinkClick r:id="rId4"/>
              </a:rPr>
              <a:t>https://css-tricks.com/snippets/css/a-guide-to-flexbox/</a:t>
            </a:r>
            <a:endParaRPr>
              <a:solidFill>
                <a:srgbClr val="262626"/>
              </a:solidFill>
              <a:latin typeface="Calibri"/>
              <a:ea typeface="Calibri"/>
              <a:cs typeface="Calibri"/>
              <a:sym typeface="Calibri"/>
            </a:endParaRPr>
          </a:p>
          <a:p>
            <a:pPr indent="0" lvl="0" marL="0" marR="0" rtl="0" algn="l">
              <a:lnSpc>
                <a:spcPct val="115000"/>
              </a:lnSpc>
              <a:spcBef>
                <a:spcPts val="0"/>
              </a:spcBef>
              <a:spcAft>
                <a:spcPts val="0"/>
              </a:spcAft>
              <a:buNone/>
            </a:pPr>
            <a:r>
              <a:rPr lang="en-GB" u="sng">
                <a:solidFill>
                  <a:schemeClr val="hlink"/>
                </a:solidFill>
                <a:latin typeface="Calibri"/>
                <a:ea typeface="Calibri"/>
                <a:cs typeface="Calibri"/>
                <a:sym typeface="Calibri"/>
                <a:hlinkClick r:id="rId5"/>
              </a:rPr>
              <a:t>https://flexboxfroggy.com/</a:t>
            </a:r>
            <a:endParaRPr>
              <a:solidFill>
                <a:srgbClr val="262626"/>
              </a:solidFill>
              <a:latin typeface="Calibri"/>
              <a:ea typeface="Calibri"/>
              <a:cs typeface="Calibri"/>
              <a:sym typeface="Calibri"/>
            </a:endParaRPr>
          </a:p>
          <a:p>
            <a:pPr indent="0" lvl="0" marL="0" marR="0" rtl="0" algn="l">
              <a:lnSpc>
                <a:spcPct val="115000"/>
              </a:lnSpc>
              <a:spcBef>
                <a:spcPts val="0"/>
              </a:spcBef>
              <a:spcAft>
                <a:spcPts val="0"/>
              </a:spcAft>
              <a:buNone/>
            </a:pPr>
            <a:r>
              <a:t/>
            </a:r>
            <a:endParaRPr>
              <a:solidFill>
                <a:srgbClr val="262626"/>
              </a:solidFill>
              <a:latin typeface="Calibri"/>
              <a:ea typeface="Calibri"/>
              <a:cs typeface="Calibri"/>
              <a:sym typeface="Calibri"/>
            </a:endParaRPr>
          </a:p>
          <a:p>
            <a:pPr indent="0" lvl="0" marL="0" marR="0" rtl="0" algn="l">
              <a:lnSpc>
                <a:spcPct val="115000"/>
              </a:lnSpc>
              <a:spcBef>
                <a:spcPts val="0"/>
              </a:spcBef>
              <a:spcAft>
                <a:spcPts val="0"/>
              </a:spcAft>
              <a:buNone/>
            </a:pPr>
            <a:r>
              <a:t/>
            </a:r>
            <a:endParaRPr>
              <a:solidFill>
                <a:srgbClr val="262626"/>
              </a:solidFill>
              <a:latin typeface="Calibri"/>
              <a:ea typeface="Calibri"/>
              <a:cs typeface="Calibri"/>
              <a:sym typeface="Calibri"/>
            </a:endParaRPr>
          </a:p>
        </p:txBody>
      </p:sp>
      <p:sp>
        <p:nvSpPr>
          <p:cNvPr id="2249" name="Google Shape;2249;p176"/>
          <p:cNvSpPr/>
          <p:nvPr/>
        </p:nvSpPr>
        <p:spPr>
          <a:xfrm>
            <a:off x="4649" y="0"/>
            <a:ext cx="9139200" cy="869400"/>
          </a:xfrm>
          <a:prstGeom prst="rect">
            <a:avLst/>
          </a:prstGeom>
          <a:solidFill>
            <a:srgbClr val="274E1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50" name="Google Shape;2250;p176"/>
          <p:cNvSpPr txBox="1"/>
          <p:nvPr/>
        </p:nvSpPr>
        <p:spPr>
          <a:xfrm>
            <a:off x="3428700" y="238550"/>
            <a:ext cx="2286600" cy="630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Learning Points</a:t>
            </a:r>
            <a:endParaRPr sz="1100"/>
          </a:p>
        </p:txBody>
      </p:sp>
      <p:sp>
        <p:nvSpPr>
          <p:cNvPr id="2251" name="Google Shape;2251;p17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2255" name="Shape 2255"/>
        <p:cNvGrpSpPr/>
        <p:nvPr/>
      </p:nvGrpSpPr>
      <p:grpSpPr>
        <a:xfrm>
          <a:off x="0" y="0"/>
          <a:ext cx="0" cy="0"/>
          <a:chOff x="0" y="0"/>
          <a:chExt cx="0" cy="0"/>
        </a:xfrm>
      </p:grpSpPr>
      <p:sp>
        <p:nvSpPr>
          <p:cNvPr id="2256" name="Google Shape;2256;p177"/>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FORMS</a:t>
            </a:r>
            <a:endParaRPr sz="800">
              <a:solidFill>
                <a:schemeClr val="lt1"/>
              </a:solidFill>
            </a:endParaRPr>
          </a:p>
        </p:txBody>
      </p:sp>
      <p:pic>
        <p:nvPicPr>
          <p:cNvPr id="2257" name="Google Shape;2257;p177"/>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2258" name="Google Shape;2258;p177"/>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262" name="Shape 2262"/>
        <p:cNvGrpSpPr/>
        <p:nvPr/>
      </p:nvGrpSpPr>
      <p:grpSpPr>
        <a:xfrm>
          <a:off x="0" y="0"/>
          <a:ext cx="0" cy="0"/>
          <a:chOff x="0" y="0"/>
          <a:chExt cx="0" cy="0"/>
        </a:xfrm>
      </p:grpSpPr>
      <p:sp>
        <p:nvSpPr>
          <p:cNvPr id="2263" name="Google Shape;2263;p178"/>
          <p:cNvSpPr/>
          <p:nvPr/>
        </p:nvSpPr>
        <p:spPr>
          <a:xfrm>
            <a:off x="2279042" y="1215163"/>
            <a:ext cx="5197200" cy="198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4100">
                <a:solidFill>
                  <a:srgbClr val="FFFFFF"/>
                </a:solidFill>
                <a:latin typeface="Helvetica Neue"/>
                <a:ea typeface="Helvetica Neue"/>
                <a:cs typeface="Helvetica Neue"/>
                <a:sym typeface="Helvetica Neue"/>
              </a:rPr>
              <a:t>The &lt;form&gt; Tag</a:t>
            </a:r>
            <a:endParaRPr b="1" sz="4100">
              <a:solidFill>
                <a:srgbClr val="000000"/>
              </a:solidFill>
              <a:latin typeface="Helvetica Neue"/>
              <a:ea typeface="Helvetica Neue"/>
              <a:cs typeface="Helvetica Neue"/>
              <a:sym typeface="Helvetica Neue"/>
            </a:endParaRPr>
          </a:p>
        </p:txBody>
      </p:sp>
      <p:sp>
        <p:nvSpPr>
          <p:cNvPr id="2264" name="Google Shape;2264;p178"/>
          <p:cNvSpPr txBox="1"/>
          <p:nvPr/>
        </p:nvSpPr>
        <p:spPr>
          <a:xfrm>
            <a:off x="2775487" y="2592773"/>
            <a:ext cx="3654000" cy="6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FFCA08"/>
                </a:solidFill>
                <a:latin typeface="Calibri"/>
                <a:ea typeface="Calibri"/>
                <a:cs typeface="Calibri"/>
                <a:sym typeface="Calibri"/>
              </a:rPr>
              <a:t>action</a:t>
            </a:r>
            <a:r>
              <a:rPr lang="en-GB" sz="1800">
                <a:solidFill>
                  <a:schemeClr val="lt1"/>
                </a:solidFill>
                <a:latin typeface="Calibri"/>
                <a:ea typeface="Calibri"/>
                <a:cs typeface="Calibri"/>
                <a:sym typeface="Calibri"/>
              </a:rPr>
              <a:t> – the URL to send form data to</a:t>
            </a:r>
            <a:endParaRPr sz="1100"/>
          </a:p>
          <a:p>
            <a:pPr indent="0" lvl="0" marL="0" marR="0" rtl="0" algn="l">
              <a:spcBef>
                <a:spcPts val="0"/>
              </a:spcBef>
              <a:spcAft>
                <a:spcPts val="0"/>
              </a:spcAft>
              <a:buNone/>
            </a:pPr>
            <a:r>
              <a:rPr b="1" lang="en-GB" sz="1800">
                <a:solidFill>
                  <a:srgbClr val="FFCA08"/>
                </a:solidFill>
                <a:latin typeface="Calibri"/>
                <a:ea typeface="Calibri"/>
                <a:cs typeface="Calibri"/>
                <a:sym typeface="Calibri"/>
              </a:rPr>
              <a:t>method</a:t>
            </a:r>
            <a:r>
              <a:rPr b="1" lang="en-GB" sz="1800">
                <a:solidFill>
                  <a:schemeClr val="lt1"/>
                </a:solidFill>
                <a:latin typeface="Calibri"/>
                <a:ea typeface="Calibri"/>
                <a:cs typeface="Calibri"/>
                <a:sym typeface="Calibri"/>
              </a:rPr>
              <a:t> </a:t>
            </a:r>
            <a:r>
              <a:rPr lang="en-GB" sz="1800">
                <a:solidFill>
                  <a:schemeClr val="lt1"/>
                </a:solidFill>
                <a:latin typeface="Calibri"/>
                <a:ea typeface="Calibri"/>
                <a:cs typeface="Calibri"/>
                <a:sym typeface="Calibri"/>
              </a:rPr>
              <a:t>– the type of HTTP request</a:t>
            </a:r>
            <a:endParaRPr sz="1100"/>
          </a:p>
        </p:txBody>
      </p:sp>
      <p:pic>
        <p:nvPicPr>
          <p:cNvPr id="2265" name="Google Shape;2265;p178"/>
          <p:cNvPicPr preferRelativeResize="0"/>
          <p:nvPr/>
        </p:nvPicPr>
        <p:blipFill rotWithShape="1">
          <a:blip r:embed="rId3">
            <a:alphaModFix/>
          </a:blip>
          <a:srcRect b="0" l="0" r="0" t="0"/>
          <a:stretch/>
        </p:blipFill>
        <p:spPr>
          <a:xfrm>
            <a:off x="2775487" y="1881091"/>
            <a:ext cx="4204307" cy="739647"/>
          </a:xfrm>
          <a:prstGeom prst="rect">
            <a:avLst/>
          </a:prstGeom>
          <a:noFill/>
          <a:ln>
            <a:noFill/>
          </a:ln>
        </p:spPr>
      </p:pic>
      <p:sp>
        <p:nvSpPr>
          <p:cNvPr id="2266" name="Google Shape;2266;p178"/>
          <p:cNvSpPr txBox="1"/>
          <p:nvPr/>
        </p:nvSpPr>
        <p:spPr>
          <a:xfrm>
            <a:off x="2946775" y="3216175"/>
            <a:ext cx="3588600" cy="582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100">
                <a:solidFill>
                  <a:srgbClr val="00B498"/>
                </a:solidFill>
                <a:latin typeface="Calibri"/>
                <a:ea typeface="Calibri"/>
                <a:cs typeface="Calibri"/>
                <a:sym typeface="Calibri"/>
              </a:rPr>
              <a:t>Until we work with a database noSQL/mongoDB/backend languages, our forms are actually quite "sad" :(</a:t>
            </a:r>
            <a:endParaRPr sz="1100"/>
          </a:p>
        </p:txBody>
      </p:sp>
      <p:sp>
        <p:nvSpPr>
          <p:cNvPr id="2267" name="Google Shape;2267;p178"/>
          <p:cNvSpPr txBox="1"/>
          <p:nvPr/>
        </p:nvSpPr>
        <p:spPr>
          <a:xfrm>
            <a:off x="5419175" y="4538400"/>
            <a:ext cx="3517800" cy="34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rgbClr val="FFFFFF"/>
                </a:solidFill>
                <a:latin typeface="Calibri"/>
                <a:ea typeface="Calibri"/>
                <a:cs typeface="Calibri"/>
                <a:sym typeface="Calibri"/>
                <a:hlinkClick r:id="rId4">
                  <a:extLst>
                    <a:ext uri="{A12FA001-AC4F-418D-AE19-62706E023703}">
                      <ahyp:hlinkClr val="tx"/>
                    </a:ext>
                  </a:extLst>
                </a:hlinkClick>
              </a:rPr>
              <a:t>https://developer.mozilla.org/en-US/docs/Learn/Forms</a:t>
            </a:r>
            <a:endParaRPr sz="1000">
              <a:solidFill>
                <a:srgbClr val="FFFFFF"/>
              </a:solidFill>
              <a:latin typeface="Calibri"/>
              <a:ea typeface="Calibri"/>
              <a:cs typeface="Calibri"/>
              <a:sym typeface="Calibri"/>
            </a:endParaRPr>
          </a:p>
        </p:txBody>
      </p:sp>
      <p:sp>
        <p:nvSpPr>
          <p:cNvPr id="2268" name="Google Shape;2268;p17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269" name="Google Shape;2269;p17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273" name="Shape 2273"/>
        <p:cNvGrpSpPr/>
        <p:nvPr/>
      </p:nvGrpSpPr>
      <p:grpSpPr>
        <a:xfrm>
          <a:off x="0" y="0"/>
          <a:ext cx="0" cy="0"/>
          <a:chOff x="0" y="0"/>
          <a:chExt cx="0" cy="0"/>
        </a:xfrm>
      </p:grpSpPr>
      <p:sp>
        <p:nvSpPr>
          <p:cNvPr id="2274" name="Google Shape;2274;p179"/>
          <p:cNvSpPr/>
          <p:nvPr/>
        </p:nvSpPr>
        <p:spPr>
          <a:xfrm>
            <a:off x="1973392" y="404856"/>
            <a:ext cx="5197200" cy="198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4100">
                <a:solidFill>
                  <a:srgbClr val="FFFFFF"/>
                </a:solidFill>
                <a:latin typeface="Helvetica Neue"/>
                <a:ea typeface="Helvetica Neue"/>
                <a:cs typeface="Helvetica Neue"/>
                <a:sym typeface="Helvetica Neue"/>
              </a:rPr>
              <a:t>The &lt;input&gt; Tag</a:t>
            </a:r>
            <a:endParaRPr b="1" sz="4100">
              <a:solidFill>
                <a:srgbClr val="000000"/>
              </a:solidFill>
              <a:latin typeface="Helvetica Neue"/>
              <a:ea typeface="Helvetica Neue"/>
              <a:cs typeface="Helvetica Neue"/>
              <a:sym typeface="Helvetica Neue"/>
            </a:endParaRPr>
          </a:p>
        </p:txBody>
      </p:sp>
      <p:sp>
        <p:nvSpPr>
          <p:cNvPr id="2275" name="Google Shape;2275;p179"/>
          <p:cNvSpPr txBox="1"/>
          <p:nvPr/>
        </p:nvSpPr>
        <p:spPr>
          <a:xfrm>
            <a:off x="2581026" y="950248"/>
            <a:ext cx="3981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rgbClr val="00B498"/>
                </a:solidFill>
                <a:latin typeface="Calibri"/>
                <a:ea typeface="Calibri"/>
                <a:cs typeface="Calibri"/>
                <a:sym typeface="Calibri"/>
              </a:rPr>
              <a:t>The input tag creates interactive controls. </a:t>
            </a:r>
            <a:br>
              <a:rPr lang="en-GB" sz="1400">
                <a:solidFill>
                  <a:srgbClr val="00B498"/>
                </a:solidFill>
                <a:latin typeface="Calibri"/>
                <a:ea typeface="Calibri"/>
                <a:cs typeface="Calibri"/>
                <a:sym typeface="Calibri"/>
              </a:rPr>
            </a:br>
            <a:r>
              <a:rPr lang="en-GB" sz="1400">
                <a:solidFill>
                  <a:srgbClr val="00B498"/>
                </a:solidFill>
                <a:latin typeface="Calibri"/>
                <a:ea typeface="Calibri"/>
                <a:cs typeface="Calibri"/>
                <a:sym typeface="Calibri"/>
              </a:rPr>
              <a:t>The "</a:t>
            </a:r>
            <a:r>
              <a:rPr b="1" lang="en-GB" sz="1400">
                <a:solidFill>
                  <a:srgbClr val="00B498"/>
                </a:solidFill>
                <a:latin typeface="Calibri"/>
                <a:ea typeface="Calibri"/>
                <a:cs typeface="Calibri"/>
                <a:sym typeface="Calibri"/>
              </a:rPr>
              <a:t>type</a:t>
            </a:r>
            <a:r>
              <a:rPr lang="en-GB" sz="1400">
                <a:solidFill>
                  <a:srgbClr val="00B498"/>
                </a:solidFill>
                <a:latin typeface="Calibri"/>
                <a:ea typeface="Calibri"/>
                <a:cs typeface="Calibri"/>
                <a:sym typeface="Calibri"/>
              </a:rPr>
              <a:t>" attribute determines the type of input</a:t>
            </a:r>
            <a:endParaRPr sz="1100"/>
          </a:p>
        </p:txBody>
      </p:sp>
      <p:pic>
        <p:nvPicPr>
          <p:cNvPr id="2276" name="Google Shape;2276;p179"/>
          <p:cNvPicPr preferRelativeResize="0"/>
          <p:nvPr/>
        </p:nvPicPr>
        <p:blipFill rotWithShape="1">
          <a:blip r:embed="rId3">
            <a:alphaModFix/>
          </a:blip>
          <a:srcRect b="0" l="0" r="0" t="0"/>
          <a:stretch/>
        </p:blipFill>
        <p:spPr>
          <a:xfrm>
            <a:off x="1795175" y="1495502"/>
            <a:ext cx="2600375" cy="2937200"/>
          </a:xfrm>
          <a:prstGeom prst="rect">
            <a:avLst/>
          </a:prstGeom>
          <a:noFill/>
          <a:ln>
            <a:noFill/>
          </a:ln>
        </p:spPr>
      </p:pic>
      <p:pic>
        <p:nvPicPr>
          <p:cNvPr id="2277" name="Google Shape;2277;p179"/>
          <p:cNvPicPr preferRelativeResize="0"/>
          <p:nvPr/>
        </p:nvPicPr>
        <p:blipFill rotWithShape="1">
          <a:blip r:embed="rId4">
            <a:alphaModFix/>
          </a:blip>
          <a:srcRect b="0" l="0" r="0" t="0"/>
          <a:stretch/>
        </p:blipFill>
        <p:spPr>
          <a:xfrm>
            <a:off x="4908125" y="1495500"/>
            <a:ext cx="2295900" cy="2937200"/>
          </a:xfrm>
          <a:prstGeom prst="rect">
            <a:avLst/>
          </a:prstGeom>
          <a:noFill/>
          <a:ln>
            <a:noFill/>
          </a:ln>
        </p:spPr>
      </p:pic>
      <p:sp>
        <p:nvSpPr>
          <p:cNvPr id="2278" name="Google Shape;2278;p179"/>
          <p:cNvSpPr txBox="1"/>
          <p:nvPr/>
        </p:nvSpPr>
        <p:spPr>
          <a:xfrm>
            <a:off x="5163630" y="4752940"/>
            <a:ext cx="39963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lt1"/>
                </a:solidFill>
                <a:latin typeface="Calibri"/>
                <a:ea typeface="Calibri"/>
                <a:cs typeface="Calibri"/>
                <a:sym typeface="Calibri"/>
              </a:rPr>
              <a:t>Reading Reference: https://developer.mozilla.org/en-US/docs/Web/HTML/Element/input</a:t>
            </a:r>
            <a:endParaRPr sz="1100"/>
          </a:p>
        </p:txBody>
      </p:sp>
      <p:sp>
        <p:nvSpPr>
          <p:cNvPr id="2279" name="Google Shape;2279;p17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283" name="Shape 2283"/>
        <p:cNvGrpSpPr/>
        <p:nvPr/>
      </p:nvGrpSpPr>
      <p:grpSpPr>
        <a:xfrm>
          <a:off x="0" y="0"/>
          <a:ext cx="0" cy="0"/>
          <a:chOff x="0" y="0"/>
          <a:chExt cx="0" cy="0"/>
        </a:xfrm>
      </p:grpSpPr>
      <p:sp>
        <p:nvSpPr>
          <p:cNvPr id="2284" name="Google Shape;2284;p180"/>
          <p:cNvSpPr/>
          <p:nvPr/>
        </p:nvSpPr>
        <p:spPr>
          <a:xfrm>
            <a:off x="1973400" y="935987"/>
            <a:ext cx="5197200" cy="664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4100">
                <a:solidFill>
                  <a:srgbClr val="FFFFFF"/>
                </a:solidFill>
                <a:latin typeface="Helvetica Neue"/>
                <a:ea typeface="Helvetica Neue"/>
                <a:cs typeface="Helvetica Neue"/>
                <a:sym typeface="Helvetica Neue"/>
              </a:rPr>
              <a:t>A Simple Form</a:t>
            </a:r>
            <a:endParaRPr b="1" sz="4100">
              <a:solidFill>
                <a:srgbClr val="000000"/>
              </a:solidFill>
              <a:latin typeface="Helvetica Neue"/>
              <a:ea typeface="Helvetica Neue"/>
              <a:cs typeface="Helvetica Neue"/>
              <a:sym typeface="Helvetica Neue"/>
            </a:endParaRPr>
          </a:p>
        </p:txBody>
      </p:sp>
      <p:pic>
        <p:nvPicPr>
          <p:cNvPr id="2285" name="Google Shape;2285;p180"/>
          <p:cNvPicPr preferRelativeResize="0"/>
          <p:nvPr/>
        </p:nvPicPr>
        <p:blipFill rotWithShape="1">
          <a:blip r:embed="rId3">
            <a:alphaModFix/>
          </a:blip>
          <a:srcRect b="0" l="0" r="0" t="0"/>
          <a:stretch/>
        </p:blipFill>
        <p:spPr>
          <a:xfrm>
            <a:off x="427575" y="1788275"/>
            <a:ext cx="4048425" cy="1121853"/>
          </a:xfrm>
          <a:prstGeom prst="rect">
            <a:avLst/>
          </a:prstGeom>
          <a:noFill/>
          <a:ln>
            <a:noFill/>
          </a:ln>
        </p:spPr>
      </p:pic>
      <p:pic>
        <p:nvPicPr>
          <p:cNvPr id="2286" name="Google Shape;2286;p180"/>
          <p:cNvPicPr preferRelativeResize="0"/>
          <p:nvPr/>
        </p:nvPicPr>
        <p:blipFill rotWithShape="1">
          <a:blip r:embed="rId4">
            <a:alphaModFix/>
          </a:blip>
          <a:srcRect b="0" l="0" r="0" t="0"/>
          <a:stretch/>
        </p:blipFill>
        <p:spPr>
          <a:xfrm>
            <a:off x="4542875" y="1819925"/>
            <a:ext cx="4411326" cy="1053937"/>
          </a:xfrm>
          <a:prstGeom prst="rect">
            <a:avLst/>
          </a:prstGeom>
          <a:noFill/>
          <a:ln>
            <a:noFill/>
          </a:ln>
        </p:spPr>
      </p:pic>
      <p:sp>
        <p:nvSpPr>
          <p:cNvPr id="2287" name="Google Shape;2287;p180"/>
          <p:cNvSpPr txBox="1"/>
          <p:nvPr/>
        </p:nvSpPr>
        <p:spPr>
          <a:xfrm>
            <a:off x="5163630" y="4705990"/>
            <a:ext cx="39963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lt1"/>
                </a:solidFill>
                <a:latin typeface="Calibri"/>
                <a:ea typeface="Calibri"/>
                <a:cs typeface="Calibri"/>
                <a:sym typeface="Calibri"/>
              </a:rPr>
              <a:t>Reading Reference: https://developer.mozilla.org/en-US/docs/Web/HTML/Element/input</a:t>
            </a:r>
            <a:endParaRPr sz="1100"/>
          </a:p>
        </p:txBody>
      </p:sp>
      <p:sp>
        <p:nvSpPr>
          <p:cNvPr id="2288" name="Google Shape;2288;p180"/>
          <p:cNvSpPr txBox="1"/>
          <p:nvPr/>
        </p:nvSpPr>
        <p:spPr>
          <a:xfrm>
            <a:off x="4542877" y="3023413"/>
            <a:ext cx="30006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00B498"/>
                </a:solidFill>
                <a:latin typeface="Calibri"/>
                <a:ea typeface="Calibri"/>
                <a:cs typeface="Calibri"/>
                <a:sym typeface="Calibri"/>
              </a:rPr>
              <a:t>*UX: When designing forms it’s a whole process.</a:t>
            </a:r>
            <a:endParaRPr sz="1100"/>
          </a:p>
          <a:p>
            <a:pPr indent="0" lvl="0" marL="0" marR="0" rtl="0" algn="l">
              <a:spcBef>
                <a:spcPts val="0"/>
              </a:spcBef>
              <a:spcAft>
                <a:spcPts val="0"/>
              </a:spcAft>
              <a:buNone/>
            </a:pPr>
            <a:r>
              <a:rPr lang="en-GB" sz="900">
                <a:solidFill>
                  <a:srgbClr val="00B498"/>
                </a:solidFill>
                <a:latin typeface="Calibri"/>
                <a:ea typeface="Calibri"/>
                <a:cs typeface="Calibri"/>
                <a:sym typeface="Calibri"/>
              </a:rPr>
              <a:t>Got to think about the platform, device, readability, audience</a:t>
            </a:r>
            <a:endParaRPr sz="1100"/>
          </a:p>
          <a:p>
            <a:pPr indent="0" lvl="0" marL="0" marR="0" rtl="0" algn="l">
              <a:spcBef>
                <a:spcPts val="0"/>
              </a:spcBef>
              <a:spcAft>
                <a:spcPts val="0"/>
              </a:spcAft>
              <a:buNone/>
            </a:pPr>
            <a:r>
              <a:rPr lang="en-GB" sz="900">
                <a:solidFill>
                  <a:srgbClr val="00B498"/>
                </a:solidFill>
                <a:latin typeface="Calibri"/>
                <a:ea typeface="Calibri"/>
                <a:cs typeface="Calibri"/>
                <a:sym typeface="Calibri"/>
              </a:rPr>
              <a:t>Also think about are the fields </a:t>
            </a:r>
            <a:r>
              <a:rPr b="1" lang="en-GB" sz="900">
                <a:solidFill>
                  <a:srgbClr val="FB6F7A"/>
                </a:solidFill>
                <a:latin typeface="Calibri"/>
                <a:ea typeface="Calibri"/>
                <a:cs typeface="Calibri"/>
                <a:sym typeface="Calibri"/>
              </a:rPr>
              <a:t>REALLY NECESSARY?</a:t>
            </a:r>
            <a:endParaRPr sz="1100"/>
          </a:p>
        </p:txBody>
      </p:sp>
      <p:sp>
        <p:nvSpPr>
          <p:cNvPr id="2289" name="Google Shape;2289;p180"/>
          <p:cNvSpPr/>
          <p:nvPr/>
        </p:nvSpPr>
        <p:spPr>
          <a:xfrm>
            <a:off x="4542875" y="3440201"/>
            <a:ext cx="34671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100">
                <a:solidFill>
                  <a:srgbClr val="FFFFFF"/>
                </a:solidFill>
                <a:latin typeface="Calibri"/>
                <a:ea typeface="Calibri"/>
                <a:cs typeface="Calibri"/>
                <a:sym typeface="Calibri"/>
              </a:rPr>
              <a:t>Recommending reading:</a:t>
            </a:r>
            <a:r>
              <a:rPr lang="en-GB" sz="1100">
                <a:solidFill>
                  <a:srgbClr val="FFFFFF"/>
                </a:solidFill>
                <a:latin typeface="Calibri"/>
                <a:ea typeface="Calibri"/>
                <a:cs typeface="Calibri"/>
                <a:sym typeface="Calibri"/>
              </a:rPr>
              <a:t> </a:t>
            </a:r>
            <a:r>
              <a:rPr lang="en-GB" sz="1100" u="sng">
                <a:solidFill>
                  <a:srgbClr val="FFFFFF"/>
                </a:solidFill>
                <a:latin typeface="Calibri"/>
                <a:ea typeface="Calibri"/>
                <a:cs typeface="Calibri"/>
                <a:sym typeface="Calibri"/>
                <a:hlinkClick r:id="rId5">
                  <a:extLst>
                    <a:ext uri="{A12FA001-AC4F-418D-AE19-62706E023703}">
                      <ahyp:hlinkClr val="tx"/>
                    </a:ext>
                  </a:extLst>
                </a:hlinkClick>
              </a:rPr>
              <a:t>https://static.lukew.com/webforms_lukew.pdf</a:t>
            </a:r>
            <a:endParaRPr sz="1100">
              <a:solidFill>
                <a:srgbClr val="FFFFFF"/>
              </a:solidFill>
              <a:latin typeface="Calibri"/>
              <a:ea typeface="Calibri"/>
              <a:cs typeface="Calibri"/>
              <a:sym typeface="Calibri"/>
            </a:endParaRPr>
          </a:p>
        </p:txBody>
      </p:sp>
      <p:sp>
        <p:nvSpPr>
          <p:cNvPr id="2290" name="Google Shape;2290;p180"/>
          <p:cNvSpPr txBox="1"/>
          <p:nvPr/>
        </p:nvSpPr>
        <p:spPr>
          <a:xfrm>
            <a:off x="427571" y="3023425"/>
            <a:ext cx="2242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FB6F7A"/>
                </a:solidFill>
                <a:latin typeface="Calibri"/>
                <a:ea typeface="Calibri"/>
                <a:cs typeface="Calibri"/>
                <a:sym typeface="Calibri"/>
              </a:rPr>
              <a:t>Let's try sending data.</a:t>
            </a:r>
            <a:endParaRPr sz="1100"/>
          </a:p>
        </p:txBody>
      </p:sp>
      <p:sp>
        <p:nvSpPr>
          <p:cNvPr id="2291" name="Google Shape;2291;p18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292" name="Google Shape;2292;p18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296" name="Shape 2296"/>
        <p:cNvGrpSpPr/>
        <p:nvPr/>
      </p:nvGrpSpPr>
      <p:grpSpPr>
        <a:xfrm>
          <a:off x="0" y="0"/>
          <a:ext cx="0" cy="0"/>
          <a:chOff x="0" y="0"/>
          <a:chExt cx="0" cy="0"/>
        </a:xfrm>
      </p:grpSpPr>
      <p:sp>
        <p:nvSpPr>
          <p:cNvPr id="2297" name="Google Shape;2297;p181"/>
          <p:cNvSpPr/>
          <p:nvPr/>
        </p:nvSpPr>
        <p:spPr>
          <a:xfrm>
            <a:off x="2279042" y="922556"/>
            <a:ext cx="5197200" cy="198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4100">
                <a:solidFill>
                  <a:srgbClr val="FFFFFF"/>
                </a:solidFill>
                <a:latin typeface="Helvetica Neue"/>
                <a:ea typeface="Helvetica Neue"/>
                <a:cs typeface="Helvetica Neue"/>
                <a:sym typeface="Helvetica Neue"/>
              </a:rPr>
              <a:t>Labels</a:t>
            </a:r>
            <a:endParaRPr b="1" sz="4100">
              <a:solidFill>
                <a:srgbClr val="000000"/>
              </a:solidFill>
              <a:latin typeface="Helvetica Neue"/>
              <a:ea typeface="Helvetica Neue"/>
              <a:cs typeface="Helvetica Neue"/>
              <a:sym typeface="Helvetica Neue"/>
            </a:endParaRPr>
          </a:p>
        </p:txBody>
      </p:sp>
      <p:sp>
        <p:nvSpPr>
          <p:cNvPr id="2298" name="Google Shape;2298;p181"/>
          <p:cNvSpPr txBox="1"/>
          <p:nvPr/>
        </p:nvSpPr>
        <p:spPr>
          <a:xfrm>
            <a:off x="5163630" y="4752940"/>
            <a:ext cx="39963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lt1"/>
                </a:solidFill>
                <a:latin typeface="Calibri"/>
                <a:ea typeface="Calibri"/>
                <a:cs typeface="Calibri"/>
                <a:sym typeface="Calibri"/>
              </a:rPr>
              <a:t>Reading Reference: </a:t>
            </a:r>
            <a:r>
              <a:rPr lang="en-GB" sz="800" u="sng">
                <a:solidFill>
                  <a:srgbClr val="FFFFFF"/>
                </a:solidFill>
                <a:latin typeface="Calibri"/>
                <a:ea typeface="Calibri"/>
                <a:cs typeface="Calibri"/>
                <a:sym typeface="Calibri"/>
                <a:hlinkClick r:id="rId3">
                  <a:extLst>
                    <a:ext uri="{A12FA001-AC4F-418D-AE19-62706E023703}">
                      <ahyp:hlinkClr val="tx"/>
                    </a:ext>
                  </a:extLst>
                </a:hlinkClick>
              </a:rPr>
              <a:t>https://developer.mozilla.org/en-US/docs/Web/HTML/Element/input</a:t>
            </a:r>
            <a:endParaRPr sz="1100">
              <a:solidFill>
                <a:srgbClr val="FFFFFF"/>
              </a:solidFill>
            </a:endParaRPr>
          </a:p>
        </p:txBody>
      </p:sp>
      <p:sp>
        <p:nvSpPr>
          <p:cNvPr id="2299" name="Google Shape;2299;p181"/>
          <p:cNvSpPr txBox="1"/>
          <p:nvPr/>
        </p:nvSpPr>
        <p:spPr>
          <a:xfrm>
            <a:off x="2871577" y="1436147"/>
            <a:ext cx="37977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900">
                <a:solidFill>
                  <a:srgbClr val="00B498"/>
                </a:solidFill>
                <a:latin typeface="Calibri"/>
                <a:ea typeface="Calibri"/>
                <a:cs typeface="Calibri"/>
                <a:sym typeface="Calibri"/>
              </a:rPr>
              <a:t>Let's us add captions to the form elements</a:t>
            </a:r>
            <a:endParaRPr sz="1100"/>
          </a:p>
          <a:p>
            <a:pPr indent="0" lvl="0" marL="0" marR="0" rtl="0" algn="ctr">
              <a:spcBef>
                <a:spcPts val="0"/>
              </a:spcBef>
              <a:spcAft>
                <a:spcPts val="0"/>
              </a:spcAft>
              <a:buNone/>
            </a:pPr>
            <a:r>
              <a:rPr b="1" lang="en-GB" sz="900">
                <a:solidFill>
                  <a:srgbClr val="00B498"/>
                </a:solidFill>
                <a:latin typeface="Calibri"/>
                <a:ea typeface="Calibri"/>
                <a:cs typeface="Calibri"/>
                <a:sym typeface="Calibri"/>
              </a:rPr>
              <a:t>Labels are really important for making site accessible (visual impairment, etc)</a:t>
            </a:r>
            <a:endParaRPr b="1" sz="900">
              <a:solidFill>
                <a:srgbClr val="FB6F7A"/>
              </a:solidFill>
              <a:latin typeface="Calibri"/>
              <a:ea typeface="Calibri"/>
              <a:cs typeface="Calibri"/>
              <a:sym typeface="Calibri"/>
            </a:endParaRPr>
          </a:p>
        </p:txBody>
      </p:sp>
      <p:pic>
        <p:nvPicPr>
          <p:cNvPr id="2300" name="Google Shape;2300;p181"/>
          <p:cNvPicPr preferRelativeResize="0"/>
          <p:nvPr/>
        </p:nvPicPr>
        <p:blipFill rotWithShape="1">
          <a:blip r:embed="rId4">
            <a:alphaModFix/>
          </a:blip>
          <a:srcRect b="0" l="0" r="0" t="0"/>
          <a:stretch/>
        </p:blipFill>
        <p:spPr>
          <a:xfrm>
            <a:off x="3589821" y="1767091"/>
            <a:ext cx="3147618" cy="330973"/>
          </a:xfrm>
          <a:prstGeom prst="rect">
            <a:avLst/>
          </a:prstGeom>
          <a:noFill/>
          <a:ln>
            <a:noFill/>
          </a:ln>
        </p:spPr>
      </p:pic>
      <p:pic>
        <p:nvPicPr>
          <p:cNvPr id="2301" name="Google Shape;2301;p181"/>
          <p:cNvPicPr preferRelativeResize="0"/>
          <p:nvPr/>
        </p:nvPicPr>
        <p:blipFill rotWithShape="1">
          <a:blip r:embed="rId5">
            <a:alphaModFix/>
          </a:blip>
          <a:srcRect b="0" l="0" r="0" t="0"/>
          <a:stretch/>
        </p:blipFill>
        <p:spPr>
          <a:xfrm>
            <a:off x="0" y="2334515"/>
            <a:ext cx="4394627" cy="1617412"/>
          </a:xfrm>
          <a:prstGeom prst="rect">
            <a:avLst/>
          </a:prstGeom>
          <a:noFill/>
          <a:ln>
            <a:noFill/>
          </a:ln>
        </p:spPr>
      </p:pic>
      <p:sp>
        <p:nvSpPr>
          <p:cNvPr id="2302" name="Google Shape;2302;p181"/>
          <p:cNvSpPr txBox="1"/>
          <p:nvPr/>
        </p:nvSpPr>
        <p:spPr>
          <a:xfrm>
            <a:off x="5705124" y="3414544"/>
            <a:ext cx="345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Alternate syntax, using </a:t>
            </a:r>
            <a:r>
              <a:rPr b="1" lang="en-GB" sz="1400">
                <a:solidFill>
                  <a:srgbClr val="FB6F7A"/>
                </a:solidFill>
                <a:latin typeface="Calibri"/>
                <a:ea typeface="Calibri"/>
                <a:cs typeface="Calibri"/>
                <a:sym typeface="Calibri"/>
              </a:rPr>
              <a:t>"for" </a:t>
            </a:r>
            <a:r>
              <a:rPr lang="en-GB" sz="1400">
                <a:solidFill>
                  <a:schemeClr val="lt1"/>
                </a:solidFill>
                <a:latin typeface="Calibri"/>
                <a:ea typeface="Calibri"/>
                <a:cs typeface="Calibri"/>
                <a:sym typeface="Calibri"/>
              </a:rPr>
              <a:t>and </a:t>
            </a:r>
            <a:r>
              <a:rPr b="1" lang="en-GB" sz="1400">
                <a:solidFill>
                  <a:srgbClr val="FB6F7A"/>
                </a:solidFill>
                <a:latin typeface="Calibri"/>
                <a:ea typeface="Calibri"/>
                <a:cs typeface="Calibri"/>
                <a:sym typeface="Calibri"/>
              </a:rPr>
              <a:t>"id" </a:t>
            </a:r>
            <a:r>
              <a:rPr lang="en-GB" sz="1400">
                <a:solidFill>
                  <a:schemeClr val="lt1"/>
                </a:solidFill>
                <a:latin typeface="Calibri"/>
                <a:ea typeface="Calibri"/>
                <a:cs typeface="Calibri"/>
                <a:sym typeface="Calibri"/>
              </a:rPr>
              <a:t>attributes</a:t>
            </a:r>
            <a:endParaRPr sz="1100"/>
          </a:p>
        </p:txBody>
      </p:sp>
      <p:pic>
        <p:nvPicPr>
          <p:cNvPr id="2303" name="Google Shape;2303;p181"/>
          <p:cNvPicPr preferRelativeResize="0"/>
          <p:nvPr/>
        </p:nvPicPr>
        <p:blipFill rotWithShape="1">
          <a:blip r:embed="rId6">
            <a:alphaModFix/>
          </a:blip>
          <a:srcRect b="0" l="0" r="0" t="0"/>
          <a:stretch/>
        </p:blipFill>
        <p:spPr>
          <a:xfrm>
            <a:off x="4800599" y="2345614"/>
            <a:ext cx="4359557" cy="1068930"/>
          </a:xfrm>
          <a:prstGeom prst="rect">
            <a:avLst/>
          </a:prstGeom>
          <a:noFill/>
          <a:ln>
            <a:noFill/>
          </a:ln>
        </p:spPr>
      </p:pic>
      <p:sp>
        <p:nvSpPr>
          <p:cNvPr id="2304" name="Google Shape;2304;p18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305" name="Google Shape;2305;p18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309" name="Shape 2309"/>
        <p:cNvGrpSpPr/>
        <p:nvPr/>
      </p:nvGrpSpPr>
      <p:grpSpPr>
        <a:xfrm>
          <a:off x="0" y="0"/>
          <a:ext cx="0" cy="0"/>
          <a:chOff x="0" y="0"/>
          <a:chExt cx="0" cy="0"/>
        </a:xfrm>
      </p:grpSpPr>
      <p:sp>
        <p:nvSpPr>
          <p:cNvPr id="2310" name="Google Shape;2310;p182"/>
          <p:cNvSpPr/>
          <p:nvPr/>
        </p:nvSpPr>
        <p:spPr>
          <a:xfrm>
            <a:off x="2279042" y="922556"/>
            <a:ext cx="5197200" cy="198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4100">
                <a:solidFill>
                  <a:srgbClr val="FFFFFF"/>
                </a:solidFill>
                <a:latin typeface="Helvetica Neue"/>
                <a:ea typeface="Helvetica Neue"/>
                <a:cs typeface="Helvetica Neue"/>
                <a:sym typeface="Helvetica Neue"/>
              </a:rPr>
              <a:t>Validations</a:t>
            </a:r>
            <a:endParaRPr b="1" sz="4100">
              <a:solidFill>
                <a:srgbClr val="000000"/>
              </a:solidFill>
              <a:latin typeface="Helvetica Neue"/>
              <a:ea typeface="Helvetica Neue"/>
              <a:cs typeface="Helvetica Neue"/>
              <a:sym typeface="Helvetica Neue"/>
            </a:endParaRPr>
          </a:p>
        </p:txBody>
      </p:sp>
      <p:sp>
        <p:nvSpPr>
          <p:cNvPr id="2311" name="Google Shape;2311;p182"/>
          <p:cNvSpPr txBox="1"/>
          <p:nvPr/>
        </p:nvSpPr>
        <p:spPr>
          <a:xfrm>
            <a:off x="5163630" y="4706015"/>
            <a:ext cx="39963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lt1"/>
                </a:solidFill>
                <a:latin typeface="Calibri"/>
                <a:ea typeface="Calibri"/>
                <a:cs typeface="Calibri"/>
                <a:sym typeface="Calibri"/>
              </a:rPr>
              <a:t>Reading Reference: https://developer.mozilla.org/en-US/docs/Web/HTML/Element/input</a:t>
            </a:r>
            <a:endParaRPr sz="1100"/>
          </a:p>
        </p:txBody>
      </p:sp>
      <p:sp>
        <p:nvSpPr>
          <p:cNvPr id="2312" name="Google Shape;2312;p182"/>
          <p:cNvSpPr txBox="1"/>
          <p:nvPr/>
        </p:nvSpPr>
        <p:spPr>
          <a:xfrm>
            <a:off x="2685043" y="1427003"/>
            <a:ext cx="4957200" cy="4386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rgbClr val="00B498"/>
              </a:buClr>
              <a:buSzPts val="1200"/>
              <a:buFont typeface="Arial"/>
              <a:buChar char="•"/>
            </a:pPr>
            <a:r>
              <a:rPr lang="en-GB" sz="1200">
                <a:solidFill>
                  <a:srgbClr val="00B498"/>
                </a:solidFill>
                <a:latin typeface="Calibri"/>
                <a:ea typeface="Calibri"/>
                <a:cs typeface="Calibri"/>
                <a:sym typeface="Calibri"/>
              </a:rPr>
              <a:t>The 'required' attribute validates that an input is not empty</a:t>
            </a:r>
            <a:endParaRPr sz="1100"/>
          </a:p>
          <a:p>
            <a:pPr indent="-215900" lvl="0" marL="215900" marR="0" rtl="0" algn="l">
              <a:spcBef>
                <a:spcPts val="0"/>
              </a:spcBef>
              <a:spcAft>
                <a:spcPts val="0"/>
              </a:spcAft>
              <a:buClr>
                <a:srgbClr val="00B498"/>
              </a:buClr>
              <a:buSzPts val="1200"/>
              <a:buFont typeface="Arial"/>
              <a:buChar char="•"/>
            </a:pPr>
            <a:r>
              <a:rPr lang="en-GB" sz="1200">
                <a:solidFill>
                  <a:srgbClr val="00B498"/>
                </a:solidFill>
                <a:latin typeface="Calibri"/>
                <a:ea typeface="Calibri"/>
                <a:cs typeface="Calibri"/>
                <a:sym typeface="Calibri"/>
              </a:rPr>
              <a:t>There are also type validations. Try changing "type" from "text" to "email"</a:t>
            </a:r>
            <a:endParaRPr sz="1200">
              <a:solidFill>
                <a:srgbClr val="FB6F7A"/>
              </a:solidFill>
              <a:latin typeface="Calibri"/>
              <a:ea typeface="Calibri"/>
              <a:cs typeface="Calibri"/>
              <a:sym typeface="Calibri"/>
            </a:endParaRPr>
          </a:p>
        </p:txBody>
      </p:sp>
      <p:pic>
        <p:nvPicPr>
          <p:cNvPr id="2313" name="Google Shape;2313;p182"/>
          <p:cNvPicPr preferRelativeResize="0"/>
          <p:nvPr/>
        </p:nvPicPr>
        <p:blipFill rotWithShape="1">
          <a:blip r:embed="rId3">
            <a:alphaModFix/>
          </a:blip>
          <a:srcRect b="0" l="0" r="0" t="0"/>
          <a:stretch/>
        </p:blipFill>
        <p:spPr>
          <a:xfrm>
            <a:off x="5252073" y="3484034"/>
            <a:ext cx="1871077" cy="696215"/>
          </a:xfrm>
          <a:prstGeom prst="rect">
            <a:avLst/>
          </a:prstGeom>
          <a:noFill/>
          <a:ln>
            <a:noFill/>
          </a:ln>
        </p:spPr>
      </p:pic>
      <p:pic>
        <p:nvPicPr>
          <p:cNvPr id="2314" name="Google Shape;2314;p182"/>
          <p:cNvPicPr preferRelativeResize="0"/>
          <p:nvPr/>
        </p:nvPicPr>
        <p:blipFill rotWithShape="1">
          <a:blip r:embed="rId4">
            <a:alphaModFix/>
          </a:blip>
          <a:srcRect b="0" l="0" r="0" t="0"/>
          <a:stretch/>
        </p:blipFill>
        <p:spPr>
          <a:xfrm>
            <a:off x="1746504" y="1906870"/>
            <a:ext cx="6468251" cy="1521392"/>
          </a:xfrm>
          <a:prstGeom prst="rect">
            <a:avLst/>
          </a:prstGeom>
          <a:noFill/>
          <a:ln>
            <a:noFill/>
          </a:ln>
        </p:spPr>
      </p:pic>
      <p:pic>
        <p:nvPicPr>
          <p:cNvPr id="2315" name="Google Shape;2315;p182"/>
          <p:cNvPicPr preferRelativeResize="0"/>
          <p:nvPr/>
        </p:nvPicPr>
        <p:blipFill rotWithShape="1">
          <a:blip r:embed="rId5">
            <a:alphaModFix/>
          </a:blip>
          <a:srcRect b="0" l="0" r="0" t="0"/>
          <a:stretch/>
        </p:blipFill>
        <p:spPr>
          <a:xfrm>
            <a:off x="2126875" y="3475650"/>
            <a:ext cx="2960606" cy="704599"/>
          </a:xfrm>
          <a:prstGeom prst="rect">
            <a:avLst/>
          </a:prstGeom>
          <a:noFill/>
          <a:ln>
            <a:noFill/>
          </a:ln>
        </p:spPr>
      </p:pic>
      <p:sp>
        <p:nvSpPr>
          <p:cNvPr id="2316" name="Google Shape;2316;p18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317" name="Google Shape;2317;p18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pic>
        <p:nvPicPr>
          <p:cNvPr id="2322" name="Google Shape;2322;p183"/>
          <p:cNvPicPr preferRelativeResize="0"/>
          <p:nvPr/>
        </p:nvPicPr>
        <p:blipFill>
          <a:blip r:embed="rId3">
            <a:alphaModFix/>
          </a:blip>
          <a:stretch>
            <a:fillRect/>
          </a:stretch>
        </p:blipFill>
        <p:spPr>
          <a:xfrm>
            <a:off x="113925" y="1113925"/>
            <a:ext cx="8839201" cy="3620878"/>
          </a:xfrm>
          <a:prstGeom prst="rect">
            <a:avLst/>
          </a:prstGeom>
          <a:noFill/>
          <a:ln>
            <a:noFill/>
          </a:ln>
        </p:spPr>
      </p:pic>
      <p:sp>
        <p:nvSpPr>
          <p:cNvPr id="2323" name="Google Shape;2323;p183"/>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324" name="Google Shape;2324;p183"/>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Basic Input Categories</a:t>
            </a:r>
            <a:endParaRPr sz="1100"/>
          </a:p>
        </p:txBody>
      </p:sp>
      <p:sp>
        <p:nvSpPr>
          <p:cNvPr id="2325" name="Google Shape;2325;p18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326" name="Google Shape;2326;p18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B1C3"/>
        </a:solidFill>
      </p:bgPr>
    </p:bg>
    <p:spTree>
      <p:nvGrpSpPr>
        <p:cNvPr id="271" name="Shape 271"/>
        <p:cNvGrpSpPr/>
        <p:nvPr/>
      </p:nvGrpSpPr>
      <p:grpSpPr>
        <a:xfrm>
          <a:off x="0" y="0"/>
          <a:ext cx="0" cy="0"/>
          <a:chOff x="0" y="0"/>
          <a:chExt cx="0" cy="0"/>
        </a:xfrm>
      </p:grpSpPr>
      <p:sp>
        <p:nvSpPr>
          <p:cNvPr id="272" name="Google Shape;272;p31"/>
          <p:cNvSpPr txBox="1"/>
          <p:nvPr/>
        </p:nvSpPr>
        <p:spPr>
          <a:xfrm>
            <a:off x="1329490" y="1983127"/>
            <a:ext cx="6485100" cy="623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3600">
                <a:solidFill>
                  <a:schemeClr val="lt1"/>
                </a:solidFill>
                <a:latin typeface="Lato Light"/>
                <a:ea typeface="Lato Light"/>
                <a:cs typeface="Lato Light"/>
                <a:sym typeface="Lato Light"/>
              </a:rPr>
              <a:t>When does </a:t>
            </a:r>
            <a:r>
              <a:rPr b="1" lang="en-GB" sz="3600">
                <a:solidFill>
                  <a:schemeClr val="lt1"/>
                </a:solidFill>
                <a:latin typeface="Lato"/>
                <a:ea typeface="Lato"/>
                <a:cs typeface="Lato"/>
                <a:sym typeface="Lato"/>
              </a:rPr>
              <a:t>wireframing</a:t>
            </a:r>
            <a:r>
              <a:rPr lang="en-GB" sz="3600">
                <a:solidFill>
                  <a:schemeClr val="lt1"/>
                </a:solidFill>
                <a:latin typeface="Lato Light"/>
                <a:ea typeface="Lato Light"/>
                <a:cs typeface="Lato Light"/>
                <a:sym typeface="Lato Light"/>
              </a:rPr>
              <a:t> happen</a:t>
            </a:r>
            <a:endParaRPr sz="1100"/>
          </a:p>
        </p:txBody>
      </p:sp>
      <p:sp>
        <p:nvSpPr>
          <p:cNvPr id="273" name="Google Shape;273;p3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pic>
        <p:nvPicPr>
          <p:cNvPr id="2331" name="Google Shape;2331;p184"/>
          <p:cNvPicPr preferRelativeResize="0"/>
          <p:nvPr/>
        </p:nvPicPr>
        <p:blipFill>
          <a:blip r:embed="rId3">
            <a:alphaModFix/>
          </a:blip>
          <a:stretch>
            <a:fillRect/>
          </a:stretch>
        </p:blipFill>
        <p:spPr>
          <a:xfrm>
            <a:off x="0" y="1320585"/>
            <a:ext cx="9144002" cy="3358731"/>
          </a:xfrm>
          <a:prstGeom prst="rect">
            <a:avLst/>
          </a:prstGeom>
          <a:noFill/>
          <a:ln>
            <a:noFill/>
          </a:ln>
        </p:spPr>
      </p:pic>
      <p:sp>
        <p:nvSpPr>
          <p:cNvPr id="2332" name="Google Shape;2332;p184"/>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333" name="Google Shape;2333;p184"/>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Basic Single Line Input Fields</a:t>
            </a:r>
            <a:endParaRPr sz="1100"/>
          </a:p>
        </p:txBody>
      </p:sp>
      <p:sp>
        <p:nvSpPr>
          <p:cNvPr id="2334" name="Google Shape;2334;p18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335" name="Google Shape;2335;p18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2336" name="Google Shape;2336;p184"/>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pic>
        <p:nvPicPr>
          <p:cNvPr id="2341" name="Google Shape;2341;p185"/>
          <p:cNvPicPr preferRelativeResize="0"/>
          <p:nvPr/>
        </p:nvPicPr>
        <p:blipFill>
          <a:blip r:embed="rId3">
            <a:alphaModFix/>
          </a:blip>
          <a:stretch>
            <a:fillRect/>
          </a:stretch>
        </p:blipFill>
        <p:spPr>
          <a:xfrm>
            <a:off x="152400" y="1815800"/>
            <a:ext cx="8839194" cy="3265940"/>
          </a:xfrm>
          <a:prstGeom prst="rect">
            <a:avLst/>
          </a:prstGeom>
          <a:noFill/>
          <a:ln>
            <a:noFill/>
          </a:ln>
        </p:spPr>
      </p:pic>
      <p:sp>
        <p:nvSpPr>
          <p:cNvPr id="2342" name="Google Shape;2342;p185"/>
          <p:cNvSpPr txBox="1"/>
          <p:nvPr/>
        </p:nvSpPr>
        <p:spPr>
          <a:xfrm>
            <a:off x="1805550" y="1092538"/>
            <a:ext cx="5537400" cy="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Calibri"/>
                <a:ea typeface="Calibri"/>
                <a:cs typeface="Calibri"/>
                <a:sym typeface="Calibri"/>
              </a:rPr>
              <a:t>Allows us to put more semantic meaning to the inputs </a:t>
            </a:r>
            <a:endParaRPr sz="1800">
              <a:latin typeface="Calibri"/>
              <a:ea typeface="Calibri"/>
              <a:cs typeface="Calibri"/>
              <a:sym typeface="Calibri"/>
            </a:endParaRPr>
          </a:p>
        </p:txBody>
      </p:sp>
      <p:sp>
        <p:nvSpPr>
          <p:cNvPr id="2343" name="Google Shape;2343;p185"/>
          <p:cNvSpPr txBox="1"/>
          <p:nvPr/>
        </p:nvSpPr>
        <p:spPr>
          <a:xfrm>
            <a:off x="1559700" y="1454975"/>
            <a:ext cx="6024600" cy="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4"/>
              </a:rPr>
              <a:t>https://replit.com/@immalcolm/form-basic</a:t>
            </a:r>
            <a:endParaRPr/>
          </a:p>
          <a:p>
            <a:pPr indent="0" lvl="0" marL="0" rtl="0" algn="ctr">
              <a:spcBef>
                <a:spcPts val="0"/>
              </a:spcBef>
              <a:spcAft>
                <a:spcPts val="0"/>
              </a:spcAft>
              <a:buNone/>
            </a:pPr>
            <a:r>
              <a:t/>
            </a:r>
            <a:endParaRPr/>
          </a:p>
        </p:txBody>
      </p:sp>
      <p:sp>
        <p:nvSpPr>
          <p:cNvPr id="2344" name="Google Shape;2344;p185"/>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345" name="Google Shape;2345;p185"/>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Additional Input Fields</a:t>
            </a:r>
            <a:endParaRPr sz="1100"/>
          </a:p>
        </p:txBody>
      </p:sp>
      <p:sp>
        <p:nvSpPr>
          <p:cNvPr id="2346" name="Google Shape;2346;p18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347" name="Google Shape;2347;p18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pic>
        <p:nvPicPr>
          <p:cNvPr id="2352" name="Google Shape;2352;p186"/>
          <p:cNvPicPr preferRelativeResize="0"/>
          <p:nvPr/>
        </p:nvPicPr>
        <p:blipFill rotWithShape="1">
          <a:blip r:embed="rId3">
            <a:alphaModFix/>
          </a:blip>
          <a:srcRect b="0" l="0" r="0" t="0"/>
          <a:stretch/>
        </p:blipFill>
        <p:spPr>
          <a:xfrm>
            <a:off x="2442827" y="442577"/>
            <a:ext cx="4258346" cy="4258346"/>
          </a:xfrm>
          <a:prstGeom prst="rect">
            <a:avLst/>
          </a:prstGeom>
          <a:noFill/>
          <a:ln>
            <a:noFill/>
          </a:ln>
        </p:spPr>
      </p:pic>
      <p:pic>
        <p:nvPicPr>
          <p:cNvPr id="2353" name="Google Shape;2353;p186"/>
          <p:cNvPicPr preferRelativeResize="0"/>
          <p:nvPr/>
        </p:nvPicPr>
        <p:blipFill rotWithShape="1">
          <a:blip r:embed="rId4">
            <a:alphaModFix/>
          </a:blip>
          <a:srcRect b="0" l="0" r="0" t="0"/>
          <a:stretch/>
        </p:blipFill>
        <p:spPr>
          <a:xfrm>
            <a:off x="-1272500" y="2414100"/>
            <a:ext cx="2365724" cy="2365701"/>
          </a:xfrm>
          <a:prstGeom prst="rect">
            <a:avLst/>
          </a:prstGeom>
          <a:noFill/>
          <a:ln>
            <a:noFill/>
          </a:ln>
        </p:spPr>
      </p:pic>
      <p:grpSp>
        <p:nvGrpSpPr>
          <p:cNvPr id="2354" name="Google Shape;2354;p186"/>
          <p:cNvGrpSpPr/>
          <p:nvPr/>
        </p:nvGrpSpPr>
        <p:grpSpPr>
          <a:xfrm>
            <a:off x="3003266" y="1490743"/>
            <a:ext cx="3137513" cy="984101"/>
            <a:chOff x="0" y="-19050"/>
            <a:chExt cx="8366700" cy="2624269"/>
          </a:xfrm>
        </p:grpSpPr>
        <p:sp>
          <p:nvSpPr>
            <p:cNvPr id="2355" name="Google Shape;2355;p186"/>
            <p:cNvSpPr txBox="1"/>
            <p:nvPr/>
          </p:nvSpPr>
          <p:spPr>
            <a:xfrm>
              <a:off x="0" y="1168519"/>
              <a:ext cx="8366700" cy="1436700"/>
            </a:xfrm>
            <a:prstGeom prst="rect">
              <a:avLst/>
            </a:prstGeom>
            <a:noFill/>
            <a:ln>
              <a:noFill/>
            </a:ln>
          </p:spPr>
          <p:txBody>
            <a:bodyPr anchorCtr="0" anchor="t" bIns="0" lIns="0" spcFirstLastPara="1" rIns="0" wrap="square" tIns="0">
              <a:spAutoFit/>
            </a:bodyPr>
            <a:lstStyle/>
            <a:p>
              <a:pPr indent="-57150" lvl="1" marL="139700" marR="0" rtl="0" algn="l">
                <a:lnSpc>
                  <a:spcPct val="150000"/>
                </a:lnSpc>
                <a:spcBef>
                  <a:spcPts val="0"/>
                </a:spcBef>
                <a:spcAft>
                  <a:spcPts val="0"/>
                </a:spcAft>
                <a:buClr>
                  <a:srgbClr val="1D242C"/>
                </a:buClr>
                <a:buSzPts val="700"/>
                <a:buFont typeface="Calibri"/>
                <a:buChar char="•"/>
              </a:pPr>
              <a:r>
                <a:rPr lang="en-GB">
                  <a:solidFill>
                    <a:srgbClr val="1D242C"/>
                  </a:solidFill>
                  <a:latin typeface="Calibri"/>
                  <a:ea typeface="Calibri"/>
                  <a:cs typeface="Calibri"/>
                  <a:sym typeface="Calibri"/>
                </a:rPr>
                <a:t>Accessing the CSS</a:t>
              </a:r>
              <a:endParaRPr>
                <a:solidFill>
                  <a:srgbClr val="1D242C"/>
                </a:solidFill>
                <a:latin typeface="Calibri"/>
                <a:ea typeface="Calibri"/>
                <a:cs typeface="Calibri"/>
                <a:sym typeface="Calibri"/>
              </a:endParaRPr>
            </a:p>
            <a:p>
              <a:pPr indent="-57150" lvl="1" marL="139700" marR="0" rtl="0" algn="l">
                <a:lnSpc>
                  <a:spcPct val="150000"/>
                </a:lnSpc>
                <a:spcBef>
                  <a:spcPts val="0"/>
                </a:spcBef>
                <a:spcAft>
                  <a:spcPts val="0"/>
                </a:spcAft>
                <a:buClr>
                  <a:srgbClr val="1D242C"/>
                </a:buClr>
                <a:buSzPts val="700"/>
                <a:buFont typeface="Calibri"/>
                <a:buChar char="•"/>
              </a:pPr>
              <a:r>
                <a:rPr lang="en-GB">
                  <a:solidFill>
                    <a:srgbClr val="1D242C"/>
                  </a:solidFill>
                  <a:latin typeface="Calibri"/>
                  <a:ea typeface="Calibri"/>
                  <a:cs typeface="Calibri"/>
                  <a:sym typeface="Calibri"/>
                </a:rPr>
                <a:t>Box Model</a:t>
              </a:r>
              <a:endParaRPr>
                <a:solidFill>
                  <a:srgbClr val="1D242C"/>
                </a:solidFill>
                <a:latin typeface="Calibri"/>
                <a:ea typeface="Calibri"/>
                <a:cs typeface="Calibri"/>
                <a:sym typeface="Calibri"/>
              </a:endParaRPr>
            </a:p>
          </p:txBody>
        </p:sp>
        <p:sp>
          <p:nvSpPr>
            <p:cNvPr id="2356" name="Google Shape;2356;p186"/>
            <p:cNvSpPr txBox="1"/>
            <p:nvPr/>
          </p:nvSpPr>
          <p:spPr>
            <a:xfrm>
              <a:off x="0" y="-19050"/>
              <a:ext cx="7748700" cy="903000"/>
            </a:xfrm>
            <a:prstGeom prst="rect">
              <a:avLst/>
            </a:prstGeom>
            <a:noFill/>
            <a:ln>
              <a:noFill/>
            </a:ln>
          </p:spPr>
          <p:txBody>
            <a:bodyPr anchorCtr="0" anchor="t" bIns="0" lIns="0" spcFirstLastPara="1" rIns="0" wrap="square" tIns="0">
              <a:spAutoFit/>
            </a:bodyPr>
            <a:lstStyle/>
            <a:p>
              <a:pPr indent="0" lvl="0" marL="0" marR="0" rtl="0" algn="l">
                <a:lnSpc>
                  <a:spcPct val="123005"/>
                </a:lnSpc>
                <a:spcBef>
                  <a:spcPts val="0"/>
                </a:spcBef>
                <a:spcAft>
                  <a:spcPts val="0"/>
                </a:spcAft>
                <a:buNone/>
              </a:pPr>
              <a:r>
                <a:rPr b="1" i="0" lang="en-GB" sz="2200" u="none" cap="none" strike="noStrike">
                  <a:solidFill>
                    <a:srgbClr val="1D242C"/>
                  </a:solidFill>
                  <a:highlight>
                    <a:srgbClr val="F2F2F2"/>
                  </a:highlight>
                </a:rPr>
                <a:t>TODAY'S AGENDA</a:t>
              </a:r>
              <a:endParaRPr b="1" sz="700">
                <a:highlight>
                  <a:srgbClr val="F2F2F2"/>
                </a:highlight>
              </a:endParaRPr>
            </a:p>
          </p:txBody>
        </p:sp>
      </p:grpSp>
      <p:pic>
        <p:nvPicPr>
          <p:cNvPr id="2357" name="Google Shape;2357;p186"/>
          <p:cNvPicPr preferRelativeResize="0"/>
          <p:nvPr/>
        </p:nvPicPr>
        <p:blipFill rotWithShape="1">
          <a:blip r:embed="rId5">
            <a:alphaModFix/>
          </a:blip>
          <a:srcRect b="0" l="0" r="0" t="0"/>
          <a:stretch/>
        </p:blipFill>
        <p:spPr>
          <a:xfrm>
            <a:off x="-1028700" y="-1028700"/>
            <a:ext cx="2057401" cy="2057401"/>
          </a:xfrm>
          <a:prstGeom prst="rect">
            <a:avLst/>
          </a:prstGeom>
          <a:noFill/>
          <a:ln>
            <a:noFill/>
          </a:ln>
        </p:spPr>
      </p:pic>
      <p:pic>
        <p:nvPicPr>
          <p:cNvPr id="2358" name="Google Shape;2358;p186"/>
          <p:cNvPicPr preferRelativeResize="0"/>
          <p:nvPr/>
        </p:nvPicPr>
        <p:blipFill rotWithShape="1">
          <a:blip r:embed="rId6">
            <a:alphaModFix/>
          </a:blip>
          <a:srcRect b="0" l="0" r="0" t="0"/>
          <a:stretch/>
        </p:blipFill>
        <p:spPr>
          <a:xfrm>
            <a:off x="514350" y="3306464"/>
            <a:ext cx="210933" cy="210933"/>
          </a:xfrm>
          <a:prstGeom prst="rect">
            <a:avLst/>
          </a:prstGeom>
          <a:noFill/>
          <a:ln>
            <a:noFill/>
          </a:ln>
        </p:spPr>
      </p:pic>
      <p:pic>
        <p:nvPicPr>
          <p:cNvPr id="2359" name="Google Shape;2359;p186"/>
          <p:cNvPicPr preferRelativeResize="0"/>
          <p:nvPr/>
        </p:nvPicPr>
        <p:blipFill rotWithShape="1">
          <a:blip r:embed="rId7">
            <a:alphaModFix/>
          </a:blip>
          <a:srcRect b="0" l="0" r="0" t="0"/>
          <a:stretch/>
        </p:blipFill>
        <p:spPr>
          <a:xfrm flipH="1" rot="-5400000">
            <a:off x="8287737" y="4287237"/>
            <a:ext cx="856264" cy="856264"/>
          </a:xfrm>
          <a:prstGeom prst="rect">
            <a:avLst/>
          </a:prstGeom>
          <a:noFill/>
          <a:ln>
            <a:noFill/>
          </a:ln>
        </p:spPr>
      </p:pic>
      <p:pic>
        <p:nvPicPr>
          <p:cNvPr id="2360" name="Google Shape;2360;p186"/>
          <p:cNvPicPr preferRelativeResize="0"/>
          <p:nvPr/>
        </p:nvPicPr>
        <p:blipFill rotWithShape="1">
          <a:blip r:embed="rId8">
            <a:alphaModFix/>
          </a:blip>
          <a:srcRect b="0" l="0" r="0" t="0"/>
          <a:stretch/>
        </p:blipFill>
        <p:spPr>
          <a:xfrm flipH="1" rot="-5400000">
            <a:off x="8050764" y="4007382"/>
            <a:ext cx="856264" cy="856264"/>
          </a:xfrm>
          <a:prstGeom prst="rect">
            <a:avLst/>
          </a:prstGeom>
          <a:noFill/>
          <a:ln>
            <a:noFill/>
          </a:ln>
        </p:spPr>
      </p:pic>
      <p:pic>
        <p:nvPicPr>
          <p:cNvPr id="2361" name="Google Shape;2361;p186"/>
          <p:cNvPicPr preferRelativeResize="0"/>
          <p:nvPr/>
        </p:nvPicPr>
        <p:blipFill rotWithShape="1">
          <a:blip r:embed="rId6">
            <a:alphaModFix/>
          </a:blip>
          <a:srcRect b="0" l="0" r="0" t="0"/>
          <a:stretch/>
        </p:blipFill>
        <p:spPr>
          <a:xfrm>
            <a:off x="8076804" y="1427117"/>
            <a:ext cx="210933" cy="210933"/>
          </a:xfrm>
          <a:prstGeom prst="rect">
            <a:avLst/>
          </a:prstGeom>
          <a:noFill/>
          <a:ln>
            <a:noFill/>
          </a:ln>
        </p:spPr>
      </p:pic>
      <p:sp>
        <p:nvSpPr>
          <p:cNvPr id="2362" name="Google Shape;2362;p18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pic>
        <p:nvPicPr>
          <p:cNvPr id="2368" name="Google Shape;2368;p187"/>
          <p:cNvPicPr preferRelativeResize="0"/>
          <p:nvPr/>
        </p:nvPicPr>
        <p:blipFill rotWithShape="1">
          <a:blip r:embed="rId3">
            <a:alphaModFix/>
          </a:blip>
          <a:srcRect b="0" l="0" r="0" t="0"/>
          <a:stretch/>
        </p:blipFill>
        <p:spPr>
          <a:xfrm>
            <a:off x="8466223" y="1300724"/>
            <a:ext cx="2639146" cy="3220311"/>
          </a:xfrm>
          <a:prstGeom prst="rect">
            <a:avLst/>
          </a:prstGeom>
          <a:noFill/>
          <a:ln>
            <a:noFill/>
          </a:ln>
        </p:spPr>
      </p:pic>
      <p:pic>
        <p:nvPicPr>
          <p:cNvPr id="2369" name="Google Shape;2369;p187"/>
          <p:cNvPicPr preferRelativeResize="0"/>
          <p:nvPr/>
        </p:nvPicPr>
        <p:blipFill rotWithShape="1">
          <a:blip r:embed="rId3">
            <a:alphaModFix/>
          </a:blip>
          <a:srcRect b="0" l="0" r="0" t="0"/>
          <a:stretch/>
        </p:blipFill>
        <p:spPr>
          <a:xfrm>
            <a:off x="4359935" y="4929054"/>
            <a:ext cx="2639146" cy="3220311"/>
          </a:xfrm>
          <a:prstGeom prst="rect">
            <a:avLst/>
          </a:prstGeom>
          <a:noFill/>
          <a:ln>
            <a:noFill/>
          </a:ln>
        </p:spPr>
      </p:pic>
      <p:sp>
        <p:nvSpPr>
          <p:cNvPr id="2370" name="Google Shape;2370;p187"/>
          <p:cNvSpPr txBox="1"/>
          <p:nvPr/>
        </p:nvSpPr>
        <p:spPr>
          <a:xfrm>
            <a:off x="416609" y="1347999"/>
            <a:ext cx="4474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700">
                <a:solidFill>
                  <a:srgbClr val="0389FF"/>
                </a:solidFill>
                <a:latin typeface="Lato"/>
                <a:ea typeface="Lato"/>
                <a:cs typeface="Lato"/>
                <a:sym typeface="Lato"/>
              </a:rPr>
              <a:t>Cascading Style Sheets (CSS)</a:t>
            </a:r>
            <a:endParaRPr sz="1100"/>
          </a:p>
        </p:txBody>
      </p:sp>
      <p:sp>
        <p:nvSpPr>
          <p:cNvPr id="2371" name="Google Shape;2371;p187"/>
          <p:cNvSpPr/>
          <p:nvPr/>
        </p:nvSpPr>
        <p:spPr>
          <a:xfrm>
            <a:off x="4475988" y="121542"/>
            <a:ext cx="4572000" cy="1848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800">
                <a:solidFill>
                  <a:srgbClr val="D8D8D8"/>
                </a:solidFill>
                <a:latin typeface="Poppins"/>
                <a:ea typeface="Poppins"/>
                <a:cs typeface="Poppins"/>
                <a:sym typeface="Poppins"/>
              </a:rPr>
              <a:t>#WEBBASICS</a:t>
            </a:r>
            <a:endParaRPr b="1" sz="800">
              <a:solidFill>
                <a:srgbClr val="D8D8D8"/>
              </a:solidFill>
              <a:latin typeface="Poppins"/>
              <a:ea typeface="Poppins"/>
              <a:cs typeface="Poppins"/>
              <a:sym typeface="Poppins"/>
            </a:endParaRPr>
          </a:p>
        </p:txBody>
      </p:sp>
      <p:sp>
        <p:nvSpPr>
          <p:cNvPr id="2372" name="Google Shape;2372;p187"/>
          <p:cNvSpPr txBox="1"/>
          <p:nvPr/>
        </p:nvSpPr>
        <p:spPr>
          <a:xfrm>
            <a:off x="468861" y="1832747"/>
            <a:ext cx="3815700" cy="992400"/>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rgbClr val="262626"/>
              </a:buClr>
              <a:buSzPts val="1500"/>
              <a:buFont typeface="Arial"/>
              <a:buChar char="•"/>
            </a:pPr>
            <a:r>
              <a:rPr lang="en-GB" sz="1500">
                <a:solidFill>
                  <a:srgbClr val="262626"/>
                </a:solidFill>
                <a:latin typeface="Calibri"/>
                <a:ea typeface="Calibri"/>
                <a:cs typeface="Calibri"/>
                <a:sym typeface="Calibri"/>
              </a:rPr>
              <a:t>Defines the </a:t>
            </a:r>
            <a:r>
              <a:rPr b="1" lang="en-GB" sz="1500">
                <a:solidFill>
                  <a:srgbClr val="F13B49"/>
                </a:solidFill>
                <a:latin typeface="Calibri"/>
                <a:ea typeface="Calibri"/>
                <a:cs typeface="Calibri"/>
                <a:sym typeface="Calibri"/>
              </a:rPr>
              <a:t>style</a:t>
            </a:r>
            <a:r>
              <a:rPr lang="en-GB" sz="1500">
                <a:solidFill>
                  <a:srgbClr val="262626"/>
                </a:solidFill>
                <a:latin typeface="Calibri"/>
                <a:ea typeface="Calibri"/>
                <a:cs typeface="Calibri"/>
                <a:sym typeface="Calibri"/>
              </a:rPr>
              <a:t> of HTML</a:t>
            </a:r>
            <a:endParaRPr sz="1100">
              <a:latin typeface="Calibri"/>
              <a:ea typeface="Calibri"/>
              <a:cs typeface="Calibri"/>
              <a:sym typeface="Calibri"/>
            </a:endParaRPr>
          </a:p>
          <a:p>
            <a:pPr indent="-247650" lvl="1" marL="596900" marR="0" rtl="0" algn="l">
              <a:spcBef>
                <a:spcPts val="0"/>
              </a:spcBef>
              <a:spcAft>
                <a:spcPts val="0"/>
              </a:spcAft>
              <a:buClr>
                <a:srgbClr val="262626"/>
              </a:buClr>
              <a:buSzPts val="1500"/>
              <a:buFont typeface="Calibri"/>
              <a:buChar char="•"/>
            </a:pPr>
            <a:r>
              <a:rPr i="0" lang="en-GB" sz="1500" u="none" cap="none" strike="noStrike">
                <a:solidFill>
                  <a:srgbClr val="262626"/>
                </a:solidFill>
                <a:latin typeface="Calibri"/>
                <a:ea typeface="Calibri"/>
                <a:cs typeface="Calibri"/>
                <a:sym typeface="Calibri"/>
              </a:rPr>
              <a:t>"make all text green"</a:t>
            </a:r>
            <a:endParaRPr sz="1100">
              <a:latin typeface="Calibri"/>
              <a:ea typeface="Calibri"/>
              <a:cs typeface="Calibri"/>
              <a:sym typeface="Calibri"/>
            </a:endParaRPr>
          </a:p>
          <a:p>
            <a:pPr indent="-247650" lvl="1" marL="596900" marR="0" rtl="0" algn="l">
              <a:spcBef>
                <a:spcPts val="0"/>
              </a:spcBef>
              <a:spcAft>
                <a:spcPts val="0"/>
              </a:spcAft>
              <a:buClr>
                <a:srgbClr val="262626"/>
              </a:buClr>
              <a:buSzPts val="1500"/>
              <a:buFont typeface="Calibri"/>
              <a:buChar char="•"/>
            </a:pPr>
            <a:r>
              <a:rPr i="0" lang="en-GB" sz="1500" u="none" cap="none" strike="noStrike">
                <a:solidFill>
                  <a:srgbClr val="262626"/>
                </a:solidFill>
                <a:latin typeface="Calibri"/>
                <a:ea typeface="Calibri"/>
                <a:cs typeface="Calibri"/>
                <a:sym typeface="Calibri"/>
              </a:rPr>
              <a:t>"give the first image a red border"</a:t>
            </a:r>
            <a:endParaRPr sz="1100">
              <a:latin typeface="Calibri"/>
              <a:ea typeface="Calibri"/>
              <a:cs typeface="Calibri"/>
              <a:sym typeface="Calibri"/>
            </a:endParaRPr>
          </a:p>
          <a:p>
            <a:pPr indent="-247650" lvl="0" marL="254000" marR="0" rtl="0" algn="l">
              <a:spcBef>
                <a:spcPts val="0"/>
              </a:spcBef>
              <a:spcAft>
                <a:spcPts val="0"/>
              </a:spcAft>
              <a:buClr>
                <a:srgbClr val="262626"/>
              </a:buClr>
              <a:buSzPts val="1500"/>
              <a:buFont typeface="Calibri"/>
              <a:buChar char="•"/>
            </a:pPr>
            <a:r>
              <a:rPr lang="en-GB" sz="1500">
                <a:solidFill>
                  <a:srgbClr val="262626"/>
                </a:solidFill>
                <a:latin typeface="Calibri"/>
                <a:ea typeface="Calibri"/>
                <a:cs typeface="Calibri"/>
                <a:sym typeface="Calibri"/>
              </a:rPr>
              <a:t>The "adjectives" of a webpage</a:t>
            </a:r>
            <a:endParaRPr sz="1100">
              <a:latin typeface="Calibri"/>
              <a:ea typeface="Calibri"/>
              <a:cs typeface="Calibri"/>
              <a:sym typeface="Calibri"/>
            </a:endParaRPr>
          </a:p>
        </p:txBody>
      </p:sp>
      <p:pic>
        <p:nvPicPr>
          <p:cNvPr id="2373" name="Google Shape;2373;p187"/>
          <p:cNvPicPr preferRelativeResize="0"/>
          <p:nvPr/>
        </p:nvPicPr>
        <p:blipFill rotWithShape="1">
          <a:blip r:embed="rId4">
            <a:alphaModFix/>
          </a:blip>
          <a:srcRect b="0" l="0" r="0" t="0"/>
          <a:stretch/>
        </p:blipFill>
        <p:spPr>
          <a:xfrm>
            <a:off x="5376111" y="1136468"/>
            <a:ext cx="1692103" cy="2390096"/>
          </a:xfrm>
          <a:prstGeom prst="rect">
            <a:avLst/>
          </a:prstGeom>
          <a:noFill/>
          <a:ln>
            <a:noFill/>
          </a:ln>
        </p:spPr>
      </p:pic>
      <p:sp>
        <p:nvSpPr>
          <p:cNvPr id="2374" name="Google Shape;2374;p18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375" name="Google Shape;2375;p18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pic>
        <p:nvPicPr>
          <p:cNvPr id="2381" name="Google Shape;2381;p188"/>
          <p:cNvPicPr preferRelativeResize="0"/>
          <p:nvPr/>
        </p:nvPicPr>
        <p:blipFill rotWithShape="1">
          <a:blip r:embed="rId3">
            <a:alphaModFix/>
          </a:blip>
          <a:srcRect b="0" l="0" r="0" t="0"/>
          <a:stretch/>
        </p:blipFill>
        <p:spPr>
          <a:xfrm>
            <a:off x="8466223" y="1300724"/>
            <a:ext cx="2639146" cy="3220311"/>
          </a:xfrm>
          <a:prstGeom prst="rect">
            <a:avLst/>
          </a:prstGeom>
          <a:noFill/>
          <a:ln>
            <a:noFill/>
          </a:ln>
        </p:spPr>
      </p:pic>
      <p:pic>
        <p:nvPicPr>
          <p:cNvPr id="2382" name="Google Shape;2382;p188"/>
          <p:cNvPicPr preferRelativeResize="0"/>
          <p:nvPr/>
        </p:nvPicPr>
        <p:blipFill rotWithShape="1">
          <a:blip r:embed="rId3">
            <a:alphaModFix/>
          </a:blip>
          <a:srcRect b="0" l="0" r="0" t="0"/>
          <a:stretch/>
        </p:blipFill>
        <p:spPr>
          <a:xfrm>
            <a:off x="4359935" y="4929054"/>
            <a:ext cx="2639146" cy="3220311"/>
          </a:xfrm>
          <a:prstGeom prst="rect">
            <a:avLst/>
          </a:prstGeom>
          <a:noFill/>
          <a:ln>
            <a:noFill/>
          </a:ln>
        </p:spPr>
      </p:pic>
      <p:sp>
        <p:nvSpPr>
          <p:cNvPr id="2383" name="Google Shape;2383;p188"/>
          <p:cNvSpPr txBox="1"/>
          <p:nvPr/>
        </p:nvSpPr>
        <p:spPr>
          <a:xfrm>
            <a:off x="416609" y="1347999"/>
            <a:ext cx="4474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700">
                <a:solidFill>
                  <a:srgbClr val="0389FF"/>
                </a:solidFill>
                <a:latin typeface="Lato"/>
                <a:ea typeface="Lato"/>
                <a:cs typeface="Lato"/>
                <a:sym typeface="Lato"/>
              </a:rPr>
              <a:t>Cascading Style Sheets (CSS)</a:t>
            </a:r>
            <a:endParaRPr sz="1100"/>
          </a:p>
        </p:txBody>
      </p:sp>
      <p:sp>
        <p:nvSpPr>
          <p:cNvPr id="2384" name="Google Shape;2384;p188"/>
          <p:cNvSpPr/>
          <p:nvPr/>
        </p:nvSpPr>
        <p:spPr>
          <a:xfrm>
            <a:off x="4475988" y="121542"/>
            <a:ext cx="4572000" cy="1848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800">
                <a:solidFill>
                  <a:srgbClr val="D8D8D8"/>
                </a:solidFill>
                <a:latin typeface="Poppins"/>
                <a:ea typeface="Poppins"/>
                <a:cs typeface="Poppins"/>
                <a:sym typeface="Poppins"/>
              </a:rPr>
              <a:t>#WEBBASICS</a:t>
            </a:r>
            <a:endParaRPr b="1" sz="800">
              <a:solidFill>
                <a:srgbClr val="D8D8D8"/>
              </a:solidFill>
              <a:latin typeface="Poppins"/>
              <a:ea typeface="Poppins"/>
              <a:cs typeface="Poppins"/>
              <a:sym typeface="Poppins"/>
            </a:endParaRPr>
          </a:p>
        </p:txBody>
      </p:sp>
      <p:sp>
        <p:nvSpPr>
          <p:cNvPr id="2385" name="Google Shape;2385;p188"/>
          <p:cNvSpPr txBox="1"/>
          <p:nvPr/>
        </p:nvSpPr>
        <p:spPr>
          <a:xfrm>
            <a:off x="468861" y="1832747"/>
            <a:ext cx="3815700" cy="6924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rgbClr val="262626"/>
              </a:buClr>
              <a:buSzPts val="1400"/>
              <a:buFont typeface="Calibri"/>
              <a:buAutoNum type="arabicPeriod"/>
            </a:pPr>
            <a:r>
              <a:rPr lang="en-GB" sz="1400">
                <a:solidFill>
                  <a:srgbClr val="262626"/>
                </a:solidFill>
                <a:latin typeface="Calibri"/>
                <a:ea typeface="Calibri"/>
                <a:cs typeface="Calibri"/>
                <a:sym typeface="Calibri"/>
              </a:rPr>
              <a:t>Write properly structured CSS documents</a:t>
            </a:r>
            <a:endParaRPr sz="1100">
              <a:latin typeface="Calibri"/>
              <a:ea typeface="Calibri"/>
              <a:cs typeface="Calibri"/>
              <a:sym typeface="Calibri"/>
            </a:endParaRPr>
          </a:p>
          <a:p>
            <a:pPr indent="-254000" lvl="0" marL="254000" marR="0" rtl="0" algn="l">
              <a:spcBef>
                <a:spcPts val="0"/>
              </a:spcBef>
              <a:spcAft>
                <a:spcPts val="0"/>
              </a:spcAft>
              <a:buClr>
                <a:srgbClr val="262626"/>
              </a:buClr>
              <a:buSzPts val="1400"/>
              <a:buFont typeface="Calibri"/>
              <a:buAutoNum type="arabicPeriod"/>
            </a:pPr>
            <a:r>
              <a:rPr lang="en-GB" sz="1400">
                <a:solidFill>
                  <a:srgbClr val="262626"/>
                </a:solidFill>
                <a:latin typeface="Calibri"/>
                <a:ea typeface="Calibri"/>
                <a:cs typeface="Calibri"/>
                <a:sym typeface="Calibri"/>
              </a:rPr>
              <a:t>Understand various CSS implementations</a:t>
            </a:r>
            <a:endParaRPr sz="1100">
              <a:latin typeface="Calibri"/>
              <a:ea typeface="Calibri"/>
              <a:cs typeface="Calibri"/>
              <a:sym typeface="Calibri"/>
            </a:endParaRPr>
          </a:p>
          <a:p>
            <a:pPr indent="-254000" lvl="0" marL="254000" marR="0" rtl="0" algn="l">
              <a:spcBef>
                <a:spcPts val="0"/>
              </a:spcBef>
              <a:spcAft>
                <a:spcPts val="0"/>
              </a:spcAft>
              <a:buClr>
                <a:srgbClr val="262626"/>
              </a:buClr>
              <a:buSzPts val="1400"/>
              <a:buFont typeface="Calibri"/>
              <a:buAutoNum type="arabicPeriod"/>
            </a:pPr>
            <a:r>
              <a:rPr lang="en-GB" sz="1400">
                <a:solidFill>
                  <a:srgbClr val="262626"/>
                </a:solidFill>
                <a:latin typeface="Calibri"/>
                <a:ea typeface="Calibri"/>
                <a:cs typeface="Calibri"/>
                <a:sym typeface="Calibri"/>
              </a:rPr>
              <a:t>Creating CSS documents</a:t>
            </a:r>
            <a:endParaRPr sz="1100">
              <a:latin typeface="Calibri"/>
              <a:ea typeface="Calibri"/>
              <a:cs typeface="Calibri"/>
              <a:sym typeface="Calibri"/>
            </a:endParaRPr>
          </a:p>
        </p:txBody>
      </p:sp>
      <p:pic>
        <p:nvPicPr>
          <p:cNvPr id="2386" name="Google Shape;2386;p188"/>
          <p:cNvPicPr preferRelativeResize="0"/>
          <p:nvPr/>
        </p:nvPicPr>
        <p:blipFill rotWithShape="1">
          <a:blip r:embed="rId4">
            <a:alphaModFix/>
          </a:blip>
          <a:srcRect b="0" l="0" r="0" t="0"/>
          <a:stretch/>
        </p:blipFill>
        <p:spPr>
          <a:xfrm>
            <a:off x="5376111" y="1136468"/>
            <a:ext cx="1692103" cy="2390096"/>
          </a:xfrm>
          <a:prstGeom prst="rect">
            <a:avLst/>
          </a:prstGeom>
          <a:noFill/>
          <a:ln>
            <a:noFill/>
          </a:ln>
        </p:spPr>
      </p:pic>
      <p:sp>
        <p:nvSpPr>
          <p:cNvPr id="2387" name="Google Shape;2387;p18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388" name="Google Shape;2388;p18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392" name="Shape 2392"/>
        <p:cNvGrpSpPr/>
        <p:nvPr/>
      </p:nvGrpSpPr>
      <p:grpSpPr>
        <a:xfrm>
          <a:off x="0" y="0"/>
          <a:ext cx="0" cy="0"/>
          <a:chOff x="0" y="0"/>
          <a:chExt cx="0" cy="0"/>
        </a:xfrm>
      </p:grpSpPr>
      <p:sp>
        <p:nvSpPr>
          <p:cNvPr id="2393" name="Google Shape;2393;p189"/>
          <p:cNvSpPr/>
          <p:nvPr/>
        </p:nvSpPr>
        <p:spPr>
          <a:xfrm>
            <a:off x="1973400" y="932614"/>
            <a:ext cx="5197200" cy="587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4100">
                <a:solidFill>
                  <a:srgbClr val="FFFFFF"/>
                </a:solidFill>
                <a:latin typeface="Helvetica Neue"/>
                <a:ea typeface="Helvetica Neue"/>
                <a:cs typeface="Helvetica Neue"/>
                <a:sym typeface="Helvetica Neue"/>
              </a:rPr>
              <a:t>The General Rule</a:t>
            </a:r>
            <a:endParaRPr b="1" sz="4100">
              <a:solidFill>
                <a:srgbClr val="000000"/>
              </a:solidFill>
              <a:latin typeface="Helvetica Neue"/>
              <a:ea typeface="Helvetica Neue"/>
              <a:cs typeface="Helvetica Neue"/>
              <a:sym typeface="Helvetica Neue"/>
            </a:endParaRPr>
          </a:p>
        </p:txBody>
      </p:sp>
      <p:pic>
        <p:nvPicPr>
          <p:cNvPr id="2394" name="Google Shape;2394;p189"/>
          <p:cNvPicPr preferRelativeResize="0"/>
          <p:nvPr/>
        </p:nvPicPr>
        <p:blipFill rotWithShape="1">
          <a:blip r:embed="rId3">
            <a:alphaModFix/>
          </a:blip>
          <a:srcRect b="0" l="0" r="0" t="0"/>
          <a:stretch/>
        </p:blipFill>
        <p:spPr>
          <a:xfrm>
            <a:off x="1716224" y="1736760"/>
            <a:ext cx="6068950" cy="1892770"/>
          </a:xfrm>
          <a:prstGeom prst="rect">
            <a:avLst/>
          </a:prstGeom>
          <a:noFill/>
          <a:ln>
            <a:noFill/>
          </a:ln>
        </p:spPr>
      </p:pic>
      <p:sp>
        <p:nvSpPr>
          <p:cNvPr id="2395" name="Google Shape;2395;p189"/>
          <p:cNvSpPr txBox="1"/>
          <p:nvPr/>
        </p:nvSpPr>
        <p:spPr>
          <a:xfrm>
            <a:off x="1716222" y="3699300"/>
            <a:ext cx="4381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B498"/>
                </a:solidFill>
                <a:latin typeface="Calibri"/>
                <a:ea typeface="Calibri"/>
                <a:cs typeface="Calibri"/>
                <a:sym typeface="Calibri"/>
              </a:rPr>
              <a:t>Once again, it's key pair value</a:t>
            </a:r>
            <a:endParaRPr sz="1100"/>
          </a:p>
          <a:p>
            <a:pPr indent="0" lvl="0" marL="0" marR="0" rtl="0" algn="l">
              <a:spcBef>
                <a:spcPts val="0"/>
              </a:spcBef>
              <a:spcAft>
                <a:spcPts val="0"/>
              </a:spcAft>
              <a:buNone/>
            </a:pPr>
            <a:r>
              <a:rPr b="1" lang="en-GB" sz="1400">
                <a:solidFill>
                  <a:srgbClr val="00B498"/>
                </a:solidFill>
                <a:latin typeface="Calibri"/>
                <a:ea typeface="Calibri"/>
                <a:cs typeface="Calibri"/>
                <a:sym typeface="Calibri"/>
              </a:rPr>
              <a:t>key: value</a:t>
            </a:r>
            <a:endParaRPr sz="1100"/>
          </a:p>
        </p:txBody>
      </p:sp>
      <p:sp>
        <p:nvSpPr>
          <p:cNvPr id="2396" name="Google Shape;2396;p18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397" name="Google Shape;2397;p18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401" name="Shape 2401"/>
        <p:cNvGrpSpPr/>
        <p:nvPr/>
      </p:nvGrpSpPr>
      <p:grpSpPr>
        <a:xfrm>
          <a:off x="0" y="0"/>
          <a:ext cx="0" cy="0"/>
          <a:chOff x="0" y="0"/>
          <a:chExt cx="0" cy="0"/>
        </a:xfrm>
      </p:grpSpPr>
      <p:sp>
        <p:nvSpPr>
          <p:cNvPr id="2402" name="Google Shape;2402;p190"/>
          <p:cNvSpPr/>
          <p:nvPr/>
        </p:nvSpPr>
        <p:spPr>
          <a:xfrm>
            <a:off x="1973400" y="922542"/>
            <a:ext cx="5197200" cy="496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4100">
                <a:solidFill>
                  <a:srgbClr val="FFFFFF"/>
                </a:solidFill>
                <a:latin typeface="Helvetica Neue"/>
                <a:ea typeface="Helvetica Neue"/>
                <a:cs typeface="Helvetica Neue"/>
                <a:sym typeface="Helvetica Neue"/>
              </a:rPr>
              <a:t>Example </a:t>
            </a:r>
            <a:endParaRPr b="1" sz="4100">
              <a:solidFill>
                <a:srgbClr val="000000"/>
              </a:solidFill>
              <a:latin typeface="Helvetica Neue"/>
              <a:ea typeface="Helvetica Neue"/>
              <a:cs typeface="Helvetica Neue"/>
              <a:sym typeface="Helvetica Neue"/>
            </a:endParaRPr>
          </a:p>
        </p:txBody>
      </p:sp>
      <p:pic>
        <p:nvPicPr>
          <p:cNvPr id="2403" name="Google Shape;2403;p190"/>
          <p:cNvPicPr preferRelativeResize="0"/>
          <p:nvPr/>
        </p:nvPicPr>
        <p:blipFill rotWithShape="1">
          <a:blip r:embed="rId3">
            <a:alphaModFix/>
          </a:blip>
          <a:srcRect b="0" l="0" r="0" t="0"/>
          <a:stretch/>
        </p:blipFill>
        <p:spPr>
          <a:xfrm>
            <a:off x="2208798" y="1551427"/>
            <a:ext cx="5119974" cy="2786825"/>
          </a:xfrm>
          <a:prstGeom prst="rect">
            <a:avLst/>
          </a:prstGeom>
          <a:noFill/>
          <a:ln>
            <a:noFill/>
          </a:ln>
        </p:spPr>
      </p:pic>
      <p:sp>
        <p:nvSpPr>
          <p:cNvPr id="2404" name="Google Shape;2404;p19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405" name="Google Shape;2405;p19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409" name="Shape 2409"/>
        <p:cNvGrpSpPr/>
        <p:nvPr/>
      </p:nvGrpSpPr>
      <p:grpSpPr>
        <a:xfrm>
          <a:off x="0" y="0"/>
          <a:ext cx="0" cy="0"/>
          <a:chOff x="0" y="0"/>
          <a:chExt cx="0" cy="0"/>
        </a:xfrm>
      </p:grpSpPr>
      <p:sp>
        <p:nvSpPr>
          <p:cNvPr id="2410" name="Google Shape;2410;p191"/>
          <p:cNvSpPr/>
          <p:nvPr/>
        </p:nvSpPr>
        <p:spPr>
          <a:xfrm>
            <a:off x="1643124" y="1078003"/>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Helvetica Neue"/>
                <a:ea typeface="Helvetica Neue"/>
                <a:cs typeface="Helvetica Neue"/>
                <a:sym typeface="Helvetica Neue"/>
              </a:rPr>
              <a:t>Where do we write our styles?</a:t>
            </a:r>
            <a:endParaRPr b="1" sz="3000">
              <a:solidFill>
                <a:srgbClr val="000000"/>
              </a:solidFill>
              <a:latin typeface="Helvetica Neue"/>
              <a:ea typeface="Helvetica Neue"/>
              <a:cs typeface="Helvetica Neue"/>
              <a:sym typeface="Helvetica Neue"/>
            </a:endParaRPr>
          </a:p>
        </p:txBody>
      </p:sp>
      <p:pic>
        <p:nvPicPr>
          <p:cNvPr id="2411" name="Google Shape;2411;p191"/>
          <p:cNvPicPr preferRelativeResize="0"/>
          <p:nvPr/>
        </p:nvPicPr>
        <p:blipFill rotWithShape="1">
          <a:blip r:embed="rId3">
            <a:alphaModFix/>
          </a:blip>
          <a:srcRect b="0" l="0" r="0" t="0"/>
          <a:stretch/>
        </p:blipFill>
        <p:spPr>
          <a:xfrm>
            <a:off x="3360039" y="2043113"/>
            <a:ext cx="1838325" cy="933450"/>
          </a:xfrm>
          <a:prstGeom prst="rect">
            <a:avLst/>
          </a:prstGeom>
          <a:noFill/>
          <a:ln>
            <a:noFill/>
          </a:ln>
        </p:spPr>
      </p:pic>
      <p:sp>
        <p:nvSpPr>
          <p:cNvPr id="2412" name="Google Shape;2412;p191"/>
          <p:cNvSpPr txBox="1"/>
          <p:nvPr/>
        </p:nvSpPr>
        <p:spPr>
          <a:xfrm>
            <a:off x="966016" y="1665443"/>
            <a:ext cx="6771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00B498"/>
                </a:solidFill>
                <a:latin typeface="Calibri"/>
                <a:ea typeface="Calibri"/>
                <a:cs typeface="Calibri"/>
                <a:sym typeface="Calibri"/>
              </a:rPr>
              <a:t>Inline</a:t>
            </a:r>
            <a:endParaRPr sz="1100"/>
          </a:p>
        </p:txBody>
      </p:sp>
      <p:sp>
        <p:nvSpPr>
          <p:cNvPr id="2413" name="Google Shape;2413;p191"/>
          <p:cNvSpPr txBox="1"/>
          <p:nvPr/>
        </p:nvSpPr>
        <p:spPr>
          <a:xfrm>
            <a:off x="3609655" y="1665443"/>
            <a:ext cx="9831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00B498"/>
                </a:solidFill>
                <a:latin typeface="Calibri"/>
                <a:ea typeface="Calibri"/>
                <a:cs typeface="Calibri"/>
                <a:sym typeface="Calibri"/>
              </a:rPr>
              <a:t>Style Tag</a:t>
            </a:r>
            <a:endParaRPr sz="1100"/>
          </a:p>
        </p:txBody>
      </p:sp>
      <p:pic>
        <p:nvPicPr>
          <p:cNvPr id="2414" name="Google Shape;2414;p191"/>
          <p:cNvPicPr preferRelativeResize="0"/>
          <p:nvPr/>
        </p:nvPicPr>
        <p:blipFill rotWithShape="1">
          <a:blip r:embed="rId4">
            <a:alphaModFix/>
          </a:blip>
          <a:srcRect b="0" l="0" r="0" t="0"/>
          <a:stretch/>
        </p:blipFill>
        <p:spPr>
          <a:xfrm>
            <a:off x="5280660" y="2059069"/>
            <a:ext cx="3943350" cy="276225"/>
          </a:xfrm>
          <a:prstGeom prst="rect">
            <a:avLst/>
          </a:prstGeom>
          <a:noFill/>
          <a:ln>
            <a:noFill/>
          </a:ln>
        </p:spPr>
      </p:pic>
      <p:sp>
        <p:nvSpPr>
          <p:cNvPr id="2415" name="Google Shape;2415;p191"/>
          <p:cNvSpPr txBox="1"/>
          <p:nvPr/>
        </p:nvSpPr>
        <p:spPr>
          <a:xfrm>
            <a:off x="6211221" y="1665443"/>
            <a:ext cx="19806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00B498"/>
                </a:solidFill>
                <a:latin typeface="Calibri"/>
                <a:ea typeface="Calibri"/>
                <a:cs typeface="Calibri"/>
                <a:sym typeface="Calibri"/>
              </a:rPr>
              <a:t>External Stylesheet</a:t>
            </a:r>
            <a:endParaRPr sz="1100"/>
          </a:p>
        </p:txBody>
      </p:sp>
      <p:sp>
        <p:nvSpPr>
          <p:cNvPr id="2416" name="Google Shape;2416;p191"/>
          <p:cNvSpPr txBox="1"/>
          <p:nvPr/>
        </p:nvSpPr>
        <p:spPr>
          <a:xfrm>
            <a:off x="708971" y="2612439"/>
            <a:ext cx="1367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100">
                <a:solidFill>
                  <a:srgbClr val="FB6F7A"/>
                </a:solidFill>
                <a:latin typeface="Calibri"/>
                <a:ea typeface="Calibri"/>
                <a:cs typeface="Calibri"/>
                <a:sym typeface="Calibri"/>
              </a:rPr>
              <a:t>Use when "desperate"</a:t>
            </a:r>
            <a:endParaRPr sz="1100"/>
          </a:p>
        </p:txBody>
      </p:sp>
      <p:sp>
        <p:nvSpPr>
          <p:cNvPr id="2417" name="Google Shape;2417;p191"/>
          <p:cNvSpPr txBox="1"/>
          <p:nvPr/>
        </p:nvSpPr>
        <p:spPr>
          <a:xfrm>
            <a:off x="3298456" y="3007984"/>
            <a:ext cx="17862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100">
                <a:solidFill>
                  <a:srgbClr val="FB6F7A"/>
                </a:solidFill>
                <a:latin typeface="Calibri"/>
                <a:ea typeface="Calibri"/>
                <a:cs typeface="Calibri"/>
                <a:sym typeface="Calibri"/>
              </a:rPr>
              <a:t>Use when you are starting out</a:t>
            </a:r>
            <a:endParaRPr sz="1100"/>
          </a:p>
        </p:txBody>
      </p:sp>
      <p:sp>
        <p:nvSpPr>
          <p:cNvPr id="2418" name="Google Shape;2418;p191"/>
          <p:cNvSpPr txBox="1"/>
          <p:nvPr/>
        </p:nvSpPr>
        <p:spPr>
          <a:xfrm>
            <a:off x="6332220" y="2327809"/>
            <a:ext cx="1805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100">
                <a:solidFill>
                  <a:srgbClr val="FB6F7A"/>
                </a:solidFill>
                <a:latin typeface="Calibri"/>
                <a:ea typeface="Calibri"/>
                <a:cs typeface="Calibri"/>
                <a:sym typeface="Calibri"/>
              </a:rPr>
              <a:t>Most commonly, best practice.</a:t>
            </a:r>
            <a:endParaRPr sz="1100"/>
          </a:p>
        </p:txBody>
      </p:sp>
      <p:pic>
        <p:nvPicPr>
          <p:cNvPr id="2419" name="Google Shape;2419;p191"/>
          <p:cNvPicPr preferRelativeResize="0"/>
          <p:nvPr/>
        </p:nvPicPr>
        <p:blipFill rotWithShape="1">
          <a:blip r:embed="rId5">
            <a:alphaModFix/>
          </a:blip>
          <a:srcRect b="0" l="0" r="0" t="0"/>
          <a:stretch/>
        </p:blipFill>
        <p:spPr>
          <a:xfrm>
            <a:off x="-46771" y="2043113"/>
            <a:ext cx="3201099" cy="438045"/>
          </a:xfrm>
          <a:prstGeom prst="rect">
            <a:avLst/>
          </a:prstGeom>
          <a:noFill/>
          <a:ln>
            <a:noFill/>
          </a:ln>
        </p:spPr>
      </p:pic>
      <p:sp>
        <p:nvSpPr>
          <p:cNvPr id="2420" name="Google Shape;2420;p19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421" name="Google Shape;2421;p19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425" name="Shape 2425"/>
        <p:cNvGrpSpPr/>
        <p:nvPr/>
      </p:nvGrpSpPr>
      <p:grpSpPr>
        <a:xfrm>
          <a:off x="0" y="0"/>
          <a:ext cx="0" cy="0"/>
          <a:chOff x="0" y="0"/>
          <a:chExt cx="0" cy="0"/>
        </a:xfrm>
      </p:grpSpPr>
      <p:sp>
        <p:nvSpPr>
          <p:cNvPr id="2426" name="Google Shape;2426;p192"/>
          <p:cNvSpPr/>
          <p:nvPr/>
        </p:nvSpPr>
        <p:spPr>
          <a:xfrm>
            <a:off x="1643124" y="1078003"/>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Helvetica Neue"/>
                <a:ea typeface="Helvetica Neue"/>
                <a:cs typeface="Helvetica Neue"/>
                <a:sym typeface="Helvetica Neue"/>
              </a:rPr>
              <a:t>Colors</a:t>
            </a:r>
            <a:endParaRPr b="1" sz="3000">
              <a:solidFill>
                <a:srgbClr val="000000"/>
              </a:solidFill>
              <a:latin typeface="Helvetica Neue"/>
              <a:ea typeface="Helvetica Neue"/>
              <a:cs typeface="Helvetica Neue"/>
              <a:sym typeface="Helvetica Neue"/>
            </a:endParaRPr>
          </a:p>
        </p:txBody>
      </p:sp>
      <p:pic>
        <p:nvPicPr>
          <p:cNvPr id="2427" name="Google Shape;2427;p192"/>
          <p:cNvPicPr preferRelativeResize="0"/>
          <p:nvPr/>
        </p:nvPicPr>
        <p:blipFill rotWithShape="1">
          <a:blip r:embed="rId3">
            <a:alphaModFix/>
          </a:blip>
          <a:srcRect b="0" l="0" r="0" t="0"/>
          <a:stretch/>
        </p:blipFill>
        <p:spPr>
          <a:xfrm>
            <a:off x="4992243" y="1680591"/>
            <a:ext cx="2124075" cy="847725"/>
          </a:xfrm>
          <a:prstGeom prst="rect">
            <a:avLst/>
          </a:prstGeom>
          <a:noFill/>
          <a:ln>
            <a:noFill/>
          </a:ln>
        </p:spPr>
      </p:pic>
      <p:pic>
        <p:nvPicPr>
          <p:cNvPr id="2428" name="Google Shape;2428;p192"/>
          <p:cNvPicPr preferRelativeResize="0"/>
          <p:nvPr/>
        </p:nvPicPr>
        <p:blipFill rotWithShape="1">
          <a:blip r:embed="rId4">
            <a:alphaModFix/>
          </a:blip>
          <a:srcRect b="0" l="0" r="0" t="0"/>
          <a:stretch/>
        </p:blipFill>
        <p:spPr>
          <a:xfrm>
            <a:off x="1774317" y="1680591"/>
            <a:ext cx="2724150" cy="2038350"/>
          </a:xfrm>
          <a:prstGeom prst="rect">
            <a:avLst/>
          </a:prstGeom>
          <a:noFill/>
          <a:ln>
            <a:noFill/>
          </a:ln>
        </p:spPr>
      </p:pic>
      <p:pic>
        <p:nvPicPr>
          <p:cNvPr id="2429" name="Google Shape;2429;p192"/>
          <p:cNvPicPr preferRelativeResize="0"/>
          <p:nvPr/>
        </p:nvPicPr>
        <p:blipFill rotWithShape="1">
          <a:blip r:embed="rId5">
            <a:alphaModFix/>
          </a:blip>
          <a:srcRect b="0" l="0" r="0" t="0"/>
          <a:stretch/>
        </p:blipFill>
        <p:spPr>
          <a:xfrm>
            <a:off x="4992243" y="2699766"/>
            <a:ext cx="2343150" cy="1485900"/>
          </a:xfrm>
          <a:prstGeom prst="rect">
            <a:avLst/>
          </a:prstGeom>
          <a:noFill/>
          <a:ln>
            <a:noFill/>
          </a:ln>
        </p:spPr>
      </p:pic>
      <p:sp>
        <p:nvSpPr>
          <p:cNvPr id="2430" name="Google Shape;2430;p19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431" name="Google Shape;2431;p19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435" name="Shape 2435"/>
        <p:cNvGrpSpPr/>
        <p:nvPr/>
      </p:nvGrpSpPr>
      <p:grpSpPr>
        <a:xfrm>
          <a:off x="0" y="0"/>
          <a:ext cx="0" cy="0"/>
          <a:chOff x="0" y="0"/>
          <a:chExt cx="0" cy="0"/>
        </a:xfrm>
      </p:grpSpPr>
      <p:sp>
        <p:nvSpPr>
          <p:cNvPr id="2436" name="Google Shape;2436;p193"/>
          <p:cNvSpPr/>
          <p:nvPr/>
        </p:nvSpPr>
        <p:spPr>
          <a:xfrm>
            <a:off x="1562792" y="334649"/>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600">
                <a:solidFill>
                  <a:srgbClr val="FFFFFF"/>
                </a:solidFill>
                <a:latin typeface="Helvetica Neue"/>
                <a:ea typeface="Helvetica Neue"/>
                <a:cs typeface="Helvetica Neue"/>
                <a:sym typeface="Helvetica Neue"/>
              </a:rPr>
              <a:t>Colors</a:t>
            </a:r>
            <a:endParaRPr b="1" sz="3600">
              <a:solidFill>
                <a:srgbClr val="000000"/>
              </a:solidFill>
              <a:latin typeface="Helvetica Neue"/>
              <a:ea typeface="Helvetica Neue"/>
              <a:cs typeface="Helvetica Neue"/>
              <a:sym typeface="Helvetica Neue"/>
            </a:endParaRPr>
          </a:p>
        </p:txBody>
      </p:sp>
      <p:pic>
        <p:nvPicPr>
          <p:cNvPr id="2437" name="Google Shape;2437;p193"/>
          <p:cNvPicPr preferRelativeResize="0"/>
          <p:nvPr/>
        </p:nvPicPr>
        <p:blipFill rotWithShape="1">
          <a:blip r:embed="rId3">
            <a:alphaModFix/>
          </a:blip>
          <a:srcRect b="0" l="0" r="0" t="0"/>
          <a:stretch/>
        </p:blipFill>
        <p:spPr>
          <a:xfrm>
            <a:off x="2176649" y="1182600"/>
            <a:ext cx="5032398" cy="3208576"/>
          </a:xfrm>
          <a:prstGeom prst="rect">
            <a:avLst/>
          </a:prstGeom>
          <a:noFill/>
          <a:ln>
            <a:noFill/>
          </a:ln>
        </p:spPr>
      </p:pic>
      <p:sp>
        <p:nvSpPr>
          <p:cNvPr id="2438" name="Google Shape;2438;p193"/>
          <p:cNvSpPr txBox="1"/>
          <p:nvPr/>
        </p:nvSpPr>
        <p:spPr>
          <a:xfrm>
            <a:off x="6569027" y="4678668"/>
            <a:ext cx="26136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chemeClr val="lt1"/>
                </a:solidFill>
                <a:latin typeface="Calibri"/>
                <a:ea typeface="Calibri"/>
                <a:cs typeface="Calibri"/>
                <a:sym typeface="Calibri"/>
              </a:rPr>
              <a:t>Image source: www.crockford.com/wrrrld/color.html</a:t>
            </a:r>
            <a:endParaRPr sz="900">
              <a:solidFill>
                <a:schemeClr val="lt1"/>
              </a:solidFill>
              <a:latin typeface="Calibri"/>
              <a:ea typeface="Calibri"/>
              <a:cs typeface="Calibri"/>
              <a:sym typeface="Calibri"/>
            </a:endParaRPr>
          </a:p>
        </p:txBody>
      </p:sp>
      <p:sp>
        <p:nvSpPr>
          <p:cNvPr id="2439" name="Google Shape;2439;p193"/>
          <p:cNvSpPr txBox="1"/>
          <p:nvPr/>
        </p:nvSpPr>
        <p:spPr>
          <a:xfrm>
            <a:off x="2176550" y="828350"/>
            <a:ext cx="50325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1400">
                <a:solidFill>
                  <a:srgbClr val="FB6F7A"/>
                </a:solidFill>
                <a:latin typeface="Calibri"/>
                <a:ea typeface="Calibri"/>
                <a:cs typeface="Calibri"/>
                <a:sym typeface="Calibri"/>
              </a:rPr>
              <a:t>147 Base Colors for HTML</a:t>
            </a:r>
            <a:endParaRPr sz="1100"/>
          </a:p>
        </p:txBody>
      </p:sp>
      <p:sp>
        <p:nvSpPr>
          <p:cNvPr id="2440" name="Google Shape;2440;p19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441" name="Google Shape;2441;p19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2442" name="Google Shape;2442;p193"/>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A screenshot of a social media post&#10;&#10;Description automatically generated" id="278" name="Google Shape;278;p32"/>
          <p:cNvPicPr preferRelativeResize="0"/>
          <p:nvPr/>
        </p:nvPicPr>
        <p:blipFill rotWithShape="1">
          <a:blip r:embed="rId3">
            <a:alphaModFix/>
          </a:blip>
          <a:srcRect b="0" l="0" r="0" t="0"/>
          <a:stretch/>
        </p:blipFill>
        <p:spPr>
          <a:xfrm>
            <a:off x="712026" y="980875"/>
            <a:ext cx="7931039" cy="4162625"/>
          </a:xfrm>
          <a:prstGeom prst="rect">
            <a:avLst/>
          </a:prstGeom>
          <a:noFill/>
          <a:ln>
            <a:noFill/>
          </a:ln>
        </p:spPr>
      </p:pic>
      <p:sp>
        <p:nvSpPr>
          <p:cNvPr id="279" name="Google Shape;279;p3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280" name="Google Shape;280;p32"/>
          <p:cNvSpPr txBox="1"/>
          <p:nvPr/>
        </p:nvSpPr>
        <p:spPr>
          <a:xfrm>
            <a:off x="2473500" y="278575"/>
            <a:ext cx="4322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600">
                <a:solidFill>
                  <a:srgbClr val="3B41C9"/>
                </a:solidFill>
                <a:latin typeface="Montserrat"/>
                <a:ea typeface="Montserrat"/>
                <a:cs typeface="Montserrat"/>
                <a:sym typeface="Montserrat"/>
              </a:rPr>
              <a:t>Low to High Fidelity</a:t>
            </a:r>
            <a:endParaRPr sz="2400">
              <a:solidFill>
                <a:schemeClr val="dk1"/>
              </a:solidFill>
              <a:latin typeface="Calibri"/>
              <a:ea typeface="Calibri"/>
              <a:cs typeface="Calibri"/>
              <a:sym typeface="Calibri"/>
            </a:endParaRPr>
          </a:p>
        </p:txBody>
      </p:sp>
      <p:sp>
        <p:nvSpPr>
          <p:cNvPr id="281" name="Google Shape;281;p32"/>
          <p:cNvSpPr txBox="1"/>
          <p:nvPr/>
        </p:nvSpPr>
        <p:spPr>
          <a:xfrm>
            <a:off x="976750" y="817425"/>
            <a:ext cx="141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rgbClr val="3B41C9"/>
                </a:solidFill>
                <a:latin typeface="Montserrat"/>
                <a:ea typeface="Montserrat"/>
                <a:cs typeface="Montserrat"/>
                <a:sym typeface="Montserrat"/>
              </a:rPr>
              <a:t>Lo-fi</a:t>
            </a:r>
            <a:endParaRPr sz="1300">
              <a:solidFill>
                <a:schemeClr val="dk1"/>
              </a:solidFill>
              <a:latin typeface="Calibri"/>
              <a:ea typeface="Calibri"/>
              <a:cs typeface="Calibri"/>
              <a:sym typeface="Calibri"/>
            </a:endParaRPr>
          </a:p>
        </p:txBody>
      </p:sp>
      <p:sp>
        <p:nvSpPr>
          <p:cNvPr id="282" name="Google Shape;282;p32"/>
          <p:cNvSpPr txBox="1"/>
          <p:nvPr/>
        </p:nvSpPr>
        <p:spPr>
          <a:xfrm>
            <a:off x="4046875" y="863575"/>
            <a:ext cx="141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rgbClr val="3B41C9"/>
                </a:solidFill>
                <a:latin typeface="Montserrat"/>
                <a:ea typeface="Montserrat"/>
                <a:cs typeface="Montserrat"/>
                <a:sym typeface="Montserrat"/>
              </a:rPr>
              <a:t>Mid-fi</a:t>
            </a:r>
            <a:endParaRPr sz="1300">
              <a:solidFill>
                <a:schemeClr val="dk1"/>
              </a:solidFill>
              <a:latin typeface="Calibri"/>
              <a:ea typeface="Calibri"/>
              <a:cs typeface="Calibri"/>
              <a:sym typeface="Calibri"/>
            </a:endParaRPr>
          </a:p>
        </p:txBody>
      </p:sp>
      <p:sp>
        <p:nvSpPr>
          <p:cNvPr id="283" name="Google Shape;283;p32"/>
          <p:cNvSpPr txBox="1"/>
          <p:nvPr/>
        </p:nvSpPr>
        <p:spPr>
          <a:xfrm>
            <a:off x="6851750" y="863575"/>
            <a:ext cx="141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rgbClr val="3B41C9"/>
                </a:solidFill>
                <a:latin typeface="Montserrat"/>
                <a:ea typeface="Montserrat"/>
                <a:cs typeface="Montserrat"/>
                <a:sym typeface="Montserrat"/>
              </a:rPr>
              <a:t>High-fi</a:t>
            </a:r>
            <a:endParaRPr sz="1300">
              <a:solidFill>
                <a:schemeClr val="dk1"/>
              </a:solidFill>
              <a:latin typeface="Calibri"/>
              <a:ea typeface="Calibri"/>
              <a:cs typeface="Calibri"/>
              <a:sym typeface="Calibri"/>
            </a:endParaRPr>
          </a:p>
        </p:txBody>
      </p:sp>
      <p:sp>
        <p:nvSpPr>
          <p:cNvPr id="284" name="Google Shape;284;p3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446" name="Shape 2446"/>
        <p:cNvGrpSpPr/>
        <p:nvPr/>
      </p:nvGrpSpPr>
      <p:grpSpPr>
        <a:xfrm>
          <a:off x="0" y="0"/>
          <a:ext cx="0" cy="0"/>
          <a:chOff x="0" y="0"/>
          <a:chExt cx="0" cy="0"/>
        </a:xfrm>
      </p:grpSpPr>
      <p:sp>
        <p:nvSpPr>
          <p:cNvPr id="2447" name="Google Shape;2447;p194"/>
          <p:cNvSpPr/>
          <p:nvPr/>
        </p:nvSpPr>
        <p:spPr>
          <a:xfrm>
            <a:off x="1411624" y="632866"/>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Helvetica Neue"/>
                <a:ea typeface="Helvetica Neue"/>
                <a:cs typeface="Helvetica Neue"/>
                <a:sym typeface="Helvetica Neue"/>
              </a:rPr>
              <a:t>Colors</a:t>
            </a:r>
            <a:endParaRPr b="1" sz="3000">
              <a:solidFill>
                <a:srgbClr val="000000"/>
              </a:solidFill>
              <a:latin typeface="Helvetica Neue"/>
              <a:ea typeface="Helvetica Neue"/>
              <a:cs typeface="Helvetica Neue"/>
              <a:sym typeface="Helvetica Neue"/>
            </a:endParaRPr>
          </a:p>
        </p:txBody>
      </p:sp>
      <p:sp>
        <p:nvSpPr>
          <p:cNvPr id="2448" name="Google Shape;2448;p194"/>
          <p:cNvSpPr txBox="1"/>
          <p:nvPr/>
        </p:nvSpPr>
        <p:spPr>
          <a:xfrm>
            <a:off x="3864991" y="1064013"/>
            <a:ext cx="2614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FB6F7A"/>
                </a:solidFill>
                <a:latin typeface="Calibri"/>
                <a:ea typeface="Calibri"/>
                <a:cs typeface="Calibri"/>
                <a:sym typeface="Calibri"/>
              </a:rPr>
              <a:t>Hexadecimal mode</a:t>
            </a:r>
            <a:endParaRPr sz="1100"/>
          </a:p>
        </p:txBody>
      </p:sp>
      <p:sp>
        <p:nvSpPr>
          <p:cNvPr id="2449" name="Google Shape;2449;p194"/>
          <p:cNvSpPr txBox="1"/>
          <p:nvPr/>
        </p:nvSpPr>
        <p:spPr>
          <a:xfrm>
            <a:off x="2906101" y="1268988"/>
            <a:ext cx="4025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B498"/>
                </a:solidFill>
                <a:latin typeface="Calibri"/>
                <a:ea typeface="Calibri"/>
                <a:cs typeface="Calibri"/>
                <a:sym typeface="Calibri"/>
              </a:rPr>
              <a:t>#+ String of 6 hexadecimal numbers (from 0-F)</a:t>
            </a:r>
            <a:endParaRPr sz="1100"/>
          </a:p>
        </p:txBody>
      </p:sp>
      <p:pic>
        <p:nvPicPr>
          <p:cNvPr id="2450" name="Google Shape;2450;p194"/>
          <p:cNvPicPr preferRelativeResize="0"/>
          <p:nvPr/>
        </p:nvPicPr>
        <p:blipFill rotWithShape="1">
          <a:blip r:embed="rId3">
            <a:alphaModFix/>
          </a:blip>
          <a:srcRect b="0" l="0" r="0" t="0"/>
          <a:stretch/>
        </p:blipFill>
        <p:spPr>
          <a:xfrm>
            <a:off x="2244627" y="1684667"/>
            <a:ext cx="2290250" cy="2825975"/>
          </a:xfrm>
          <a:prstGeom prst="rect">
            <a:avLst/>
          </a:prstGeom>
          <a:noFill/>
          <a:ln>
            <a:noFill/>
          </a:ln>
        </p:spPr>
      </p:pic>
      <p:pic>
        <p:nvPicPr>
          <p:cNvPr id="2451" name="Google Shape;2451;p194"/>
          <p:cNvPicPr preferRelativeResize="0"/>
          <p:nvPr/>
        </p:nvPicPr>
        <p:blipFill rotWithShape="1">
          <a:blip r:embed="rId4">
            <a:alphaModFix/>
          </a:blip>
          <a:srcRect b="0" l="0" r="0" t="0"/>
          <a:stretch/>
        </p:blipFill>
        <p:spPr>
          <a:xfrm>
            <a:off x="4760743" y="2954640"/>
            <a:ext cx="1885950" cy="1428750"/>
          </a:xfrm>
          <a:prstGeom prst="rect">
            <a:avLst/>
          </a:prstGeom>
          <a:noFill/>
          <a:ln>
            <a:noFill/>
          </a:ln>
        </p:spPr>
      </p:pic>
      <p:pic>
        <p:nvPicPr>
          <p:cNvPr id="2452" name="Google Shape;2452;p194"/>
          <p:cNvPicPr preferRelativeResize="0"/>
          <p:nvPr/>
        </p:nvPicPr>
        <p:blipFill rotWithShape="1">
          <a:blip r:embed="rId5">
            <a:alphaModFix/>
          </a:blip>
          <a:srcRect b="0" l="0" r="0" t="0"/>
          <a:stretch/>
        </p:blipFill>
        <p:spPr>
          <a:xfrm>
            <a:off x="4760753" y="1646939"/>
            <a:ext cx="3156450" cy="1259750"/>
          </a:xfrm>
          <a:prstGeom prst="rect">
            <a:avLst/>
          </a:prstGeom>
          <a:noFill/>
          <a:ln>
            <a:noFill/>
          </a:ln>
        </p:spPr>
      </p:pic>
      <p:sp>
        <p:nvSpPr>
          <p:cNvPr id="2453" name="Google Shape;2453;p19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454" name="Google Shape;2454;p194"/>
          <p:cNvSpPr txBox="1"/>
          <p:nvPr/>
        </p:nvSpPr>
        <p:spPr>
          <a:xfrm>
            <a:off x="6072975" y="4658325"/>
            <a:ext cx="3000000" cy="20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rgbClr val="FFFFFF"/>
                </a:solidFill>
                <a:hlinkClick r:id="rId6">
                  <a:extLst>
                    <a:ext uri="{A12FA001-AC4F-418D-AE19-62706E023703}">
                      <ahyp:hlinkClr val="tx"/>
                    </a:ext>
                  </a:extLst>
                </a:hlinkClick>
              </a:rPr>
              <a:t>https://www.colorzilla.com/</a:t>
            </a:r>
            <a:endParaRPr sz="1000">
              <a:solidFill>
                <a:srgbClr val="FFFFFF"/>
              </a:solidFill>
            </a:endParaRPr>
          </a:p>
        </p:txBody>
      </p:sp>
      <p:sp>
        <p:nvSpPr>
          <p:cNvPr id="2455" name="Google Shape;2455;p19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2456" name="Google Shape;2456;p194"/>
          <p:cNvPicPr preferRelativeResize="0"/>
          <p:nvPr/>
        </p:nvPicPr>
        <p:blipFill rotWithShape="1">
          <a:blip r:embed="rId7">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460" name="Shape 2460"/>
        <p:cNvGrpSpPr/>
        <p:nvPr/>
      </p:nvGrpSpPr>
      <p:grpSpPr>
        <a:xfrm>
          <a:off x="0" y="0"/>
          <a:ext cx="0" cy="0"/>
          <a:chOff x="0" y="0"/>
          <a:chExt cx="0" cy="0"/>
        </a:xfrm>
      </p:grpSpPr>
      <p:sp>
        <p:nvSpPr>
          <p:cNvPr id="2461" name="Google Shape;2461;p195"/>
          <p:cNvSpPr/>
          <p:nvPr/>
        </p:nvSpPr>
        <p:spPr>
          <a:xfrm>
            <a:off x="1522349" y="776003"/>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Helvetica Neue"/>
                <a:ea typeface="Helvetica Neue"/>
                <a:cs typeface="Helvetica Neue"/>
                <a:sym typeface="Helvetica Neue"/>
              </a:rPr>
              <a:t>Colors</a:t>
            </a:r>
            <a:endParaRPr b="1" sz="3000">
              <a:solidFill>
                <a:srgbClr val="000000"/>
              </a:solidFill>
              <a:latin typeface="Helvetica Neue"/>
              <a:ea typeface="Helvetica Neue"/>
              <a:cs typeface="Helvetica Neue"/>
              <a:sym typeface="Helvetica Neue"/>
            </a:endParaRPr>
          </a:p>
        </p:txBody>
      </p:sp>
      <p:sp>
        <p:nvSpPr>
          <p:cNvPr id="2462" name="Google Shape;2462;p195"/>
          <p:cNvSpPr txBox="1"/>
          <p:nvPr/>
        </p:nvSpPr>
        <p:spPr>
          <a:xfrm>
            <a:off x="4428634" y="1207150"/>
            <a:ext cx="1104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FB6F7A"/>
                </a:solidFill>
                <a:latin typeface="Calibri"/>
                <a:ea typeface="Calibri"/>
                <a:cs typeface="Calibri"/>
                <a:sym typeface="Calibri"/>
              </a:rPr>
              <a:t>RGB</a:t>
            </a:r>
            <a:endParaRPr sz="1100"/>
          </a:p>
        </p:txBody>
      </p:sp>
      <p:sp>
        <p:nvSpPr>
          <p:cNvPr id="2463" name="Google Shape;2463;p195"/>
          <p:cNvSpPr txBox="1"/>
          <p:nvPr/>
        </p:nvSpPr>
        <p:spPr>
          <a:xfrm>
            <a:off x="1879176" y="1412125"/>
            <a:ext cx="5454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B498"/>
                </a:solidFill>
                <a:latin typeface="Calibri"/>
                <a:ea typeface="Calibri"/>
                <a:cs typeface="Calibri"/>
                <a:sym typeface="Calibri"/>
              </a:rPr>
              <a:t>3 Channels: Red, Green and Blue (Each ranges from 0 – 255)</a:t>
            </a:r>
            <a:endParaRPr sz="1100"/>
          </a:p>
        </p:txBody>
      </p:sp>
      <p:pic>
        <p:nvPicPr>
          <p:cNvPr id="2464" name="Google Shape;2464;p195"/>
          <p:cNvPicPr preferRelativeResize="0"/>
          <p:nvPr/>
        </p:nvPicPr>
        <p:blipFill rotWithShape="1">
          <a:blip r:embed="rId3">
            <a:alphaModFix/>
          </a:blip>
          <a:srcRect b="0" l="0" r="0" t="0"/>
          <a:stretch/>
        </p:blipFill>
        <p:spPr>
          <a:xfrm>
            <a:off x="4871468" y="2832677"/>
            <a:ext cx="1885950" cy="1428750"/>
          </a:xfrm>
          <a:prstGeom prst="rect">
            <a:avLst/>
          </a:prstGeom>
          <a:noFill/>
          <a:ln>
            <a:noFill/>
          </a:ln>
        </p:spPr>
      </p:pic>
      <p:pic>
        <p:nvPicPr>
          <p:cNvPr id="2465" name="Google Shape;2465;p195"/>
          <p:cNvPicPr preferRelativeResize="0"/>
          <p:nvPr/>
        </p:nvPicPr>
        <p:blipFill rotWithShape="1">
          <a:blip r:embed="rId4">
            <a:alphaModFix/>
          </a:blip>
          <a:srcRect b="0" l="0" r="0" t="0"/>
          <a:stretch/>
        </p:blipFill>
        <p:spPr>
          <a:xfrm>
            <a:off x="4871468" y="1790071"/>
            <a:ext cx="2124075" cy="847725"/>
          </a:xfrm>
          <a:prstGeom prst="rect">
            <a:avLst/>
          </a:prstGeom>
          <a:noFill/>
          <a:ln>
            <a:noFill/>
          </a:ln>
        </p:spPr>
      </p:pic>
      <p:pic>
        <p:nvPicPr>
          <p:cNvPr id="2466" name="Google Shape;2466;p195"/>
          <p:cNvPicPr preferRelativeResize="0"/>
          <p:nvPr/>
        </p:nvPicPr>
        <p:blipFill rotWithShape="1">
          <a:blip r:embed="rId5">
            <a:alphaModFix/>
          </a:blip>
          <a:srcRect b="0" l="0" r="0" t="0"/>
          <a:stretch/>
        </p:blipFill>
        <p:spPr>
          <a:xfrm>
            <a:off x="1753102" y="1790078"/>
            <a:ext cx="2833150" cy="2719300"/>
          </a:xfrm>
          <a:prstGeom prst="rect">
            <a:avLst/>
          </a:prstGeom>
          <a:noFill/>
          <a:ln>
            <a:noFill/>
          </a:ln>
        </p:spPr>
      </p:pic>
      <p:sp>
        <p:nvSpPr>
          <p:cNvPr id="2467" name="Google Shape;2467;p19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468" name="Google Shape;2468;p195"/>
          <p:cNvSpPr txBox="1"/>
          <p:nvPr/>
        </p:nvSpPr>
        <p:spPr>
          <a:xfrm>
            <a:off x="6072975" y="4658325"/>
            <a:ext cx="3000000" cy="20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rgbClr val="FFFFFF"/>
                </a:solidFill>
                <a:hlinkClick r:id="rId6">
                  <a:extLst>
                    <a:ext uri="{A12FA001-AC4F-418D-AE19-62706E023703}">
                      <ahyp:hlinkClr val="tx"/>
                    </a:ext>
                  </a:extLst>
                </a:hlinkClick>
              </a:rPr>
              <a:t>https://www.colorzilla.com/</a:t>
            </a:r>
            <a:endParaRPr sz="1000">
              <a:solidFill>
                <a:srgbClr val="FFFFFF"/>
              </a:solidFill>
            </a:endParaRPr>
          </a:p>
        </p:txBody>
      </p:sp>
      <p:sp>
        <p:nvSpPr>
          <p:cNvPr id="2469" name="Google Shape;2469;p19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2470" name="Google Shape;2470;p195"/>
          <p:cNvPicPr preferRelativeResize="0"/>
          <p:nvPr/>
        </p:nvPicPr>
        <p:blipFill rotWithShape="1">
          <a:blip r:embed="rId7">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474" name="Shape 2474"/>
        <p:cNvGrpSpPr/>
        <p:nvPr/>
      </p:nvGrpSpPr>
      <p:grpSpPr>
        <a:xfrm>
          <a:off x="0" y="0"/>
          <a:ext cx="0" cy="0"/>
          <a:chOff x="0" y="0"/>
          <a:chExt cx="0" cy="0"/>
        </a:xfrm>
      </p:grpSpPr>
      <p:sp>
        <p:nvSpPr>
          <p:cNvPr id="2475" name="Google Shape;2475;p196"/>
          <p:cNvSpPr/>
          <p:nvPr/>
        </p:nvSpPr>
        <p:spPr>
          <a:xfrm>
            <a:off x="1643124" y="756528"/>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Helvetica Neue"/>
                <a:ea typeface="Helvetica Neue"/>
                <a:cs typeface="Helvetica Neue"/>
                <a:sym typeface="Helvetica Neue"/>
              </a:rPr>
              <a:t>Colors</a:t>
            </a:r>
            <a:endParaRPr b="1" sz="3000">
              <a:solidFill>
                <a:srgbClr val="000000"/>
              </a:solidFill>
              <a:latin typeface="Helvetica Neue"/>
              <a:ea typeface="Helvetica Neue"/>
              <a:cs typeface="Helvetica Neue"/>
              <a:sym typeface="Helvetica Neue"/>
            </a:endParaRPr>
          </a:p>
        </p:txBody>
      </p:sp>
      <p:sp>
        <p:nvSpPr>
          <p:cNvPr id="2476" name="Google Shape;2476;p196"/>
          <p:cNvSpPr txBox="1"/>
          <p:nvPr/>
        </p:nvSpPr>
        <p:spPr>
          <a:xfrm>
            <a:off x="4549436" y="1187666"/>
            <a:ext cx="538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FB6F7A"/>
                </a:solidFill>
                <a:latin typeface="Calibri"/>
                <a:ea typeface="Calibri"/>
                <a:cs typeface="Calibri"/>
                <a:sym typeface="Calibri"/>
              </a:rPr>
              <a:t>RGB</a:t>
            </a:r>
            <a:r>
              <a:rPr b="1" lang="en-GB" sz="1400">
                <a:solidFill>
                  <a:srgbClr val="00B498"/>
                </a:solidFill>
                <a:latin typeface="Calibri"/>
                <a:ea typeface="Calibri"/>
                <a:cs typeface="Calibri"/>
                <a:sym typeface="Calibri"/>
              </a:rPr>
              <a:t>A</a:t>
            </a:r>
            <a:endParaRPr sz="1100"/>
          </a:p>
        </p:txBody>
      </p:sp>
      <p:sp>
        <p:nvSpPr>
          <p:cNvPr id="2477" name="Google Shape;2477;p196"/>
          <p:cNvSpPr txBox="1"/>
          <p:nvPr/>
        </p:nvSpPr>
        <p:spPr>
          <a:xfrm>
            <a:off x="1555324" y="1392650"/>
            <a:ext cx="6260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B498"/>
                </a:solidFill>
                <a:latin typeface="Calibri"/>
                <a:ea typeface="Calibri"/>
                <a:cs typeface="Calibri"/>
                <a:sym typeface="Calibri"/>
              </a:rPr>
              <a:t>Just like RBG, but with an alpha(transparency) channel. Ranges from 0.0-1.0</a:t>
            </a:r>
            <a:endParaRPr sz="1100"/>
          </a:p>
        </p:txBody>
      </p:sp>
      <p:pic>
        <p:nvPicPr>
          <p:cNvPr id="2478" name="Google Shape;2478;p196"/>
          <p:cNvPicPr preferRelativeResize="0"/>
          <p:nvPr/>
        </p:nvPicPr>
        <p:blipFill rotWithShape="1">
          <a:blip r:embed="rId3">
            <a:alphaModFix/>
          </a:blip>
          <a:srcRect b="0" l="0" r="0" t="0"/>
          <a:stretch/>
        </p:blipFill>
        <p:spPr>
          <a:xfrm>
            <a:off x="4992252" y="1770601"/>
            <a:ext cx="2702500" cy="1078575"/>
          </a:xfrm>
          <a:prstGeom prst="rect">
            <a:avLst/>
          </a:prstGeom>
          <a:noFill/>
          <a:ln>
            <a:noFill/>
          </a:ln>
        </p:spPr>
      </p:pic>
      <p:pic>
        <p:nvPicPr>
          <p:cNvPr id="2479" name="Google Shape;2479;p196"/>
          <p:cNvPicPr preferRelativeResize="0"/>
          <p:nvPr/>
        </p:nvPicPr>
        <p:blipFill rotWithShape="1">
          <a:blip r:embed="rId4">
            <a:alphaModFix/>
          </a:blip>
          <a:srcRect b="0" l="0" r="0" t="0"/>
          <a:stretch/>
        </p:blipFill>
        <p:spPr>
          <a:xfrm>
            <a:off x="1127348" y="1770601"/>
            <a:ext cx="3542749" cy="2559300"/>
          </a:xfrm>
          <a:prstGeom prst="rect">
            <a:avLst/>
          </a:prstGeom>
          <a:noFill/>
          <a:ln>
            <a:noFill/>
          </a:ln>
        </p:spPr>
      </p:pic>
      <p:pic>
        <p:nvPicPr>
          <p:cNvPr id="2480" name="Google Shape;2480;p196"/>
          <p:cNvPicPr preferRelativeResize="0"/>
          <p:nvPr/>
        </p:nvPicPr>
        <p:blipFill rotWithShape="1">
          <a:blip r:embed="rId5">
            <a:alphaModFix/>
          </a:blip>
          <a:srcRect b="0" l="0" r="0" t="0"/>
          <a:stretch/>
        </p:blipFill>
        <p:spPr>
          <a:xfrm>
            <a:off x="4992243" y="2849171"/>
            <a:ext cx="1876425" cy="1409700"/>
          </a:xfrm>
          <a:prstGeom prst="rect">
            <a:avLst/>
          </a:prstGeom>
          <a:noFill/>
          <a:ln>
            <a:noFill/>
          </a:ln>
        </p:spPr>
      </p:pic>
      <p:sp>
        <p:nvSpPr>
          <p:cNvPr id="2481" name="Google Shape;2481;p19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482" name="Google Shape;2482;p19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486" name="Shape 2486"/>
        <p:cNvGrpSpPr/>
        <p:nvPr/>
      </p:nvGrpSpPr>
      <p:grpSpPr>
        <a:xfrm>
          <a:off x="0" y="0"/>
          <a:ext cx="0" cy="0"/>
          <a:chOff x="0" y="0"/>
          <a:chExt cx="0" cy="0"/>
        </a:xfrm>
      </p:grpSpPr>
      <p:sp>
        <p:nvSpPr>
          <p:cNvPr id="2487" name="Google Shape;2487;p197"/>
          <p:cNvSpPr/>
          <p:nvPr/>
        </p:nvSpPr>
        <p:spPr>
          <a:xfrm>
            <a:off x="1643124" y="774328"/>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Helvetica Neue"/>
                <a:ea typeface="Helvetica Neue"/>
                <a:cs typeface="Helvetica Neue"/>
                <a:sym typeface="Helvetica Neue"/>
              </a:rPr>
              <a:t>Background</a:t>
            </a:r>
            <a:endParaRPr b="1" sz="3000">
              <a:solidFill>
                <a:srgbClr val="000000"/>
              </a:solidFill>
              <a:latin typeface="Helvetica Neue"/>
              <a:ea typeface="Helvetica Neue"/>
              <a:cs typeface="Helvetica Neue"/>
              <a:sym typeface="Helvetica Neue"/>
            </a:endParaRPr>
          </a:p>
        </p:txBody>
      </p:sp>
      <p:sp>
        <p:nvSpPr>
          <p:cNvPr id="2488" name="Google Shape;2488;p197"/>
          <p:cNvSpPr txBox="1"/>
          <p:nvPr/>
        </p:nvSpPr>
        <p:spPr>
          <a:xfrm>
            <a:off x="2871422" y="1221468"/>
            <a:ext cx="4241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B498"/>
                </a:solidFill>
                <a:latin typeface="Calibri"/>
                <a:ea typeface="Calibri"/>
                <a:cs typeface="Calibri"/>
                <a:sym typeface="Calibri"/>
              </a:rPr>
              <a:t>The background property can also set a background image</a:t>
            </a:r>
            <a:endParaRPr sz="1100"/>
          </a:p>
        </p:txBody>
      </p:sp>
      <p:pic>
        <p:nvPicPr>
          <p:cNvPr id="2489" name="Google Shape;2489;p197"/>
          <p:cNvPicPr preferRelativeResize="0"/>
          <p:nvPr/>
        </p:nvPicPr>
        <p:blipFill rotWithShape="1">
          <a:blip r:embed="rId3">
            <a:alphaModFix/>
          </a:blip>
          <a:srcRect b="0" l="0" r="0" t="0"/>
          <a:stretch/>
        </p:blipFill>
        <p:spPr>
          <a:xfrm>
            <a:off x="6674479" y="1547026"/>
            <a:ext cx="2315800" cy="1442106"/>
          </a:xfrm>
          <a:prstGeom prst="rect">
            <a:avLst/>
          </a:prstGeom>
          <a:noFill/>
          <a:ln>
            <a:noFill/>
          </a:ln>
        </p:spPr>
      </p:pic>
      <p:pic>
        <p:nvPicPr>
          <p:cNvPr id="2490" name="Google Shape;2490;p197"/>
          <p:cNvPicPr preferRelativeResize="0"/>
          <p:nvPr/>
        </p:nvPicPr>
        <p:blipFill rotWithShape="1">
          <a:blip r:embed="rId4">
            <a:alphaModFix/>
          </a:blip>
          <a:srcRect b="0" l="0" r="0" t="0"/>
          <a:stretch/>
        </p:blipFill>
        <p:spPr>
          <a:xfrm>
            <a:off x="0" y="1518647"/>
            <a:ext cx="6674486" cy="1950575"/>
          </a:xfrm>
          <a:prstGeom prst="rect">
            <a:avLst/>
          </a:prstGeom>
          <a:noFill/>
          <a:ln>
            <a:noFill/>
          </a:ln>
        </p:spPr>
      </p:pic>
      <p:pic>
        <p:nvPicPr>
          <p:cNvPr id="2491" name="Google Shape;2491;p197"/>
          <p:cNvPicPr preferRelativeResize="0"/>
          <p:nvPr/>
        </p:nvPicPr>
        <p:blipFill rotWithShape="1">
          <a:blip r:embed="rId5">
            <a:alphaModFix/>
          </a:blip>
          <a:srcRect b="0" l="0" r="0" t="0"/>
          <a:stretch/>
        </p:blipFill>
        <p:spPr>
          <a:xfrm>
            <a:off x="4820017" y="2623114"/>
            <a:ext cx="4170247" cy="1692274"/>
          </a:xfrm>
          <a:prstGeom prst="rect">
            <a:avLst/>
          </a:prstGeom>
          <a:noFill/>
          <a:ln>
            <a:noFill/>
          </a:ln>
        </p:spPr>
      </p:pic>
      <p:sp>
        <p:nvSpPr>
          <p:cNvPr id="2492" name="Google Shape;2492;p197"/>
          <p:cNvSpPr txBox="1"/>
          <p:nvPr/>
        </p:nvSpPr>
        <p:spPr>
          <a:xfrm>
            <a:off x="148171" y="3620365"/>
            <a:ext cx="3847800" cy="748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00B498"/>
                </a:solidFill>
                <a:latin typeface="Calibri"/>
                <a:ea typeface="Calibri"/>
                <a:cs typeface="Calibri"/>
                <a:sym typeface="Calibri"/>
              </a:rPr>
              <a:t>background-repeat: no-repeat;</a:t>
            </a:r>
            <a:endParaRPr sz="1100"/>
          </a:p>
          <a:p>
            <a:pPr indent="0" lvl="0" marL="0" marR="0" rtl="0" algn="l">
              <a:spcBef>
                <a:spcPts val="0"/>
              </a:spcBef>
              <a:spcAft>
                <a:spcPts val="0"/>
              </a:spcAft>
              <a:buNone/>
            </a:pPr>
            <a:r>
              <a:rPr lang="en-GB" sz="1100">
                <a:solidFill>
                  <a:srgbClr val="00B498"/>
                </a:solidFill>
                <a:latin typeface="Calibri"/>
                <a:ea typeface="Calibri"/>
                <a:cs typeface="Calibri"/>
                <a:sym typeface="Calibri"/>
              </a:rPr>
              <a:t>background-size: cover;</a:t>
            </a:r>
            <a:endParaRPr sz="1100"/>
          </a:p>
        </p:txBody>
      </p:sp>
      <p:sp>
        <p:nvSpPr>
          <p:cNvPr id="2493" name="Google Shape;2493;p19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494" name="Google Shape;2494;p19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498" name="Shape 2498"/>
        <p:cNvGrpSpPr/>
        <p:nvPr/>
      </p:nvGrpSpPr>
      <p:grpSpPr>
        <a:xfrm>
          <a:off x="0" y="0"/>
          <a:ext cx="0" cy="0"/>
          <a:chOff x="0" y="0"/>
          <a:chExt cx="0" cy="0"/>
        </a:xfrm>
      </p:grpSpPr>
      <p:sp>
        <p:nvSpPr>
          <p:cNvPr id="2499" name="Google Shape;2499;p198"/>
          <p:cNvSpPr/>
          <p:nvPr/>
        </p:nvSpPr>
        <p:spPr>
          <a:xfrm>
            <a:off x="1602874" y="625053"/>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Helvetica Neue"/>
                <a:ea typeface="Helvetica Neue"/>
                <a:cs typeface="Helvetica Neue"/>
                <a:sym typeface="Helvetica Neue"/>
              </a:rPr>
              <a:t>Border</a:t>
            </a:r>
            <a:endParaRPr b="1" sz="3000">
              <a:solidFill>
                <a:srgbClr val="000000"/>
              </a:solidFill>
              <a:latin typeface="Helvetica Neue"/>
              <a:ea typeface="Helvetica Neue"/>
              <a:cs typeface="Helvetica Neue"/>
              <a:sym typeface="Helvetica Neue"/>
            </a:endParaRPr>
          </a:p>
        </p:txBody>
      </p:sp>
      <p:sp>
        <p:nvSpPr>
          <p:cNvPr id="2500" name="Google Shape;2500;p198"/>
          <p:cNvSpPr txBox="1"/>
          <p:nvPr/>
        </p:nvSpPr>
        <p:spPr>
          <a:xfrm>
            <a:off x="3780300" y="1072200"/>
            <a:ext cx="3285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B498"/>
                </a:solidFill>
                <a:latin typeface="Calibri"/>
                <a:ea typeface="Calibri"/>
                <a:cs typeface="Calibri"/>
                <a:sym typeface="Calibri"/>
              </a:rPr>
              <a:t>Adding some more styles</a:t>
            </a:r>
            <a:endParaRPr sz="1100"/>
          </a:p>
        </p:txBody>
      </p:sp>
      <p:sp>
        <p:nvSpPr>
          <p:cNvPr id="2501" name="Google Shape;2501;p198"/>
          <p:cNvSpPr txBox="1"/>
          <p:nvPr/>
        </p:nvSpPr>
        <p:spPr>
          <a:xfrm>
            <a:off x="513326" y="1862148"/>
            <a:ext cx="2368500" cy="1538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600">
                <a:solidFill>
                  <a:srgbClr val="00B498"/>
                </a:solidFill>
                <a:latin typeface="Calibri"/>
                <a:ea typeface="Calibri"/>
                <a:cs typeface="Calibri"/>
                <a:sym typeface="Calibri"/>
              </a:rPr>
              <a:t>border:  1px solid red;</a:t>
            </a:r>
            <a:endParaRPr sz="1600"/>
          </a:p>
          <a:p>
            <a:pPr indent="0" lvl="0" marL="0" marR="0" rtl="0" algn="l">
              <a:spcBef>
                <a:spcPts val="0"/>
              </a:spcBef>
              <a:spcAft>
                <a:spcPts val="0"/>
              </a:spcAft>
              <a:buNone/>
            </a:pPr>
            <a:r>
              <a:rPr lang="en-GB" sz="1600">
                <a:solidFill>
                  <a:srgbClr val="00B498"/>
                </a:solidFill>
                <a:latin typeface="Calibri"/>
                <a:ea typeface="Calibri"/>
                <a:cs typeface="Calibri"/>
                <a:sym typeface="Calibri"/>
              </a:rPr>
              <a:t>border-top: ….</a:t>
            </a:r>
            <a:endParaRPr sz="1600"/>
          </a:p>
          <a:p>
            <a:pPr indent="0" lvl="0" marL="0" marR="0" rtl="0" algn="l">
              <a:spcBef>
                <a:spcPts val="0"/>
              </a:spcBef>
              <a:spcAft>
                <a:spcPts val="0"/>
              </a:spcAft>
              <a:buNone/>
            </a:pPr>
            <a:r>
              <a:rPr lang="en-GB" sz="1600">
                <a:solidFill>
                  <a:srgbClr val="00B498"/>
                </a:solidFill>
                <a:latin typeface="Calibri"/>
                <a:ea typeface="Calibri"/>
                <a:cs typeface="Calibri"/>
                <a:sym typeface="Calibri"/>
              </a:rPr>
              <a:t>border-bottom: …</a:t>
            </a:r>
            <a:endParaRPr sz="1600"/>
          </a:p>
          <a:p>
            <a:pPr indent="0" lvl="0" marL="0" marR="0" rtl="0" algn="l">
              <a:spcBef>
                <a:spcPts val="0"/>
              </a:spcBef>
              <a:spcAft>
                <a:spcPts val="0"/>
              </a:spcAft>
              <a:buNone/>
            </a:pPr>
            <a:r>
              <a:rPr lang="en-GB" sz="1600">
                <a:solidFill>
                  <a:srgbClr val="00B498"/>
                </a:solidFill>
                <a:latin typeface="Calibri"/>
                <a:ea typeface="Calibri"/>
                <a:cs typeface="Calibri"/>
                <a:sym typeface="Calibri"/>
              </a:rPr>
              <a:t>border-right: …</a:t>
            </a:r>
            <a:endParaRPr sz="1600"/>
          </a:p>
          <a:p>
            <a:pPr indent="0" lvl="0" marL="0" marR="0" rtl="0" algn="l">
              <a:spcBef>
                <a:spcPts val="0"/>
              </a:spcBef>
              <a:spcAft>
                <a:spcPts val="0"/>
              </a:spcAft>
              <a:buNone/>
            </a:pPr>
            <a:r>
              <a:rPr lang="en-GB" sz="1600">
                <a:solidFill>
                  <a:srgbClr val="00B498"/>
                </a:solidFill>
                <a:latin typeface="Calibri"/>
                <a:ea typeface="Calibri"/>
                <a:cs typeface="Calibri"/>
                <a:sym typeface="Calibri"/>
              </a:rPr>
              <a:t>border-left: …</a:t>
            </a:r>
            <a:endParaRPr sz="1600"/>
          </a:p>
          <a:p>
            <a:pPr indent="0" lvl="0" marL="0" marR="0" rtl="0" algn="l">
              <a:spcBef>
                <a:spcPts val="0"/>
              </a:spcBef>
              <a:spcAft>
                <a:spcPts val="0"/>
              </a:spcAft>
              <a:buNone/>
            </a:pPr>
            <a:r>
              <a:rPr lang="en-GB" sz="1600">
                <a:solidFill>
                  <a:srgbClr val="00B498"/>
                </a:solidFill>
                <a:latin typeface="Calibri"/>
                <a:ea typeface="Calibri"/>
                <a:cs typeface="Calibri"/>
                <a:sym typeface="Calibri"/>
              </a:rPr>
              <a:t>border-radius: 5px</a:t>
            </a:r>
            <a:endParaRPr sz="1600"/>
          </a:p>
        </p:txBody>
      </p:sp>
      <p:pic>
        <p:nvPicPr>
          <p:cNvPr id="2502" name="Google Shape;2502;p198"/>
          <p:cNvPicPr preferRelativeResize="0"/>
          <p:nvPr/>
        </p:nvPicPr>
        <p:blipFill rotWithShape="1">
          <a:blip r:embed="rId3">
            <a:alphaModFix/>
          </a:blip>
          <a:srcRect b="0" l="0" r="0" t="0"/>
          <a:stretch/>
        </p:blipFill>
        <p:spPr>
          <a:xfrm>
            <a:off x="3864619" y="1669982"/>
            <a:ext cx="4552950" cy="952500"/>
          </a:xfrm>
          <a:prstGeom prst="rect">
            <a:avLst/>
          </a:prstGeom>
          <a:noFill/>
          <a:ln>
            <a:noFill/>
          </a:ln>
        </p:spPr>
      </p:pic>
      <p:pic>
        <p:nvPicPr>
          <p:cNvPr id="2503" name="Google Shape;2503;p198"/>
          <p:cNvPicPr preferRelativeResize="0"/>
          <p:nvPr/>
        </p:nvPicPr>
        <p:blipFill rotWithShape="1">
          <a:blip r:embed="rId4">
            <a:alphaModFix/>
          </a:blip>
          <a:srcRect b="0" l="0" r="0" t="0"/>
          <a:stretch/>
        </p:blipFill>
        <p:spPr>
          <a:xfrm>
            <a:off x="3864619" y="2762500"/>
            <a:ext cx="2066925" cy="962025"/>
          </a:xfrm>
          <a:prstGeom prst="rect">
            <a:avLst/>
          </a:prstGeom>
          <a:noFill/>
          <a:ln>
            <a:noFill/>
          </a:ln>
        </p:spPr>
      </p:pic>
      <p:sp>
        <p:nvSpPr>
          <p:cNvPr id="2504" name="Google Shape;2504;p19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505" name="Google Shape;2505;p19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509" name="Shape 2509"/>
        <p:cNvGrpSpPr/>
        <p:nvPr/>
      </p:nvGrpSpPr>
      <p:grpSpPr>
        <a:xfrm>
          <a:off x="0" y="0"/>
          <a:ext cx="0" cy="0"/>
          <a:chOff x="0" y="0"/>
          <a:chExt cx="0" cy="0"/>
        </a:xfrm>
      </p:grpSpPr>
      <p:sp>
        <p:nvSpPr>
          <p:cNvPr id="2510" name="Google Shape;2510;p199"/>
          <p:cNvSpPr/>
          <p:nvPr/>
        </p:nvSpPr>
        <p:spPr>
          <a:xfrm>
            <a:off x="1643124" y="542078"/>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Helvetica Neue"/>
                <a:ea typeface="Helvetica Neue"/>
                <a:cs typeface="Helvetica Neue"/>
                <a:sym typeface="Helvetica Neue"/>
              </a:rPr>
              <a:t>ID Selector</a:t>
            </a:r>
            <a:endParaRPr b="1" sz="3000">
              <a:solidFill>
                <a:srgbClr val="000000"/>
              </a:solidFill>
              <a:latin typeface="Helvetica Neue"/>
              <a:ea typeface="Helvetica Neue"/>
              <a:cs typeface="Helvetica Neue"/>
              <a:sym typeface="Helvetica Neue"/>
            </a:endParaRPr>
          </a:p>
        </p:txBody>
      </p:sp>
      <p:sp>
        <p:nvSpPr>
          <p:cNvPr id="2511" name="Google Shape;2511;p199"/>
          <p:cNvSpPr txBox="1"/>
          <p:nvPr/>
        </p:nvSpPr>
        <p:spPr>
          <a:xfrm>
            <a:off x="2692948" y="925200"/>
            <a:ext cx="49224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B498"/>
                </a:solidFill>
                <a:latin typeface="Calibri"/>
                <a:ea typeface="Calibri"/>
                <a:cs typeface="Calibri"/>
                <a:sym typeface="Calibri"/>
              </a:rPr>
              <a:t>Selects an element with a given ID. </a:t>
            </a:r>
            <a:r>
              <a:rPr b="1" lang="en-GB" sz="1500">
                <a:solidFill>
                  <a:srgbClr val="FB6F7A"/>
                </a:solidFill>
                <a:latin typeface="Calibri"/>
                <a:ea typeface="Calibri"/>
                <a:cs typeface="Calibri"/>
                <a:sym typeface="Calibri"/>
              </a:rPr>
              <a:t>Only one per page!</a:t>
            </a:r>
            <a:endParaRPr b="1" sz="1400">
              <a:solidFill>
                <a:srgbClr val="FB6F7A"/>
              </a:solidFill>
              <a:latin typeface="Calibri"/>
              <a:ea typeface="Calibri"/>
              <a:cs typeface="Calibri"/>
              <a:sym typeface="Calibri"/>
            </a:endParaRPr>
          </a:p>
        </p:txBody>
      </p:sp>
      <p:pic>
        <p:nvPicPr>
          <p:cNvPr id="2512" name="Google Shape;2512;p199"/>
          <p:cNvPicPr preferRelativeResize="0"/>
          <p:nvPr/>
        </p:nvPicPr>
        <p:blipFill rotWithShape="1">
          <a:blip r:embed="rId3">
            <a:alphaModFix/>
          </a:blip>
          <a:srcRect b="0" l="0" r="0" t="0"/>
          <a:stretch/>
        </p:blipFill>
        <p:spPr>
          <a:xfrm>
            <a:off x="4472192" y="1878446"/>
            <a:ext cx="2847251" cy="1940046"/>
          </a:xfrm>
          <a:prstGeom prst="rect">
            <a:avLst/>
          </a:prstGeom>
          <a:noFill/>
          <a:ln>
            <a:noFill/>
          </a:ln>
        </p:spPr>
      </p:pic>
      <p:pic>
        <p:nvPicPr>
          <p:cNvPr id="2513" name="Google Shape;2513;p199"/>
          <p:cNvPicPr preferRelativeResize="0"/>
          <p:nvPr/>
        </p:nvPicPr>
        <p:blipFill rotWithShape="1">
          <a:blip r:embed="rId4">
            <a:alphaModFix/>
          </a:blip>
          <a:srcRect b="0" l="0" r="0" t="0"/>
          <a:stretch/>
        </p:blipFill>
        <p:spPr>
          <a:xfrm>
            <a:off x="148170" y="1920317"/>
            <a:ext cx="4215049" cy="2247104"/>
          </a:xfrm>
          <a:prstGeom prst="rect">
            <a:avLst/>
          </a:prstGeom>
          <a:noFill/>
          <a:ln>
            <a:noFill/>
          </a:ln>
        </p:spPr>
      </p:pic>
      <p:pic>
        <p:nvPicPr>
          <p:cNvPr id="2514" name="Google Shape;2514;p199"/>
          <p:cNvPicPr preferRelativeResize="0"/>
          <p:nvPr/>
        </p:nvPicPr>
        <p:blipFill rotWithShape="1">
          <a:blip r:embed="rId5">
            <a:alphaModFix/>
          </a:blip>
          <a:srcRect b="0" l="0" r="0" t="0"/>
          <a:stretch/>
        </p:blipFill>
        <p:spPr>
          <a:xfrm>
            <a:off x="7428417" y="1920317"/>
            <a:ext cx="1772554" cy="2009832"/>
          </a:xfrm>
          <a:prstGeom prst="rect">
            <a:avLst/>
          </a:prstGeom>
          <a:noFill/>
          <a:ln>
            <a:noFill/>
          </a:ln>
        </p:spPr>
      </p:pic>
      <p:sp>
        <p:nvSpPr>
          <p:cNvPr id="2515" name="Google Shape;2515;p19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516" name="Google Shape;2516;p199"/>
          <p:cNvSpPr txBox="1"/>
          <p:nvPr/>
        </p:nvSpPr>
        <p:spPr>
          <a:xfrm>
            <a:off x="2189100" y="1133100"/>
            <a:ext cx="52848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It is a </a:t>
            </a:r>
            <a:r>
              <a:rPr b="1" lang="en-GB">
                <a:solidFill>
                  <a:srgbClr val="FFFFFF"/>
                </a:solidFill>
                <a:latin typeface="Calibri"/>
                <a:ea typeface="Calibri"/>
                <a:cs typeface="Calibri"/>
                <a:sym typeface="Calibri"/>
              </a:rPr>
              <a:t>best practise</a:t>
            </a:r>
            <a:r>
              <a:rPr lang="en-GB">
                <a:solidFill>
                  <a:srgbClr val="FFFFFF"/>
                </a:solidFill>
                <a:latin typeface="Calibri"/>
                <a:ea typeface="Calibri"/>
                <a:cs typeface="Calibri"/>
                <a:sym typeface="Calibri"/>
              </a:rPr>
              <a:t> to make your </a:t>
            </a:r>
            <a:r>
              <a:rPr b="1" lang="en-GB">
                <a:solidFill>
                  <a:srgbClr val="FFFFFF"/>
                </a:solidFill>
                <a:latin typeface="Calibri"/>
                <a:ea typeface="Calibri"/>
                <a:cs typeface="Calibri"/>
                <a:sym typeface="Calibri"/>
              </a:rPr>
              <a:t>IDs unique</a:t>
            </a:r>
            <a:r>
              <a:rPr lang="en-GB">
                <a:solidFill>
                  <a:srgbClr val="FFFFFF"/>
                </a:solidFill>
                <a:latin typeface="Calibri"/>
                <a:ea typeface="Calibri"/>
                <a:cs typeface="Calibri"/>
                <a:sym typeface="Calibri"/>
              </a:rPr>
              <a:t>. </a:t>
            </a:r>
            <a:endParaRPr>
              <a:solidFill>
                <a:srgbClr val="FFFFFF"/>
              </a:solidFill>
              <a:latin typeface="Calibri"/>
              <a:ea typeface="Calibri"/>
              <a:cs typeface="Calibri"/>
              <a:sym typeface="Calibri"/>
            </a:endParaRPr>
          </a:p>
          <a:p>
            <a:pPr indent="0" lvl="0" marL="0" rtl="0" algn="ctr">
              <a:spcBef>
                <a:spcPts val="0"/>
              </a:spcBef>
              <a:spcAft>
                <a:spcPts val="0"/>
              </a:spcAft>
              <a:buNone/>
            </a:pPr>
            <a:r>
              <a:rPr lang="en-GB">
                <a:solidFill>
                  <a:srgbClr val="FFFFFF"/>
                </a:solidFill>
                <a:latin typeface="Calibri"/>
                <a:ea typeface="Calibri"/>
                <a:cs typeface="Calibri"/>
                <a:sym typeface="Calibri"/>
              </a:rPr>
              <a:t>You will know more in Javascript lesson</a:t>
            </a:r>
            <a:endParaRPr>
              <a:solidFill>
                <a:srgbClr val="FFFFFF"/>
              </a:solidFill>
              <a:latin typeface="Calibri"/>
              <a:ea typeface="Calibri"/>
              <a:cs typeface="Calibri"/>
              <a:sym typeface="Calibri"/>
            </a:endParaRPr>
          </a:p>
        </p:txBody>
      </p:sp>
      <p:sp>
        <p:nvSpPr>
          <p:cNvPr id="2517" name="Google Shape;2517;p19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521" name="Shape 2521"/>
        <p:cNvGrpSpPr/>
        <p:nvPr/>
      </p:nvGrpSpPr>
      <p:grpSpPr>
        <a:xfrm>
          <a:off x="0" y="0"/>
          <a:ext cx="0" cy="0"/>
          <a:chOff x="0" y="0"/>
          <a:chExt cx="0" cy="0"/>
        </a:xfrm>
      </p:grpSpPr>
      <p:sp>
        <p:nvSpPr>
          <p:cNvPr id="2522" name="Google Shape;2522;p200"/>
          <p:cNvSpPr/>
          <p:nvPr/>
        </p:nvSpPr>
        <p:spPr>
          <a:xfrm>
            <a:off x="1361661" y="1689275"/>
            <a:ext cx="6858000" cy="646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400"/>
              <a:buFont typeface="Courier"/>
              <a:buNone/>
            </a:pPr>
            <a:r>
              <a:rPr lang="en-GB" sz="2400">
                <a:solidFill>
                  <a:schemeClr val="lt1"/>
                </a:solidFill>
                <a:latin typeface="Courier"/>
                <a:ea typeface="Courier"/>
                <a:cs typeface="Courier"/>
                <a:sym typeface="Courier"/>
              </a:rPr>
              <a:t>&lt;div </a:t>
            </a:r>
            <a:r>
              <a:rPr b="1" lang="en-GB" sz="2400">
                <a:solidFill>
                  <a:srgbClr val="FB6F7A"/>
                </a:solidFill>
                <a:latin typeface="Courier"/>
                <a:ea typeface="Courier"/>
                <a:cs typeface="Courier"/>
                <a:sym typeface="Courier"/>
              </a:rPr>
              <a:t>id="main"</a:t>
            </a:r>
            <a:r>
              <a:rPr lang="en-GB" sz="2400">
                <a:solidFill>
                  <a:srgbClr val="FB6F7A"/>
                </a:solidFill>
                <a:latin typeface="Courier"/>
                <a:ea typeface="Courier"/>
                <a:cs typeface="Courier"/>
                <a:sym typeface="Courier"/>
              </a:rPr>
              <a:t>&gt;</a:t>
            </a:r>
            <a:r>
              <a:rPr lang="en-GB" sz="2400">
                <a:solidFill>
                  <a:schemeClr val="lt1"/>
                </a:solidFill>
                <a:latin typeface="Courier"/>
                <a:ea typeface="Courier"/>
                <a:cs typeface="Courier"/>
                <a:sym typeface="Courier"/>
              </a:rPr>
              <a:t>Main section&lt;/div&gt;</a:t>
            </a:r>
            <a:endParaRPr sz="1100"/>
          </a:p>
        </p:txBody>
      </p:sp>
      <p:sp>
        <p:nvSpPr>
          <p:cNvPr id="2523" name="Google Shape;2523;p200"/>
          <p:cNvSpPr txBox="1"/>
          <p:nvPr/>
        </p:nvSpPr>
        <p:spPr>
          <a:xfrm>
            <a:off x="2046619" y="2474844"/>
            <a:ext cx="5038800" cy="1038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2100"/>
              <a:buFont typeface="Calibri"/>
              <a:buNone/>
            </a:pPr>
            <a:r>
              <a:rPr lang="en-GB" sz="2100">
                <a:solidFill>
                  <a:schemeClr val="lt1"/>
                </a:solidFill>
                <a:latin typeface="Calibri"/>
                <a:ea typeface="Calibri"/>
                <a:cs typeface="Calibri"/>
                <a:sym typeface="Calibri"/>
              </a:rPr>
              <a:t>Assign a </a:t>
            </a:r>
            <a:r>
              <a:rPr b="1" lang="en-GB" sz="2100" u="sng">
                <a:solidFill>
                  <a:srgbClr val="00B498"/>
                </a:solidFill>
                <a:latin typeface="Calibri"/>
                <a:ea typeface="Calibri"/>
                <a:cs typeface="Calibri"/>
                <a:sym typeface="Calibri"/>
              </a:rPr>
              <a:t>unique name</a:t>
            </a:r>
            <a:r>
              <a:rPr b="1" lang="en-GB" sz="2100">
                <a:solidFill>
                  <a:srgbClr val="00B498"/>
                </a:solidFill>
                <a:latin typeface="Calibri"/>
                <a:ea typeface="Calibri"/>
                <a:cs typeface="Calibri"/>
                <a:sym typeface="Calibri"/>
              </a:rPr>
              <a:t> </a:t>
            </a:r>
            <a:r>
              <a:rPr lang="en-GB" sz="2100">
                <a:solidFill>
                  <a:schemeClr val="lt1"/>
                </a:solidFill>
                <a:latin typeface="Calibri"/>
                <a:ea typeface="Calibri"/>
                <a:cs typeface="Calibri"/>
                <a:sym typeface="Calibri"/>
              </a:rPr>
              <a:t>to a HTML element</a:t>
            </a:r>
            <a:endParaRPr sz="1100"/>
          </a:p>
          <a:p>
            <a:pPr indent="0" lvl="0" marL="38100" marR="0" rtl="0" algn="ctr">
              <a:spcBef>
                <a:spcPts val="0"/>
              </a:spcBef>
              <a:spcAft>
                <a:spcPts val="0"/>
              </a:spcAft>
              <a:buNone/>
            </a:pPr>
            <a:r>
              <a:rPr lang="en-GB" sz="2100">
                <a:solidFill>
                  <a:schemeClr val="lt1"/>
                </a:solidFill>
                <a:latin typeface="Calibri"/>
                <a:ea typeface="Calibri"/>
                <a:cs typeface="Calibri"/>
                <a:sym typeface="Calibri"/>
              </a:rPr>
              <a:t>An ID, once assigned, </a:t>
            </a:r>
            <a:r>
              <a:rPr lang="en-GB" sz="2100" u="sng">
                <a:solidFill>
                  <a:schemeClr val="lt1"/>
                </a:solidFill>
                <a:latin typeface="Calibri"/>
                <a:ea typeface="Calibri"/>
                <a:cs typeface="Calibri"/>
                <a:sym typeface="Calibri"/>
              </a:rPr>
              <a:t> shouldn’t be repeated</a:t>
            </a:r>
            <a:endParaRPr sz="21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2100">
              <a:solidFill>
                <a:schemeClr val="dk1"/>
              </a:solidFill>
              <a:latin typeface="Calibri"/>
              <a:ea typeface="Calibri"/>
              <a:cs typeface="Calibri"/>
              <a:sym typeface="Calibri"/>
            </a:endParaRPr>
          </a:p>
        </p:txBody>
      </p:sp>
      <p:sp>
        <p:nvSpPr>
          <p:cNvPr id="2524" name="Google Shape;2524;p20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525" name="Google Shape;2525;p20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transition spd="slow">
    <p:push/>
  </p:transition>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529" name="Shape 2529"/>
        <p:cNvGrpSpPr/>
        <p:nvPr/>
      </p:nvGrpSpPr>
      <p:grpSpPr>
        <a:xfrm>
          <a:off x="0" y="0"/>
          <a:ext cx="0" cy="0"/>
          <a:chOff x="0" y="0"/>
          <a:chExt cx="0" cy="0"/>
        </a:xfrm>
      </p:grpSpPr>
      <p:sp>
        <p:nvSpPr>
          <p:cNvPr id="2530" name="Google Shape;2530;p201"/>
          <p:cNvSpPr/>
          <p:nvPr/>
        </p:nvSpPr>
        <p:spPr>
          <a:xfrm>
            <a:off x="480184" y="424606"/>
            <a:ext cx="9015000" cy="4847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1"/>
              </a:buClr>
              <a:buSzPts val="1400"/>
              <a:buFont typeface="Courier"/>
              <a:buNone/>
            </a:pPr>
            <a:r>
              <a:rPr lang="en-GB" sz="1400">
                <a:solidFill>
                  <a:schemeClr val="lt1"/>
                </a:solidFill>
                <a:latin typeface="Courier"/>
                <a:ea typeface="Courier"/>
                <a:cs typeface="Courier"/>
                <a:sym typeface="Courier"/>
              </a:rPr>
              <a:t>In CSS, an ID is #</a:t>
            </a:r>
            <a:endParaRPr sz="1100"/>
          </a:p>
          <a:p>
            <a:pPr indent="0" lvl="0" marL="0" marR="0" rtl="0" algn="l">
              <a:spcBef>
                <a:spcPts val="0"/>
              </a:spcBef>
              <a:spcAft>
                <a:spcPts val="0"/>
              </a:spcAft>
              <a:buClr>
                <a:schemeClr val="dk1"/>
              </a:buClr>
              <a:buSzPts val="1400"/>
              <a:buFont typeface="Calibri"/>
              <a:buNone/>
            </a:pPr>
            <a:r>
              <a:t/>
            </a:r>
            <a:endParaRPr sz="1400">
              <a:solidFill>
                <a:schemeClr val="lt1"/>
              </a:solidFill>
              <a:latin typeface="Courier"/>
              <a:ea typeface="Courier"/>
              <a:cs typeface="Courier"/>
              <a:sym typeface="Courier"/>
            </a:endParaRPr>
          </a:p>
          <a:p>
            <a:pPr indent="0" lvl="0" marL="0" marR="0" rtl="0" algn="l">
              <a:spcBef>
                <a:spcPts val="0"/>
              </a:spcBef>
              <a:spcAft>
                <a:spcPts val="0"/>
              </a:spcAft>
              <a:buClr>
                <a:schemeClr val="lt1"/>
              </a:buClr>
              <a:buSzPts val="1400"/>
              <a:buFont typeface="Courier"/>
              <a:buNone/>
            </a:pPr>
            <a:r>
              <a:rPr lang="en-GB" sz="1400">
                <a:solidFill>
                  <a:schemeClr val="lt1"/>
                </a:solidFill>
                <a:latin typeface="Courier"/>
                <a:ea typeface="Courier"/>
                <a:cs typeface="Courier"/>
                <a:sym typeface="Courier"/>
              </a:rPr>
              <a:t>// change the color of the element with id "main"</a:t>
            </a:r>
            <a:endParaRPr sz="1100"/>
          </a:p>
          <a:p>
            <a:pPr indent="0" lvl="0" marL="0" marR="0" rtl="0" algn="l">
              <a:spcBef>
                <a:spcPts val="0"/>
              </a:spcBef>
              <a:spcAft>
                <a:spcPts val="0"/>
              </a:spcAft>
              <a:buClr>
                <a:srgbClr val="FB6F7A"/>
              </a:buClr>
              <a:buSzPts val="1400"/>
              <a:buFont typeface="Courier"/>
              <a:buNone/>
            </a:pPr>
            <a:r>
              <a:rPr b="1" lang="en-GB" sz="1400">
                <a:solidFill>
                  <a:srgbClr val="FB6F7A"/>
                </a:solidFill>
                <a:latin typeface="Courier"/>
                <a:ea typeface="Courier"/>
                <a:cs typeface="Courier"/>
                <a:sym typeface="Courier"/>
              </a:rPr>
              <a:t>#main </a:t>
            </a:r>
            <a:r>
              <a:rPr lang="en-GB" sz="1400">
                <a:solidFill>
                  <a:schemeClr val="lt1"/>
                </a:solidFill>
                <a:latin typeface="Courier"/>
                <a:ea typeface="Courier"/>
                <a:cs typeface="Courier"/>
                <a:sym typeface="Courier"/>
              </a:rPr>
              <a:t>{</a:t>
            </a:r>
            <a:endParaRPr sz="1100"/>
          </a:p>
          <a:p>
            <a:pPr indent="0" lvl="0" marL="0" marR="0" rtl="0" algn="l">
              <a:spcBef>
                <a:spcPts val="0"/>
              </a:spcBef>
              <a:spcAft>
                <a:spcPts val="0"/>
              </a:spcAft>
              <a:buClr>
                <a:schemeClr val="lt1"/>
              </a:buClr>
              <a:buSzPts val="1400"/>
              <a:buFont typeface="Courier"/>
              <a:buNone/>
            </a:pPr>
            <a:r>
              <a:rPr lang="en-GB" sz="1400">
                <a:solidFill>
                  <a:schemeClr val="lt1"/>
                </a:solidFill>
                <a:latin typeface="Courier"/>
                <a:ea typeface="Courier"/>
                <a:cs typeface="Courier"/>
                <a:sym typeface="Courier"/>
              </a:rPr>
              <a:t>   color: black</a:t>
            </a:r>
            <a:endParaRPr sz="1100"/>
          </a:p>
          <a:p>
            <a:pPr indent="0" lvl="0" marL="0" marR="0" rtl="0" algn="l">
              <a:spcBef>
                <a:spcPts val="0"/>
              </a:spcBef>
              <a:spcAft>
                <a:spcPts val="0"/>
              </a:spcAft>
              <a:buClr>
                <a:schemeClr val="lt1"/>
              </a:buClr>
              <a:buSzPts val="1400"/>
              <a:buFont typeface="Courier"/>
              <a:buNone/>
            </a:pPr>
            <a:r>
              <a:rPr lang="en-GB" sz="1400">
                <a:solidFill>
                  <a:schemeClr val="lt1"/>
                </a:solidFill>
                <a:latin typeface="Courier"/>
                <a:ea typeface="Courier"/>
                <a:cs typeface="Courier"/>
                <a:sym typeface="Courier"/>
              </a:rPr>
              <a:t>}</a:t>
            </a:r>
            <a:endParaRPr sz="1400">
              <a:solidFill>
                <a:schemeClr val="lt1"/>
              </a:solidFill>
              <a:latin typeface="Courier"/>
              <a:ea typeface="Courier"/>
              <a:cs typeface="Courier"/>
              <a:sym typeface="Courier"/>
            </a:endParaRPr>
          </a:p>
          <a:p>
            <a:pPr indent="0" lvl="0" marL="0" marR="0" rtl="0" algn="l">
              <a:spcBef>
                <a:spcPts val="0"/>
              </a:spcBef>
              <a:spcAft>
                <a:spcPts val="0"/>
              </a:spcAft>
              <a:buClr>
                <a:schemeClr val="dk1"/>
              </a:buClr>
              <a:buSzPts val="800"/>
              <a:buFont typeface="Courier"/>
              <a:buNone/>
            </a:pPr>
            <a:r>
              <a:rPr lang="en-GB" sz="1400">
                <a:solidFill>
                  <a:schemeClr val="lt1"/>
                </a:solidFill>
                <a:latin typeface="Courier"/>
                <a:ea typeface="Courier"/>
                <a:cs typeface="Courier"/>
                <a:sym typeface="Courier"/>
              </a:rPr>
              <a:t>// change the color of the element with class special</a:t>
            </a:r>
            <a:endParaRPr sz="1100"/>
          </a:p>
          <a:p>
            <a:pPr indent="0" lvl="0" marL="0" marR="0" rtl="0" algn="l">
              <a:spcBef>
                <a:spcPts val="0"/>
              </a:spcBef>
              <a:spcAft>
                <a:spcPts val="0"/>
              </a:spcAft>
              <a:buClr>
                <a:schemeClr val="dk1"/>
              </a:buClr>
              <a:buSzPts val="800"/>
              <a:buFont typeface="Courier"/>
              <a:buNone/>
            </a:pPr>
            <a:r>
              <a:rPr b="1" lang="en-GB" sz="1400">
                <a:solidFill>
                  <a:srgbClr val="FB6F7A"/>
                </a:solidFill>
                <a:latin typeface="Courier"/>
                <a:ea typeface="Courier"/>
                <a:cs typeface="Courier"/>
                <a:sym typeface="Courier"/>
              </a:rPr>
              <a:t>.special</a:t>
            </a:r>
            <a:r>
              <a:rPr lang="en-GB" sz="1400">
                <a:solidFill>
                  <a:srgbClr val="FB6F7A"/>
                </a:solidFill>
                <a:latin typeface="Courier"/>
                <a:ea typeface="Courier"/>
                <a:cs typeface="Courier"/>
                <a:sym typeface="Courier"/>
              </a:rPr>
              <a:t> </a:t>
            </a:r>
            <a:r>
              <a:rPr lang="en-GB" sz="1400">
                <a:solidFill>
                  <a:schemeClr val="lt1"/>
                </a:solidFill>
                <a:latin typeface="Courier"/>
                <a:ea typeface="Courier"/>
                <a:cs typeface="Courier"/>
                <a:sym typeface="Courier"/>
              </a:rPr>
              <a:t>{</a:t>
            </a:r>
            <a:endParaRPr sz="1100"/>
          </a:p>
          <a:p>
            <a:pPr indent="0" lvl="0" marL="0" marR="0" rtl="0" algn="l">
              <a:spcBef>
                <a:spcPts val="0"/>
              </a:spcBef>
              <a:spcAft>
                <a:spcPts val="0"/>
              </a:spcAft>
              <a:buClr>
                <a:schemeClr val="dk1"/>
              </a:buClr>
              <a:buSzPts val="800"/>
              <a:buFont typeface="Courier"/>
              <a:buNone/>
            </a:pPr>
            <a:r>
              <a:rPr lang="en-GB" sz="1400">
                <a:solidFill>
                  <a:schemeClr val="lt1"/>
                </a:solidFill>
                <a:latin typeface="Courier"/>
                <a:ea typeface="Courier"/>
                <a:cs typeface="Courier"/>
                <a:sym typeface="Courier"/>
              </a:rPr>
              <a:t>   color: black</a:t>
            </a:r>
            <a:endParaRPr sz="1100"/>
          </a:p>
          <a:p>
            <a:pPr indent="0" lvl="0" marL="0" marR="0" rtl="0" algn="l">
              <a:spcBef>
                <a:spcPts val="0"/>
              </a:spcBef>
              <a:spcAft>
                <a:spcPts val="0"/>
              </a:spcAft>
              <a:buClr>
                <a:schemeClr val="dk1"/>
              </a:buClr>
              <a:buSzPts val="800"/>
              <a:buFont typeface="Courier"/>
              <a:buNone/>
            </a:pPr>
            <a:r>
              <a:rPr lang="en-GB" sz="1400">
                <a:solidFill>
                  <a:schemeClr val="lt1"/>
                </a:solidFill>
                <a:latin typeface="Courier"/>
                <a:ea typeface="Courier"/>
                <a:cs typeface="Courier"/>
                <a:sym typeface="Courier"/>
              </a:rPr>
              <a:t>}</a:t>
            </a:r>
            <a:endParaRPr sz="1400">
              <a:solidFill>
                <a:schemeClr val="lt1"/>
              </a:solidFill>
              <a:latin typeface="Courier"/>
              <a:ea typeface="Courier"/>
              <a:cs typeface="Courier"/>
              <a:sym typeface="Courier"/>
            </a:endParaRPr>
          </a:p>
          <a:p>
            <a:pPr indent="0" lvl="0" marL="0" marR="0" rtl="0" algn="l">
              <a:spcBef>
                <a:spcPts val="0"/>
              </a:spcBef>
              <a:spcAft>
                <a:spcPts val="0"/>
              </a:spcAft>
              <a:buClr>
                <a:schemeClr val="lt1"/>
              </a:buClr>
              <a:buSzPts val="1400"/>
              <a:buFont typeface="Courier"/>
              <a:buNone/>
            </a:pPr>
            <a:r>
              <a:rPr lang="en-GB" sz="1400">
                <a:solidFill>
                  <a:schemeClr val="lt1"/>
                </a:solidFill>
                <a:latin typeface="Courier"/>
                <a:ea typeface="Courier"/>
                <a:cs typeface="Courier"/>
                <a:sym typeface="Courier"/>
              </a:rPr>
              <a:t>You can specify a HTML tag and a class to be more specific</a:t>
            </a:r>
            <a:endParaRPr sz="1100"/>
          </a:p>
          <a:p>
            <a:pPr indent="0" lvl="0" marL="0" marR="0" rtl="0" algn="l">
              <a:spcBef>
                <a:spcPts val="0"/>
              </a:spcBef>
              <a:spcAft>
                <a:spcPts val="0"/>
              </a:spcAft>
              <a:buClr>
                <a:schemeClr val="lt1"/>
              </a:buClr>
              <a:buSzPts val="1400"/>
              <a:buFont typeface="Courier"/>
              <a:buNone/>
            </a:pPr>
            <a:r>
              <a:rPr lang="en-GB" sz="1400">
                <a:solidFill>
                  <a:schemeClr val="lt1"/>
                </a:solidFill>
                <a:latin typeface="Courier"/>
                <a:ea typeface="Courier"/>
                <a:cs typeface="Courier"/>
                <a:sym typeface="Courier"/>
              </a:rPr>
              <a:t>// for all &lt;p&gt; with the class special</a:t>
            </a:r>
            <a:endParaRPr sz="1100"/>
          </a:p>
          <a:p>
            <a:pPr indent="0" lvl="0" marL="0" marR="0" rtl="0" algn="l">
              <a:spcBef>
                <a:spcPts val="0"/>
              </a:spcBef>
              <a:spcAft>
                <a:spcPts val="0"/>
              </a:spcAft>
              <a:buClr>
                <a:srgbClr val="FB6F7A"/>
              </a:buClr>
              <a:buSzPts val="1400"/>
              <a:buFont typeface="Courier"/>
              <a:buNone/>
            </a:pPr>
            <a:r>
              <a:rPr b="1" lang="en-GB" sz="1400">
                <a:solidFill>
                  <a:srgbClr val="FB6F7A"/>
                </a:solidFill>
                <a:latin typeface="Courier"/>
                <a:ea typeface="Courier"/>
                <a:cs typeface="Courier"/>
                <a:sym typeface="Courier"/>
              </a:rPr>
              <a:t>p.special</a:t>
            </a:r>
            <a:r>
              <a:rPr lang="en-GB" sz="1400">
                <a:solidFill>
                  <a:schemeClr val="lt1"/>
                </a:solidFill>
                <a:latin typeface="Courier"/>
                <a:ea typeface="Courier"/>
                <a:cs typeface="Courier"/>
                <a:sym typeface="Courier"/>
              </a:rPr>
              <a:t> {</a:t>
            </a:r>
            <a:endParaRPr sz="1100"/>
          </a:p>
          <a:p>
            <a:pPr indent="0" lvl="0" marL="0" marR="0" rtl="0" algn="l">
              <a:spcBef>
                <a:spcPts val="0"/>
              </a:spcBef>
              <a:spcAft>
                <a:spcPts val="0"/>
              </a:spcAft>
              <a:buClr>
                <a:schemeClr val="dk1"/>
              </a:buClr>
              <a:buSzPts val="1400"/>
              <a:buFont typeface="Calibri"/>
              <a:buNone/>
            </a:pPr>
            <a:r>
              <a:t/>
            </a:r>
            <a:endParaRPr sz="1400">
              <a:solidFill>
                <a:schemeClr val="lt1"/>
              </a:solidFill>
              <a:latin typeface="Courier"/>
              <a:ea typeface="Courier"/>
              <a:cs typeface="Courier"/>
              <a:sym typeface="Courier"/>
            </a:endParaRPr>
          </a:p>
          <a:p>
            <a:pPr indent="0" lvl="0" marL="0" marR="0" rtl="0" algn="l">
              <a:spcBef>
                <a:spcPts val="0"/>
              </a:spcBef>
              <a:spcAft>
                <a:spcPts val="0"/>
              </a:spcAft>
              <a:buClr>
                <a:schemeClr val="lt1"/>
              </a:buClr>
              <a:buSzPts val="1400"/>
              <a:buFont typeface="Courier"/>
              <a:buNone/>
            </a:pPr>
            <a:r>
              <a:rPr lang="en-GB" sz="1400">
                <a:solidFill>
                  <a:schemeClr val="lt1"/>
                </a:solidFill>
                <a:latin typeface="Courier"/>
                <a:ea typeface="Courier"/>
                <a:cs typeface="Courier"/>
                <a:sym typeface="Courier"/>
              </a:rPr>
              <a:t>}</a:t>
            </a:r>
            <a:endParaRPr sz="1100"/>
          </a:p>
          <a:p>
            <a:pPr indent="0" lvl="0" marL="0" marR="0" rtl="0" algn="l">
              <a:spcBef>
                <a:spcPts val="0"/>
              </a:spcBef>
              <a:spcAft>
                <a:spcPts val="0"/>
              </a:spcAft>
              <a:buClr>
                <a:schemeClr val="lt1"/>
              </a:buClr>
              <a:buSzPts val="1400"/>
              <a:buFont typeface="Courier"/>
              <a:buNone/>
            </a:pPr>
            <a:r>
              <a:rPr lang="en-GB" sz="1400">
                <a:solidFill>
                  <a:schemeClr val="lt1"/>
                </a:solidFill>
                <a:latin typeface="Courier"/>
                <a:ea typeface="Courier"/>
                <a:cs typeface="Courier"/>
                <a:sym typeface="Courier"/>
              </a:rPr>
              <a:t>You can target a children element that is in a parent element</a:t>
            </a:r>
            <a:endParaRPr sz="1100"/>
          </a:p>
          <a:p>
            <a:pPr indent="0" lvl="0" marL="0" marR="0" rtl="0" algn="l">
              <a:spcBef>
                <a:spcPts val="0"/>
              </a:spcBef>
              <a:spcAft>
                <a:spcPts val="0"/>
              </a:spcAft>
              <a:buClr>
                <a:schemeClr val="lt1"/>
              </a:buClr>
              <a:buSzPts val="1400"/>
              <a:buFont typeface="Courier"/>
              <a:buNone/>
            </a:pPr>
            <a:r>
              <a:rPr lang="en-GB" sz="1400">
                <a:solidFill>
                  <a:schemeClr val="lt1"/>
                </a:solidFill>
                <a:latin typeface="Courier"/>
                <a:ea typeface="Courier"/>
                <a:cs typeface="Courier"/>
                <a:sym typeface="Courier"/>
              </a:rPr>
              <a:t>// all &lt;a&gt; inside the ID "main" html element</a:t>
            </a:r>
            <a:endParaRPr sz="1100"/>
          </a:p>
          <a:p>
            <a:pPr indent="0" lvl="0" marL="0" marR="0" rtl="0" algn="l">
              <a:spcBef>
                <a:spcPts val="0"/>
              </a:spcBef>
              <a:spcAft>
                <a:spcPts val="0"/>
              </a:spcAft>
              <a:buClr>
                <a:schemeClr val="lt1"/>
              </a:buClr>
              <a:buSzPts val="1400"/>
              <a:buFont typeface="Courier"/>
              <a:buNone/>
            </a:pPr>
            <a:r>
              <a:rPr b="1" lang="en-GB" sz="1400">
                <a:solidFill>
                  <a:schemeClr val="lt1"/>
                </a:solidFill>
                <a:latin typeface="Courier"/>
                <a:ea typeface="Courier"/>
                <a:cs typeface="Courier"/>
                <a:sym typeface="Courier"/>
              </a:rPr>
              <a:t>#main a </a:t>
            </a:r>
            <a:r>
              <a:rPr lang="en-GB" sz="1400">
                <a:solidFill>
                  <a:schemeClr val="lt1"/>
                </a:solidFill>
                <a:latin typeface="Courier"/>
                <a:ea typeface="Courier"/>
                <a:cs typeface="Courier"/>
                <a:sym typeface="Courier"/>
              </a:rPr>
              <a:t>{</a:t>
            </a:r>
            <a:endParaRPr sz="1100"/>
          </a:p>
          <a:p>
            <a:pPr indent="0" lvl="0" marL="0" marR="0" rtl="0" algn="l">
              <a:spcBef>
                <a:spcPts val="0"/>
              </a:spcBef>
              <a:spcAft>
                <a:spcPts val="0"/>
              </a:spcAft>
              <a:buClr>
                <a:schemeClr val="dk1"/>
              </a:buClr>
              <a:buSzPts val="1400"/>
              <a:buFont typeface="Calibri"/>
              <a:buNone/>
            </a:pPr>
            <a:r>
              <a:t/>
            </a:r>
            <a:endParaRPr sz="1400">
              <a:solidFill>
                <a:schemeClr val="lt1"/>
              </a:solidFill>
              <a:latin typeface="Courier"/>
              <a:ea typeface="Courier"/>
              <a:cs typeface="Courier"/>
              <a:sym typeface="Courier"/>
            </a:endParaRPr>
          </a:p>
          <a:p>
            <a:pPr indent="0" lvl="0" marL="0" marR="0" rtl="0" algn="l">
              <a:spcBef>
                <a:spcPts val="0"/>
              </a:spcBef>
              <a:spcAft>
                <a:spcPts val="0"/>
              </a:spcAft>
              <a:buClr>
                <a:schemeClr val="lt1"/>
              </a:buClr>
              <a:buSzPts val="1400"/>
              <a:buFont typeface="Courier"/>
              <a:buNone/>
            </a:pPr>
            <a:r>
              <a:rPr lang="en-GB" sz="1400">
                <a:solidFill>
                  <a:schemeClr val="lt1"/>
                </a:solidFill>
                <a:latin typeface="Courier"/>
                <a:ea typeface="Courier"/>
                <a:cs typeface="Courier"/>
                <a:sym typeface="Courier"/>
              </a:rPr>
              <a:t>}</a:t>
            </a:r>
            <a:endParaRPr sz="1100"/>
          </a:p>
          <a:p>
            <a:pPr indent="0" lvl="0" marL="0" marR="0" rtl="0" algn="l">
              <a:spcBef>
                <a:spcPts val="0"/>
              </a:spcBef>
              <a:spcAft>
                <a:spcPts val="0"/>
              </a:spcAft>
              <a:buClr>
                <a:schemeClr val="dk1"/>
              </a:buClr>
              <a:buSzPts val="1400"/>
              <a:buFont typeface="Calibri"/>
              <a:buNone/>
            </a:pPr>
            <a:r>
              <a:t/>
            </a:r>
            <a:endParaRPr sz="1400">
              <a:solidFill>
                <a:schemeClr val="lt1"/>
              </a:solidFill>
              <a:latin typeface="Courier"/>
              <a:ea typeface="Courier"/>
              <a:cs typeface="Courier"/>
              <a:sym typeface="Courier"/>
            </a:endParaRPr>
          </a:p>
          <a:p>
            <a:pPr indent="0" lvl="0" marL="0" marR="0" rtl="0" algn="l">
              <a:spcBef>
                <a:spcPts val="0"/>
              </a:spcBef>
              <a:spcAft>
                <a:spcPts val="0"/>
              </a:spcAft>
              <a:buClr>
                <a:schemeClr val="dk1"/>
              </a:buClr>
              <a:buSzPts val="800"/>
              <a:buFont typeface="Calibri"/>
              <a:buNone/>
            </a:pPr>
            <a:r>
              <a:t/>
            </a:r>
            <a:endParaRPr sz="1400">
              <a:solidFill>
                <a:schemeClr val="lt1"/>
              </a:solidFill>
              <a:latin typeface="Courier"/>
              <a:ea typeface="Courier"/>
              <a:cs typeface="Courier"/>
              <a:sym typeface="Courier"/>
            </a:endParaRPr>
          </a:p>
          <a:p>
            <a:pPr indent="0" lvl="0" marL="0" marR="0" rtl="0" algn="l">
              <a:spcBef>
                <a:spcPts val="0"/>
              </a:spcBef>
              <a:spcAft>
                <a:spcPts val="0"/>
              </a:spcAft>
              <a:buClr>
                <a:schemeClr val="dk1"/>
              </a:buClr>
              <a:buSzPts val="1400"/>
              <a:buFont typeface="Calibri"/>
              <a:buNone/>
            </a:pPr>
            <a:r>
              <a:t/>
            </a:r>
            <a:endParaRPr sz="1400">
              <a:solidFill>
                <a:schemeClr val="lt1"/>
              </a:solidFill>
              <a:latin typeface="Courier"/>
              <a:ea typeface="Courier"/>
              <a:cs typeface="Courier"/>
              <a:sym typeface="Courier"/>
            </a:endParaRPr>
          </a:p>
        </p:txBody>
      </p:sp>
      <p:sp>
        <p:nvSpPr>
          <p:cNvPr id="2531" name="Google Shape;2531;p20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532" name="Google Shape;2532;p20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transition spd="slow">
    <p:push/>
  </p:transition>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536" name="Shape 2536"/>
        <p:cNvGrpSpPr/>
        <p:nvPr/>
      </p:nvGrpSpPr>
      <p:grpSpPr>
        <a:xfrm>
          <a:off x="0" y="0"/>
          <a:ext cx="0" cy="0"/>
          <a:chOff x="0" y="0"/>
          <a:chExt cx="0" cy="0"/>
        </a:xfrm>
      </p:grpSpPr>
      <p:sp>
        <p:nvSpPr>
          <p:cNvPr id="2537" name="Google Shape;2537;p202"/>
          <p:cNvSpPr/>
          <p:nvPr/>
        </p:nvSpPr>
        <p:spPr>
          <a:xfrm>
            <a:off x="1622999" y="967278"/>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Helvetica Neue"/>
                <a:ea typeface="Helvetica Neue"/>
                <a:cs typeface="Helvetica Neue"/>
                <a:sym typeface="Helvetica Neue"/>
              </a:rPr>
              <a:t>Class Selector</a:t>
            </a:r>
            <a:endParaRPr b="1" sz="3000">
              <a:solidFill>
                <a:srgbClr val="000000"/>
              </a:solidFill>
              <a:latin typeface="Helvetica Neue"/>
              <a:ea typeface="Helvetica Neue"/>
              <a:cs typeface="Helvetica Neue"/>
              <a:sym typeface="Helvetica Neue"/>
            </a:endParaRPr>
          </a:p>
        </p:txBody>
      </p:sp>
      <p:sp>
        <p:nvSpPr>
          <p:cNvPr id="2538" name="Google Shape;2538;p202"/>
          <p:cNvSpPr txBox="1"/>
          <p:nvPr/>
        </p:nvSpPr>
        <p:spPr>
          <a:xfrm>
            <a:off x="2835575" y="1350400"/>
            <a:ext cx="40767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rgbClr val="00B498"/>
                </a:solidFill>
                <a:latin typeface="Calibri"/>
                <a:ea typeface="Calibri"/>
                <a:cs typeface="Calibri"/>
                <a:sym typeface="Calibri"/>
              </a:rPr>
              <a:t>Selects all elements with a given class</a:t>
            </a:r>
            <a:endParaRPr b="1" sz="1400">
              <a:solidFill>
                <a:srgbClr val="FB6F7A"/>
              </a:solidFill>
              <a:latin typeface="Calibri"/>
              <a:ea typeface="Calibri"/>
              <a:cs typeface="Calibri"/>
              <a:sym typeface="Calibri"/>
            </a:endParaRPr>
          </a:p>
        </p:txBody>
      </p:sp>
      <p:pic>
        <p:nvPicPr>
          <p:cNvPr id="2539" name="Google Shape;2539;p202"/>
          <p:cNvPicPr preferRelativeResize="0"/>
          <p:nvPr/>
        </p:nvPicPr>
        <p:blipFill rotWithShape="1">
          <a:blip r:embed="rId3">
            <a:alphaModFix/>
          </a:blip>
          <a:srcRect b="0" l="0" r="0" t="0"/>
          <a:stretch/>
        </p:blipFill>
        <p:spPr>
          <a:xfrm>
            <a:off x="4719319" y="1804775"/>
            <a:ext cx="2679206" cy="1723307"/>
          </a:xfrm>
          <a:prstGeom prst="rect">
            <a:avLst/>
          </a:prstGeom>
          <a:noFill/>
          <a:ln>
            <a:noFill/>
          </a:ln>
        </p:spPr>
      </p:pic>
      <p:pic>
        <p:nvPicPr>
          <p:cNvPr id="2540" name="Google Shape;2540;p202"/>
          <p:cNvPicPr preferRelativeResize="0"/>
          <p:nvPr/>
        </p:nvPicPr>
        <p:blipFill rotWithShape="1">
          <a:blip r:embed="rId4">
            <a:alphaModFix/>
          </a:blip>
          <a:srcRect b="0" l="0" r="0" t="0"/>
          <a:stretch/>
        </p:blipFill>
        <p:spPr>
          <a:xfrm>
            <a:off x="88197" y="1804775"/>
            <a:ext cx="4496757" cy="2221450"/>
          </a:xfrm>
          <a:prstGeom prst="rect">
            <a:avLst/>
          </a:prstGeom>
          <a:noFill/>
          <a:ln>
            <a:noFill/>
          </a:ln>
        </p:spPr>
      </p:pic>
      <p:pic>
        <p:nvPicPr>
          <p:cNvPr id="2541" name="Google Shape;2541;p202"/>
          <p:cNvPicPr preferRelativeResize="0"/>
          <p:nvPr/>
        </p:nvPicPr>
        <p:blipFill rotWithShape="1">
          <a:blip r:embed="rId5">
            <a:alphaModFix/>
          </a:blip>
          <a:srcRect b="0" l="0" r="0" t="0"/>
          <a:stretch/>
        </p:blipFill>
        <p:spPr>
          <a:xfrm>
            <a:off x="7532889" y="1804775"/>
            <a:ext cx="1925258" cy="2059890"/>
          </a:xfrm>
          <a:prstGeom prst="rect">
            <a:avLst/>
          </a:prstGeom>
          <a:noFill/>
          <a:ln>
            <a:noFill/>
          </a:ln>
        </p:spPr>
      </p:pic>
      <p:sp>
        <p:nvSpPr>
          <p:cNvPr id="2542" name="Google Shape;2542;p20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543" name="Google Shape;2543;p20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547" name="Shape 2547"/>
        <p:cNvGrpSpPr/>
        <p:nvPr/>
      </p:nvGrpSpPr>
      <p:grpSpPr>
        <a:xfrm>
          <a:off x="0" y="0"/>
          <a:ext cx="0" cy="0"/>
          <a:chOff x="0" y="0"/>
          <a:chExt cx="0" cy="0"/>
        </a:xfrm>
      </p:grpSpPr>
      <p:sp>
        <p:nvSpPr>
          <p:cNvPr id="2548" name="Google Shape;2548;p203"/>
          <p:cNvSpPr/>
          <p:nvPr/>
        </p:nvSpPr>
        <p:spPr>
          <a:xfrm>
            <a:off x="1361661" y="1152562"/>
            <a:ext cx="6858000" cy="17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a:p>
            <a:pPr indent="0" lvl="0" marL="0" marR="0" rtl="0" algn="l">
              <a:spcBef>
                <a:spcPts val="0"/>
              </a:spcBef>
              <a:spcAft>
                <a:spcPts val="0"/>
              </a:spcAft>
              <a:buClr>
                <a:schemeClr val="lt1"/>
              </a:buClr>
              <a:buSzPts val="2400"/>
              <a:buFont typeface="Courier"/>
              <a:buNone/>
            </a:pPr>
            <a:r>
              <a:rPr lang="en-GB" sz="2400">
                <a:solidFill>
                  <a:schemeClr val="lt1"/>
                </a:solidFill>
                <a:latin typeface="Courier"/>
                <a:ea typeface="Courier"/>
                <a:cs typeface="Courier"/>
                <a:sym typeface="Courier"/>
              </a:rPr>
              <a:t>&lt;div </a:t>
            </a:r>
            <a:r>
              <a:rPr b="1" lang="en-GB" sz="2400">
                <a:solidFill>
                  <a:srgbClr val="FB6F7A"/>
                </a:solidFill>
                <a:latin typeface="Courier"/>
                <a:ea typeface="Courier"/>
                <a:cs typeface="Courier"/>
                <a:sym typeface="Courier"/>
              </a:rPr>
              <a:t>class=”blue"</a:t>
            </a:r>
            <a:r>
              <a:rPr lang="en-GB" sz="2400">
                <a:solidFill>
                  <a:srgbClr val="FB6F7A"/>
                </a:solidFill>
                <a:latin typeface="Courier"/>
                <a:ea typeface="Courier"/>
                <a:cs typeface="Courier"/>
                <a:sym typeface="Courier"/>
              </a:rPr>
              <a:t>&gt;</a:t>
            </a:r>
            <a:r>
              <a:rPr lang="en-GB" sz="2400">
                <a:solidFill>
                  <a:schemeClr val="lt1"/>
                </a:solidFill>
                <a:latin typeface="Courier"/>
                <a:ea typeface="Courier"/>
                <a:cs typeface="Courier"/>
                <a:sym typeface="Courier"/>
              </a:rPr>
              <a:t>Main section&lt;/div&gt;</a:t>
            </a:r>
            <a:endParaRPr sz="2400">
              <a:solidFill>
                <a:schemeClr val="lt1"/>
              </a:solidFill>
              <a:latin typeface="Courier"/>
              <a:ea typeface="Courier"/>
              <a:cs typeface="Courier"/>
              <a:sym typeface="Courier"/>
            </a:endParaRPr>
          </a:p>
          <a:p>
            <a:pPr indent="0" lvl="0" marL="0" marR="0" rtl="0" algn="l">
              <a:spcBef>
                <a:spcPts val="0"/>
              </a:spcBef>
              <a:spcAft>
                <a:spcPts val="0"/>
              </a:spcAft>
              <a:buNone/>
            </a:pPr>
            <a:r>
              <a:rPr lang="en-GB" sz="2400">
                <a:solidFill>
                  <a:schemeClr val="lt1"/>
                </a:solidFill>
                <a:latin typeface="Courier"/>
                <a:ea typeface="Courier"/>
                <a:cs typeface="Courier"/>
                <a:sym typeface="Courier"/>
              </a:rPr>
              <a:t>&lt;h1 </a:t>
            </a:r>
            <a:r>
              <a:rPr b="1" lang="en-GB" sz="2400">
                <a:solidFill>
                  <a:srgbClr val="FB6F7A"/>
                </a:solidFill>
                <a:latin typeface="Courier"/>
                <a:ea typeface="Courier"/>
                <a:cs typeface="Courier"/>
                <a:sym typeface="Courier"/>
              </a:rPr>
              <a:t>class=”blue"</a:t>
            </a:r>
            <a:r>
              <a:rPr lang="en-GB" sz="2400">
                <a:solidFill>
                  <a:srgbClr val="FB6F7A"/>
                </a:solidFill>
                <a:latin typeface="Courier"/>
                <a:ea typeface="Courier"/>
                <a:cs typeface="Courier"/>
                <a:sym typeface="Courier"/>
              </a:rPr>
              <a:t>&gt;</a:t>
            </a:r>
            <a:r>
              <a:rPr lang="en-GB" sz="2400">
                <a:solidFill>
                  <a:schemeClr val="lt1"/>
                </a:solidFill>
                <a:latin typeface="Courier"/>
                <a:ea typeface="Courier"/>
                <a:cs typeface="Courier"/>
                <a:sym typeface="Courier"/>
              </a:rPr>
              <a:t>Headline&lt;/h1&gt;</a:t>
            </a:r>
            <a:endParaRPr sz="1100"/>
          </a:p>
          <a:p>
            <a:pPr indent="0" lvl="0" marL="0" marR="0" rtl="0" algn="l">
              <a:spcBef>
                <a:spcPts val="0"/>
              </a:spcBef>
              <a:spcAft>
                <a:spcPts val="0"/>
              </a:spcAft>
              <a:buNone/>
            </a:pPr>
            <a:r>
              <a:rPr lang="en-GB" sz="2400">
                <a:solidFill>
                  <a:schemeClr val="lt1"/>
                </a:solidFill>
                <a:latin typeface="Courier"/>
                <a:ea typeface="Courier"/>
                <a:cs typeface="Courier"/>
                <a:sym typeface="Courier"/>
              </a:rPr>
              <a:t>&lt;h1 </a:t>
            </a:r>
            <a:r>
              <a:rPr b="1" lang="en-GB" sz="2400">
                <a:solidFill>
                  <a:srgbClr val="FB6F7A"/>
                </a:solidFill>
                <a:latin typeface="Courier"/>
                <a:ea typeface="Courier"/>
                <a:cs typeface="Courier"/>
                <a:sym typeface="Courier"/>
              </a:rPr>
              <a:t>class=”blue green"</a:t>
            </a:r>
            <a:r>
              <a:rPr lang="en-GB" sz="2400">
                <a:solidFill>
                  <a:srgbClr val="FB6F7A"/>
                </a:solidFill>
                <a:latin typeface="Courier"/>
                <a:ea typeface="Courier"/>
                <a:cs typeface="Courier"/>
                <a:sym typeface="Courier"/>
              </a:rPr>
              <a:t>&gt;</a:t>
            </a:r>
            <a:r>
              <a:rPr lang="en-GB" sz="2400">
                <a:solidFill>
                  <a:schemeClr val="lt1"/>
                </a:solidFill>
                <a:latin typeface="Courier"/>
                <a:ea typeface="Courier"/>
                <a:cs typeface="Courier"/>
                <a:sym typeface="Courier"/>
              </a:rPr>
              <a:t>Headline&lt;/h1&gt;</a:t>
            </a:r>
            <a:endParaRPr sz="1100"/>
          </a:p>
          <a:p>
            <a:pPr indent="0" lvl="0" marL="0" marR="0" rtl="0" algn="l">
              <a:spcBef>
                <a:spcPts val="0"/>
              </a:spcBef>
              <a:spcAft>
                <a:spcPts val="0"/>
              </a:spcAft>
              <a:buClr>
                <a:schemeClr val="dk1"/>
              </a:buClr>
              <a:buSzPts val="2400"/>
              <a:buFont typeface="Calibri"/>
              <a:buNone/>
            </a:pPr>
            <a:r>
              <a:t/>
            </a:r>
            <a:endParaRPr sz="2400">
              <a:solidFill>
                <a:schemeClr val="lt1"/>
              </a:solidFill>
              <a:latin typeface="Courier"/>
              <a:ea typeface="Courier"/>
              <a:cs typeface="Courier"/>
              <a:sym typeface="Courier"/>
            </a:endParaRPr>
          </a:p>
        </p:txBody>
      </p:sp>
      <p:sp>
        <p:nvSpPr>
          <p:cNvPr id="2549" name="Google Shape;2549;p203"/>
          <p:cNvSpPr txBox="1"/>
          <p:nvPr/>
        </p:nvSpPr>
        <p:spPr>
          <a:xfrm>
            <a:off x="2644620" y="2906888"/>
            <a:ext cx="3872700" cy="1038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2100"/>
              <a:buFont typeface="Calibri"/>
              <a:buNone/>
            </a:pPr>
            <a:r>
              <a:rPr lang="en-GB" sz="2100">
                <a:solidFill>
                  <a:schemeClr val="lt1"/>
                </a:solidFill>
                <a:latin typeface="Calibri"/>
                <a:ea typeface="Calibri"/>
                <a:cs typeface="Calibri"/>
                <a:sym typeface="Calibri"/>
              </a:rPr>
              <a:t>Assign a </a:t>
            </a:r>
            <a:r>
              <a:rPr b="1" lang="en-GB" sz="2100" u="sng">
                <a:solidFill>
                  <a:srgbClr val="00B498"/>
                </a:solidFill>
                <a:latin typeface="Calibri"/>
                <a:ea typeface="Calibri"/>
                <a:cs typeface="Calibri"/>
                <a:sym typeface="Calibri"/>
              </a:rPr>
              <a:t>name</a:t>
            </a:r>
            <a:r>
              <a:rPr b="1" lang="en-GB" sz="2100">
                <a:solidFill>
                  <a:srgbClr val="00B498"/>
                </a:solidFill>
                <a:latin typeface="Calibri"/>
                <a:ea typeface="Calibri"/>
                <a:cs typeface="Calibri"/>
                <a:sym typeface="Calibri"/>
              </a:rPr>
              <a:t> </a:t>
            </a:r>
            <a:r>
              <a:rPr lang="en-GB" sz="2100">
                <a:solidFill>
                  <a:schemeClr val="lt1"/>
                </a:solidFill>
                <a:latin typeface="Calibri"/>
                <a:ea typeface="Calibri"/>
                <a:cs typeface="Calibri"/>
                <a:sym typeface="Calibri"/>
              </a:rPr>
              <a:t>to a HTML element</a:t>
            </a:r>
            <a:endParaRPr sz="1100"/>
          </a:p>
          <a:p>
            <a:pPr indent="0" lvl="0" marL="38100" marR="0" rtl="0" algn="ctr">
              <a:spcBef>
                <a:spcPts val="0"/>
              </a:spcBef>
              <a:spcAft>
                <a:spcPts val="0"/>
              </a:spcAft>
              <a:buNone/>
            </a:pPr>
            <a:r>
              <a:rPr lang="en-GB" sz="2100">
                <a:solidFill>
                  <a:schemeClr val="lt1"/>
                </a:solidFill>
                <a:latin typeface="Calibri"/>
                <a:ea typeface="Calibri"/>
                <a:cs typeface="Calibri"/>
                <a:sym typeface="Calibri"/>
              </a:rPr>
              <a:t>Unlike id, classes can be </a:t>
            </a:r>
            <a:r>
              <a:rPr b="1" lang="en-GB" sz="2100">
                <a:solidFill>
                  <a:srgbClr val="00B498"/>
                </a:solidFill>
                <a:latin typeface="Calibri"/>
                <a:ea typeface="Calibri"/>
                <a:cs typeface="Calibri"/>
                <a:sym typeface="Calibri"/>
              </a:rPr>
              <a:t>reused</a:t>
            </a:r>
            <a:endParaRPr sz="1100"/>
          </a:p>
          <a:p>
            <a:pPr indent="0" lvl="0" marL="38100" marR="0" rtl="0" algn="ctr">
              <a:spcBef>
                <a:spcPts val="0"/>
              </a:spcBef>
              <a:spcAft>
                <a:spcPts val="0"/>
              </a:spcAft>
              <a:buNone/>
            </a:pPr>
            <a:r>
              <a:rPr lang="en-GB" sz="2100">
                <a:solidFill>
                  <a:schemeClr val="lt1"/>
                </a:solidFill>
                <a:latin typeface="Calibri"/>
                <a:ea typeface="Calibri"/>
                <a:cs typeface="Calibri"/>
                <a:sym typeface="Calibri"/>
              </a:rPr>
              <a:t>Classes can be </a:t>
            </a:r>
            <a:r>
              <a:rPr b="1" lang="en-GB" sz="2100">
                <a:solidFill>
                  <a:srgbClr val="00B498"/>
                </a:solidFill>
                <a:latin typeface="Calibri"/>
                <a:ea typeface="Calibri"/>
                <a:cs typeface="Calibri"/>
                <a:sym typeface="Calibri"/>
              </a:rPr>
              <a:t>stacked</a:t>
            </a:r>
            <a:endParaRPr sz="2100">
              <a:solidFill>
                <a:schemeClr val="dk1"/>
              </a:solidFill>
              <a:latin typeface="Calibri"/>
              <a:ea typeface="Calibri"/>
              <a:cs typeface="Calibri"/>
              <a:sym typeface="Calibri"/>
            </a:endParaRPr>
          </a:p>
        </p:txBody>
      </p:sp>
      <p:sp>
        <p:nvSpPr>
          <p:cNvPr id="2550" name="Google Shape;2550;p20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551" name="Google Shape;2551;p20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288" name="Shape 288"/>
        <p:cNvGrpSpPr/>
        <p:nvPr/>
      </p:nvGrpSpPr>
      <p:grpSpPr>
        <a:xfrm>
          <a:off x="0" y="0"/>
          <a:ext cx="0" cy="0"/>
          <a:chOff x="0" y="0"/>
          <a:chExt cx="0" cy="0"/>
        </a:xfrm>
      </p:grpSpPr>
      <p:sp>
        <p:nvSpPr>
          <p:cNvPr id="289" name="Google Shape;289;p33"/>
          <p:cNvSpPr txBox="1"/>
          <p:nvPr/>
        </p:nvSpPr>
        <p:spPr>
          <a:xfrm>
            <a:off x="2661049" y="2266725"/>
            <a:ext cx="3486000" cy="11205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HTML Fundamentals</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b="1" lang="en-GB" sz="1300">
                <a:solidFill>
                  <a:schemeClr val="lt1"/>
                </a:solidFill>
                <a:latin typeface="Montserrat"/>
                <a:ea typeface="Montserrat"/>
                <a:cs typeface="Montserrat"/>
                <a:sym typeface="Montserrat"/>
              </a:rPr>
              <a:t>Let’s Start</a:t>
            </a:r>
            <a:endParaRPr sz="800">
              <a:solidFill>
                <a:schemeClr val="lt1"/>
              </a:solidFill>
            </a:endParaRPr>
          </a:p>
        </p:txBody>
      </p:sp>
      <p:pic>
        <p:nvPicPr>
          <p:cNvPr id="290" name="Google Shape;290;p33"/>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291" name="Google Shape;291;p33"/>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
        <p:nvSpPr>
          <p:cNvPr id="292" name="Google Shape;292;p3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293" name="Google Shape;293;p3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555" name="Shape 2555"/>
        <p:cNvGrpSpPr/>
        <p:nvPr/>
      </p:nvGrpSpPr>
      <p:grpSpPr>
        <a:xfrm>
          <a:off x="0" y="0"/>
          <a:ext cx="0" cy="0"/>
          <a:chOff x="0" y="0"/>
          <a:chExt cx="0" cy="0"/>
        </a:xfrm>
      </p:grpSpPr>
      <p:sp>
        <p:nvSpPr>
          <p:cNvPr id="2556" name="Google Shape;2556;p204"/>
          <p:cNvSpPr/>
          <p:nvPr/>
        </p:nvSpPr>
        <p:spPr>
          <a:xfrm>
            <a:off x="1490724" y="542078"/>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Helvetica Neue"/>
                <a:ea typeface="Helvetica Neue"/>
                <a:cs typeface="Helvetica Neue"/>
                <a:sym typeface="Helvetica Neue"/>
              </a:rPr>
              <a:t>Difference between Class &amp; ID</a:t>
            </a:r>
            <a:endParaRPr b="1" sz="3000">
              <a:solidFill>
                <a:srgbClr val="000000"/>
              </a:solidFill>
              <a:latin typeface="Helvetica Neue"/>
              <a:ea typeface="Helvetica Neue"/>
              <a:cs typeface="Helvetica Neue"/>
              <a:sym typeface="Helvetica Neue"/>
            </a:endParaRPr>
          </a:p>
        </p:txBody>
      </p:sp>
      <p:sp>
        <p:nvSpPr>
          <p:cNvPr id="2557" name="Google Shape;2557;p204"/>
          <p:cNvSpPr txBox="1"/>
          <p:nvPr/>
        </p:nvSpPr>
        <p:spPr>
          <a:xfrm>
            <a:off x="2692948" y="925200"/>
            <a:ext cx="49224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400">
              <a:solidFill>
                <a:srgbClr val="FB6F7A"/>
              </a:solidFill>
              <a:latin typeface="Calibri"/>
              <a:ea typeface="Calibri"/>
              <a:cs typeface="Calibri"/>
              <a:sym typeface="Calibri"/>
            </a:endParaRPr>
          </a:p>
        </p:txBody>
      </p:sp>
      <p:sp>
        <p:nvSpPr>
          <p:cNvPr id="2558" name="Google Shape;2558;p20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559" name="Google Shape;2559;p204"/>
          <p:cNvSpPr txBox="1"/>
          <p:nvPr/>
        </p:nvSpPr>
        <p:spPr>
          <a:xfrm>
            <a:off x="2036700" y="1133100"/>
            <a:ext cx="52848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A class name can be used by multiple HTML elements, while an id name must only be used by one HTML element within the page</a:t>
            </a:r>
            <a:endParaRPr>
              <a:solidFill>
                <a:srgbClr val="FFFFFF"/>
              </a:solidFill>
              <a:latin typeface="Calibri"/>
              <a:ea typeface="Calibri"/>
              <a:cs typeface="Calibri"/>
              <a:sym typeface="Calibri"/>
            </a:endParaRPr>
          </a:p>
        </p:txBody>
      </p:sp>
      <p:sp>
        <p:nvSpPr>
          <p:cNvPr id="2560" name="Google Shape;2560;p20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2561" name="Google Shape;2561;p204"/>
          <p:cNvPicPr preferRelativeResize="0"/>
          <p:nvPr/>
        </p:nvPicPr>
        <p:blipFill>
          <a:blip r:embed="rId3">
            <a:alphaModFix/>
          </a:blip>
          <a:stretch>
            <a:fillRect/>
          </a:stretch>
        </p:blipFill>
        <p:spPr>
          <a:xfrm>
            <a:off x="2242838" y="1747800"/>
            <a:ext cx="4875832" cy="2935499"/>
          </a:xfrm>
          <a:prstGeom prst="rect">
            <a:avLst/>
          </a:prstGeom>
          <a:noFill/>
          <a:ln>
            <a:noFill/>
          </a:ln>
        </p:spPr>
      </p:pic>
      <p:sp>
        <p:nvSpPr>
          <p:cNvPr id="2562" name="Google Shape;2562;p204"/>
          <p:cNvSpPr txBox="1"/>
          <p:nvPr/>
        </p:nvSpPr>
        <p:spPr>
          <a:xfrm>
            <a:off x="3764375" y="4615650"/>
            <a:ext cx="343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AAAAAA"/>
                </a:solidFill>
              </a:rPr>
              <a:t>Source: https://www.w3schools.com/</a:t>
            </a:r>
            <a:endParaRPr sz="900">
              <a:solidFill>
                <a:srgbClr val="AAAAAA"/>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566" name="Shape 2566"/>
        <p:cNvGrpSpPr/>
        <p:nvPr/>
      </p:nvGrpSpPr>
      <p:grpSpPr>
        <a:xfrm>
          <a:off x="0" y="0"/>
          <a:ext cx="0" cy="0"/>
          <a:chOff x="0" y="0"/>
          <a:chExt cx="0" cy="0"/>
        </a:xfrm>
      </p:grpSpPr>
      <p:sp>
        <p:nvSpPr>
          <p:cNvPr id="2567" name="Google Shape;2567;p205"/>
          <p:cNvSpPr/>
          <p:nvPr/>
        </p:nvSpPr>
        <p:spPr>
          <a:xfrm>
            <a:off x="2001741" y="1917875"/>
            <a:ext cx="68580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rgbClr val="FB6F7A"/>
              </a:buClr>
              <a:buSzPts val="2400"/>
              <a:buFont typeface="Courier"/>
              <a:buNone/>
            </a:pPr>
            <a:r>
              <a:rPr lang="en-GB" sz="2400">
                <a:solidFill>
                  <a:srgbClr val="FB6F7A"/>
                </a:solidFill>
                <a:latin typeface="Courier"/>
                <a:ea typeface="Courier"/>
                <a:cs typeface="Courier"/>
                <a:sym typeface="Courier"/>
              </a:rPr>
              <a:t>input[type="text"]</a:t>
            </a:r>
            <a:r>
              <a:rPr lang="en-GB" sz="2400">
                <a:solidFill>
                  <a:srgbClr val="00B498"/>
                </a:solidFill>
                <a:latin typeface="Courier"/>
                <a:ea typeface="Courier"/>
                <a:cs typeface="Courier"/>
                <a:sym typeface="Courier"/>
              </a:rPr>
              <a:t>{color:red;}</a:t>
            </a:r>
            <a:endParaRPr sz="2400">
              <a:solidFill>
                <a:srgbClr val="00B498"/>
              </a:solidFill>
              <a:latin typeface="Courier"/>
              <a:ea typeface="Courier"/>
              <a:cs typeface="Courier"/>
              <a:sym typeface="Courier"/>
            </a:endParaRPr>
          </a:p>
        </p:txBody>
      </p:sp>
      <p:sp>
        <p:nvSpPr>
          <p:cNvPr id="2568" name="Google Shape;2568;p205"/>
          <p:cNvSpPr txBox="1"/>
          <p:nvPr/>
        </p:nvSpPr>
        <p:spPr>
          <a:xfrm>
            <a:off x="1452500" y="2273673"/>
            <a:ext cx="6172200" cy="1229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2100"/>
              <a:buFont typeface="Calibri"/>
              <a:buNone/>
            </a:pPr>
            <a:r>
              <a:rPr lang="en-GB" sz="2100">
                <a:solidFill>
                  <a:schemeClr val="lt1"/>
                </a:solidFill>
                <a:latin typeface="Calibri"/>
                <a:ea typeface="Calibri"/>
                <a:cs typeface="Calibri"/>
                <a:sym typeface="Calibri"/>
              </a:rPr>
              <a:t>Styling elements with specific attributes like your forms</a:t>
            </a:r>
            <a:endParaRPr sz="2100">
              <a:solidFill>
                <a:schemeClr val="lt1"/>
              </a:solidFill>
              <a:latin typeface="Calibri"/>
              <a:ea typeface="Calibri"/>
              <a:cs typeface="Calibri"/>
              <a:sym typeface="Calibri"/>
            </a:endParaRPr>
          </a:p>
          <a:p>
            <a:pPr indent="0" lvl="0" marL="0" marR="0" rtl="0" algn="ctr">
              <a:spcBef>
                <a:spcPts val="0"/>
              </a:spcBef>
              <a:spcAft>
                <a:spcPts val="0"/>
              </a:spcAft>
              <a:buClr>
                <a:schemeClr val="lt1"/>
              </a:buClr>
              <a:buSzPts val="2100"/>
              <a:buFont typeface="Calibri"/>
              <a:buNone/>
            </a:pPr>
            <a:r>
              <a:rPr lang="en-GB" sz="2100">
                <a:solidFill>
                  <a:schemeClr val="lt1"/>
                </a:solidFill>
                <a:latin typeface="Calibri"/>
                <a:ea typeface="Calibri"/>
                <a:cs typeface="Calibri"/>
                <a:sym typeface="Calibri"/>
              </a:rPr>
              <a:t>We tap onto the form’s attribute (type, name) to selector a particular form input</a:t>
            </a:r>
            <a:endParaRPr sz="2100">
              <a:solidFill>
                <a:schemeClr val="lt1"/>
              </a:solidFill>
              <a:latin typeface="Calibri"/>
              <a:ea typeface="Calibri"/>
              <a:cs typeface="Calibri"/>
              <a:sym typeface="Calibri"/>
            </a:endParaRPr>
          </a:p>
        </p:txBody>
      </p:sp>
      <p:sp>
        <p:nvSpPr>
          <p:cNvPr id="2569" name="Google Shape;2569;p20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570" name="Google Shape;2570;p20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transition spd="slow">
    <p:push/>
  </p:transition>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2574" name="Shape 2574"/>
        <p:cNvGrpSpPr/>
        <p:nvPr/>
      </p:nvGrpSpPr>
      <p:grpSpPr>
        <a:xfrm>
          <a:off x="0" y="0"/>
          <a:ext cx="0" cy="0"/>
          <a:chOff x="0" y="0"/>
          <a:chExt cx="0" cy="0"/>
        </a:xfrm>
      </p:grpSpPr>
      <p:sp>
        <p:nvSpPr>
          <p:cNvPr id="2575" name="Google Shape;2575;p206"/>
          <p:cNvSpPr/>
          <p:nvPr/>
        </p:nvSpPr>
        <p:spPr>
          <a:xfrm>
            <a:off x="1643124" y="542078"/>
            <a:ext cx="6260100" cy="2661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Helvetica Neue"/>
                <a:ea typeface="Helvetica Neue"/>
                <a:cs typeface="Helvetica Neue"/>
                <a:sym typeface="Helvetica Neue"/>
              </a:rPr>
              <a:t>CSS Forms</a:t>
            </a:r>
            <a:endParaRPr b="1" sz="3000">
              <a:solidFill>
                <a:srgbClr val="000000"/>
              </a:solidFill>
              <a:latin typeface="Helvetica Neue"/>
              <a:ea typeface="Helvetica Neue"/>
              <a:cs typeface="Helvetica Neue"/>
              <a:sym typeface="Helvetica Neue"/>
            </a:endParaRPr>
          </a:p>
        </p:txBody>
      </p:sp>
      <p:sp>
        <p:nvSpPr>
          <p:cNvPr id="2576" name="Google Shape;2576;p206"/>
          <p:cNvSpPr txBox="1"/>
          <p:nvPr/>
        </p:nvSpPr>
        <p:spPr>
          <a:xfrm>
            <a:off x="2692948" y="925200"/>
            <a:ext cx="49224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00B498"/>
                </a:solidFill>
                <a:latin typeface="Calibri"/>
                <a:ea typeface="Calibri"/>
                <a:cs typeface="Calibri"/>
                <a:sym typeface="Calibri"/>
              </a:rPr>
              <a:t>The look of an HTML form can be greatly improved with CSS</a:t>
            </a:r>
            <a:endParaRPr b="1" sz="1400">
              <a:solidFill>
                <a:srgbClr val="FB6F7A"/>
              </a:solidFill>
              <a:latin typeface="Calibri"/>
              <a:ea typeface="Calibri"/>
              <a:cs typeface="Calibri"/>
              <a:sym typeface="Calibri"/>
            </a:endParaRPr>
          </a:p>
        </p:txBody>
      </p:sp>
      <p:sp>
        <p:nvSpPr>
          <p:cNvPr id="2577" name="Google Shape;2577;p20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578" name="Google Shape;2578;p20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2579" name="Google Shape;2579;p206"/>
          <p:cNvPicPr preferRelativeResize="0"/>
          <p:nvPr/>
        </p:nvPicPr>
        <p:blipFill>
          <a:blip r:embed="rId3">
            <a:alphaModFix/>
          </a:blip>
          <a:stretch>
            <a:fillRect/>
          </a:stretch>
        </p:blipFill>
        <p:spPr>
          <a:xfrm>
            <a:off x="1070950" y="1643975"/>
            <a:ext cx="6908477" cy="3039325"/>
          </a:xfrm>
          <a:prstGeom prst="rect">
            <a:avLst/>
          </a:prstGeom>
          <a:noFill/>
          <a:ln>
            <a:noFill/>
          </a:ln>
        </p:spPr>
      </p:pic>
      <p:sp>
        <p:nvSpPr>
          <p:cNvPr id="2580" name="Google Shape;2580;p206"/>
          <p:cNvSpPr txBox="1"/>
          <p:nvPr/>
        </p:nvSpPr>
        <p:spPr>
          <a:xfrm>
            <a:off x="2189100" y="1133100"/>
            <a:ext cx="52848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Input with icon/image</a:t>
            </a:r>
            <a:endParaRPr>
              <a:solidFill>
                <a:srgbClr val="FFFFFF"/>
              </a:solidFill>
              <a:latin typeface="Calibri"/>
              <a:ea typeface="Calibri"/>
              <a:cs typeface="Calibri"/>
              <a:sym typeface="Calibri"/>
            </a:endParaRPr>
          </a:p>
        </p:txBody>
      </p:sp>
      <p:sp>
        <p:nvSpPr>
          <p:cNvPr id="2581" name="Google Shape;2581;p206"/>
          <p:cNvSpPr txBox="1"/>
          <p:nvPr/>
        </p:nvSpPr>
        <p:spPr>
          <a:xfrm>
            <a:off x="3764375" y="4615650"/>
            <a:ext cx="343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AAAAAA"/>
                </a:solidFill>
              </a:rPr>
              <a:t>Source: https://www.w3schools.com/</a:t>
            </a:r>
            <a:endParaRPr sz="900">
              <a:solidFill>
                <a:srgbClr val="AAAAAA"/>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207"/>
          <p:cNvSpPr txBox="1"/>
          <p:nvPr/>
        </p:nvSpPr>
        <p:spPr>
          <a:xfrm>
            <a:off x="877875" y="11628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section</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FFFFFE"/>
                </a:highlight>
                <a:latin typeface="Courier New"/>
                <a:ea typeface="Courier New"/>
                <a:cs typeface="Courier New"/>
                <a:sym typeface="Courier New"/>
              </a:rPr>
              <a:t> </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h1</a:t>
            </a:r>
            <a:r>
              <a:rPr b="1" lang="en-GB" sz="1450">
                <a:solidFill>
                  <a:srgbClr val="1F217D"/>
                </a:solidFill>
                <a:highlight>
                  <a:srgbClr val="FFFFFE"/>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Heading</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h1</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FFFFFE"/>
                </a:highlight>
                <a:latin typeface="Courier New"/>
                <a:ea typeface="Courier New"/>
                <a:cs typeface="Courier New"/>
                <a:sym typeface="Courier New"/>
              </a:rPr>
              <a:t> </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p</a:t>
            </a:r>
            <a:r>
              <a:rPr b="1" lang="en-GB" sz="1450">
                <a:solidFill>
                  <a:srgbClr val="1F217D"/>
                </a:solidFill>
                <a:highlight>
                  <a:srgbClr val="FFFFFE"/>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Paragraph</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p</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FFFFFE"/>
                </a:highlight>
                <a:latin typeface="Courier New"/>
                <a:ea typeface="Courier New"/>
                <a:cs typeface="Courier New"/>
                <a:sym typeface="Courier New"/>
              </a:rPr>
              <a:t> </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ul</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FFFFFE"/>
                </a:highlight>
                <a:latin typeface="Courier New"/>
                <a:ea typeface="Courier New"/>
                <a:cs typeface="Courier New"/>
                <a:sym typeface="Courier New"/>
              </a:rPr>
              <a:t>   </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li</a:t>
            </a:r>
            <a:r>
              <a:rPr b="1" lang="en-GB" sz="1450">
                <a:solidFill>
                  <a:srgbClr val="1F217D"/>
                </a:solidFill>
                <a:highlight>
                  <a:srgbClr val="FFFFFE"/>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List item</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li</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FFFFFE"/>
                </a:highlight>
                <a:latin typeface="Courier New"/>
                <a:ea typeface="Courier New"/>
                <a:cs typeface="Courier New"/>
                <a:sym typeface="Courier New"/>
              </a:rPr>
              <a:t>   </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li</a:t>
            </a:r>
            <a:r>
              <a:rPr b="1" lang="en-GB" sz="1450">
                <a:solidFill>
                  <a:srgbClr val="1F217D"/>
                </a:solidFill>
                <a:highlight>
                  <a:srgbClr val="FFFFFE"/>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List item</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li</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FFFFFE"/>
                </a:highlight>
                <a:latin typeface="Courier New"/>
                <a:ea typeface="Courier New"/>
                <a:cs typeface="Courier New"/>
                <a:sym typeface="Courier New"/>
              </a:rPr>
              <a:t>   </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li</a:t>
            </a:r>
            <a:r>
              <a:rPr b="1" lang="en-GB" sz="1450">
                <a:solidFill>
                  <a:srgbClr val="1F217D"/>
                </a:solidFill>
                <a:highlight>
                  <a:srgbClr val="FFFFFE"/>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List item</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li</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FFFFFE"/>
                </a:highlight>
                <a:latin typeface="Courier New"/>
                <a:ea typeface="Courier New"/>
                <a:cs typeface="Courier New"/>
                <a:sym typeface="Courier New"/>
              </a:rPr>
              <a:t> </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ul</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section</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p:txBody>
      </p:sp>
      <p:sp>
        <p:nvSpPr>
          <p:cNvPr id="2587" name="Google Shape;2587;p207"/>
          <p:cNvSpPr txBox="1"/>
          <p:nvPr/>
        </p:nvSpPr>
        <p:spPr>
          <a:xfrm>
            <a:off x="4531125" y="1959575"/>
            <a:ext cx="633300" cy="56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950">
                <a:solidFill>
                  <a:srgbClr val="4D7FE2"/>
                </a:solidFill>
                <a:highlight>
                  <a:srgbClr val="FFFFFE"/>
                </a:highlight>
                <a:latin typeface="Courier New"/>
                <a:ea typeface="Courier New"/>
                <a:cs typeface="Courier New"/>
                <a:sym typeface="Courier New"/>
              </a:rPr>
              <a:t>h1</a:t>
            </a:r>
            <a:endParaRPr b="1" sz="1900"/>
          </a:p>
        </p:txBody>
      </p:sp>
      <p:sp>
        <p:nvSpPr>
          <p:cNvPr id="2588" name="Google Shape;2588;p207"/>
          <p:cNvSpPr txBox="1"/>
          <p:nvPr/>
        </p:nvSpPr>
        <p:spPr>
          <a:xfrm>
            <a:off x="5804425" y="1959575"/>
            <a:ext cx="633300" cy="56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950">
                <a:solidFill>
                  <a:srgbClr val="4D7FE2"/>
                </a:solidFill>
                <a:highlight>
                  <a:srgbClr val="FFFFFE"/>
                </a:highlight>
                <a:latin typeface="Courier New"/>
                <a:ea typeface="Courier New"/>
                <a:cs typeface="Courier New"/>
                <a:sym typeface="Courier New"/>
              </a:rPr>
              <a:t>p</a:t>
            </a:r>
            <a:endParaRPr b="1" sz="1900"/>
          </a:p>
        </p:txBody>
      </p:sp>
      <p:sp>
        <p:nvSpPr>
          <p:cNvPr id="2589" name="Google Shape;2589;p207"/>
          <p:cNvSpPr txBox="1"/>
          <p:nvPr/>
        </p:nvSpPr>
        <p:spPr>
          <a:xfrm>
            <a:off x="6936425" y="1959575"/>
            <a:ext cx="633300" cy="56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950">
                <a:solidFill>
                  <a:srgbClr val="4D7FE2"/>
                </a:solidFill>
                <a:highlight>
                  <a:srgbClr val="FFFFFE"/>
                </a:highlight>
                <a:latin typeface="Courier New"/>
                <a:ea typeface="Courier New"/>
                <a:cs typeface="Courier New"/>
                <a:sym typeface="Courier New"/>
              </a:rPr>
              <a:t>ul</a:t>
            </a:r>
            <a:endParaRPr b="1" sz="1900"/>
          </a:p>
        </p:txBody>
      </p:sp>
      <p:sp>
        <p:nvSpPr>
          <p:cNvPr id="2590" name="Google Shape;2590;p207"/>
          <p:cNvSpPr txBox="1"/>
          <p:nvPr/>
        </p:nvSpPr>
        <p:spPr>
          <a:xfrm>
            <a:off x="5359300" y="1157725"/>
            <a:ext cx="1265400" cy="39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950">
                <a:solidFill>
                  <a:srgbClr val="4D7FE2"/>
                </a:solidFill>
                <a:highlight>
                  <a:srgbClr val="FFFFFE"/>
                </a:highlight>
                <a:latin typeface="Courier New"/>
                <a:ea typeface="Courier New"/>
                <a:cs typeface="Courier New"/>
                <a:sym typeface="Courier New"/>
              </a:rPr>
              <a:t>section</a:t>
            </a:r>
            <a:endParaRPr b="1" sz="1900"/>
          </a:p>
        </p:txBody>
      </p:sp>
      <p:sp>
        <p:nvSpPr>
          <p:cNvPr id="2591" name="Google Shape;2591;p207"/>
          <p:cNvSpPr txBox="1"/>
          <p:nvPr/>
        </p:nvSpPr>
        <p:spPr>
          <a:xfrm>
            <a:off x="6620375" y="1028250"/>
            <a:ext cx="1265400" cy="56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rgbClr val="9900FF"/>
                </a:solidFill>
                <a:highlight>
                  <a:srgbClr val="FFFFFE"/>
                </a:highlight>
                <a:latin typeface="Source Code Pro"/>
                <a:ea typeface="Source Code Pro"/>
                <a:cs typeface="Source Code Pro"/>
                <a:sym typeface="Source Code Pro"/>
              </a:rPr>
              <a:t>Parent element of &lt;h1&gt;, &lt;p&gt; and &lt;ul&gt;</a:t>
            </a:r>
            <a:endParaRPr sz="1000">
              <a:solidFill>
                <a:srgbClr val="9900FF"/>
              </a:solidFill>
              <a:latin typeface="Source Code Pro"/>
              <a:ea typeface="Source Code Pro"/>
              <a:cs typeface="Source Code Pro"/>
              <a:sym typeface="Source Code Pro"/>
            </a:endParaRPr>
          </a:p>
        </p:txBody>
      </p:sp>
      <p:cxnSp>
        <p:nvCxnSpPr>
          <p:cNvPr id="2592" name="Google Shape;2592;p207"/>
          <p:cNvCxnSpPr/>
          <p:nvPr/>
        </p:nvCxnSpPr>
        <p:spPr>
          <a:xfrm>
            <a:off x="5992000" y="1534800"/>
            <a:ext cx="0" cy="597300"/>
          </a:xfrm>
          <a:prstGeom prst="straightConnector1">
            <a:avLst/>
          </a:prstGeom>
          <a:noFill/>
          <a:ln cap="flat" cmpd="sng" w="9525">
            <a:solidFill>
              <a:schemeClr val="dk2"/>
            </a:solidFill>
            <a:prstDash val="solid"/>
            <a:round/>
            <a:headEnd len="med" w="med" type="none"/>
            <a:tailEnd len="med" w="med" type="triangle"/>
          </a:ln>
        </p:spPr>
      </p:cxnSp>
      <p:cxnSp>
        <p:nvCxnSpPr>
          <p:cNvPr id="2593" name="Google Shape;2593;p207"/>
          <p:cNvCxnSpPr/>
          <p:nvPr/>
        </p:nvCxnSpPr>
        <p:spPr>
          <a:xfrm>
            <a:off x="5007275" y="2242475"/>
            <a:ext cx="869400" cy="0"/>
          </a:xfrm>
          <a:prstGeom prst="straightConnector1">
            <a:avLst/>
          </a:prstGeom>
          <a:noFill/>
          <a:ln cap="flat" cmpd="sng" w="9525">
            <a:solidFill>
              <a:schemeClr val="dk2"/>
            </a:solidFill>
            <a:prstDash val="solid"/>
            <a:round/>
            <a:headEnd len="med" w="med" type="stealth"/>
            <a:tailEnd len="med" w="med" type="triangle"/>
          </a:ln>
        </p:spPr>
      </p:cxnSp>
      <p:cxnSp>
        <p:nvCxnSpPr>
          <p:cNvPr id="2594" name="Google Shape;2594;p207"/>
          <p:cNvCxnSpPr/>
          <p:nvPr/>
        </p:nvCxnSpPr>
        <p:spPr>
          <a:xfrm>
            <a:off x="6165325" y="2242475"/>
            <a:ext cx="869400" cy="0"/>
          </a:xfrm>
          <a:prstGeom prst="straightConnector1">
            <a:avLst/>
          </a:prstGeom>
          <a:noFill/>
          <a:ln cap="flat" cmpd="sng" w="9525">
            <a:solidFill>
              <a:schemeClr val="dk2"/>
            </a:solidFill>
            <a:prstDash val="solid"/>
            <a:round/>
            <a:headEnd len="med" w="med" type="stealth"/>
            <a:tailEnd len="med" w="med" type="triangle"/>
          </a:ln>
        </p:spPr>
      </p:cxnSp>
      <p:sp>
        <p:nvSpPr>
          <p:cNvPr id="2595" name="Google Shape;2595;p207"/>
          <p:cNvSpPr txBox="1"/>
          <p:nvPr/>
        </p:nvSpPr>
        <p:spPr>
          <a:xfrm>
            <a:off x="5007275" y="2297200"/>
            <a:ext cx="976800" cy="56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rgbClr val="9900FF"/>
                </a:solidFill>
                <a:highlight>
                  <a:srgbClr val="FFFFFE"/>
                </a:highlight>
                <a:latin typeface="Source Code Pro"/>
                <a:ea typeface="Source Code Pro"/>
                <a:cs typeface="Source Code Pro"/>
                <a:sym typeface="Source Code Pro"/>
              </a:rPr>
              <a:t>siblings</a:t>
            </a:r>
            <a:endParaRPr sz="1000">
              <a:solidFill>
                <a:srgbClr val="9900FF"/>
              </a:solidFill>
              <a:latin typeface="Source Code Pro"/>
              <a:ea typeface="Source Code Pro"/>
              <a:cs typeface="Source Code Pro"/>
              <a:sym typeface="Source Code Pro"/>
            </a:endParaRPr>
          </a:p>
        </p:txBody>
      </p:sp>
      <p:sp>
        <p:nvSpPr>
          <p:cNvPr id="2596" name="Google Shape;2596;p207"/>
          <p:cNvSpPr txBox="1"/>
          <p:nvPr/>
        </p:nvSpPr>
        <p:spPr>
          <a:xfrm>
            <a:off x="6111625" y="2297200"/>
            <a:ext cx="976800" cy="39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rgbClr val="9900FF"/>
                </a:solidFill>
                <a:highlight>
                  <a:srgbClr val="FFFFFE"/>
                </a:highlight>
                <a:latin typeface="Source Code Pro"/>
                <a:ea typeface="Source Code Pro"/>
                <a:cs typeface="Source Code Pro"/>
                <a:sym typeface="Source Code Pro"/>
              </a:rPr>
              <a:t>siblings</a:t>
            </a:r>
            <a:endParaRPr sz="1000">
              <a:solidFill>
                <a:srgbClr val="9900FF"/>
              </a:solidFill>
              <a:latin typeface="Source Code Pro"/>
              <a:ea typeface="Source Code Pro"/>
              <a:cs typeface="Source Code Pro"/>
              <a:sym typeface="Source Code Pro"/>
            </a:endParaRPr>
          </a:p>
        </p:txBody>
      </p:sp>
      <p:cxnSp>
        <p:nvCxnSpPr>
          <p:cNvPr id="2597" name="Google Shape;2597;p207"/>
          <p:cNvCxnSpPr/>
          <p:nvPr/>
        </p:nvCxnSpPr>
        <p:spPr>
          <a:xfrm flipH="1">
            <a:off x="7081525" y="2445000"/>
            <a:ext cx="6900" cy="343500"/>
          </a:xfrm>
          <a:prstGeom prst="straightConnector1">
            <a:avLst/>
          </a:prstGeom>
          <a:noFill/>
          <a:ln cap="flat" cmpd="sng" w="9525">
            <a:solidFill>
              <a:schemeClr val="dk2"/>
            </a:solidFill>
            <a:prstDash val="solid"/>
            <a:round/>
            <a:headEnd len="med" w="med" type="none"/>
            <a:tailEnd len="med" w="med" type="triangle"/>
          </a:ln>
        </p:spPr>
      </p:cxnSp>
      <p:cxnSp>
        <p:nvCxnSpPr>
          <p:cNvPr id="2598" name="Google Shape;2598;p207"/>
          <p:cNvCxnSpPr/>
          <p:nvPr/>
        </p:nvCxnSpPr>
        <p:spPr>
          <a:xfrm>
            <a:off x="7215975" y="2445000"/>
            <a:ext cx="178200" cy="333900"/>
          </a:xfrm>
          <a:prstGeom prst="straightConnector1">
            <a:avLst/>
          </a:prstGeom>
          <a:noFill/>
          <a:ln cap="flat" cmpd="sng" w="9525">
            <a:solidFill>
              <a:schemeClr val="dk2"/>
            </a:solidFill>
            <a:prstDash val="solid"/>
            <a:round/>
            <a:headEnd len="med" w="med" type="none"/>
            <a:tailEnd len="med" w="med" type="triangle"/>
          </a:ln>
        </p:spPr>
      </p:cxnSp>
      <p:cxnSp>
        <p:nvCxnSpPr>
          <p:cNvPr id="2599" name="Google Shape;2599;p207"/>
          <p:cNvCxnSpPr/>
          <p:nvPr/>
        </p:nvCxnSpPr>
        <p:spPr>
          <a:xfrm>
            <a:off x="7384800" y="2381175"/>
            <a:ext cx="397800" cy="426300"/>
          </a:xfrm>
          <a:prstGeom prst="straightConnector1">
            <a:avLst/>
          </a:prstGeom>
          <a:noFill/>
          <a:ln cap="flat" cmpd="sng" w="9525">
            <a:solidFill>
              <a:schemeClr val="dk2"/>
            </a:solidFill>
            <a:prstDash val="solid"/>
            <a:round/>
            <a:headEnd len="med" w="med" type="none"/>
            <a:tailEnd len="med" w="med" type="triangle"/>
          </a:ln>
        </p:spPr>
      </p:cxnSp>
      <p:sp>
        <p:nvSpPr>
          <p:cNvPr id="2600" name="Google Shape;2600;p207"/>
          <p:cNvSpPr txBox="1"/>
          <p:nvPr/>
        </p:nvSpPr>
        <p:spPr>
          <a:xfrm>
            <a:off x="6381125" y="3156125"/>
            <a:ext cx="2205000" cy="39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rgbClr val="9900FF"/>
                </a:solidFill>
                <a:highlight>
                  <a:srgbClr val="FFFFFE"/>
                </a:highlight>
                <a:latin typeface="Source Code Pro"/>
                <a:ea typeface="Source Code Pro"/>
                <a:cs typeface="Source Code Pro"/>
                <a:sym typeface="Source Code Pro"/>
              </a:rPr>
              <a:t>Children of &lt;ul&gt; and descendant of &lt;section&gt;</a:t>
            </a:r>
            <a:endParaRPr sz="1000">
              <a:solidFill>
                <a:srgbClr val="9900FF"/>
              </a:solidFill>
              <a:latin typeface="Source Code Pro"/>
              <a:ea typeface="Source Code Pro"/>
              <a:cs typeface="Source Code Pro"/>
              <a:sym typeface="Source Code Pro"/>
            </a:endParaRPr>
          </a:p>
        </p:txBody>
      </p:sp>
      <p:sp>
        <p:nvSpPr>
          <p:cNvPr id="2601" name="Google Shape;2601;p207"/>
          <p:cNvSpPr txBox="1"/>
          <p:nvPr/>
        </p:nvSpPr>
        <p:spPr>
          <a:xfrm>
            <a:off x="6768325" y="2750025"/>
            <a:ext cx="633300" cy="56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950">
                <a:solidFill>
                  <a:srgbClr val="4D7FE2"/>
                </a:solidFill>
                <a:highlight>
                  <a:srgbClr val="FFFFFE"/>
                </a:highlight>
                <a:latin typeface="Courier New"/>
                <a:ea typeface="Courier New"/>
                <a:cs typeface="Courier New"/>
                <a:sym typeface="Courier New"/>
              </a:rPr>
              <a:t>li</a:t>
            </a:r>
            <a:endParaRPr b="1" sz="1900"/>
          </a:p>
        </p:txBody>
      </p:sp>
      <p:sp>
        <p:nvSpPr>
          <p:cNvPr id="2602" name="Google Shape;2602;p207"/>
          <p:cNvSpPr txBox="1"/>
          <p:nvPr/>
        </p:nvSpPr>
        <p:spPr>
          <a:xfrm>
            <a:off x="7166975" y="2750025"/>
            <a:ext cx="633300" cy="56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950">
                <a:solidFill>
                  <a:srgbClr val="4D7FE2"/>
                </a:solidFill>
                <a:highlight>
                  <a:srgbClr val="FFFFFE"/>
                </a:highlight>
                <a:latin typeface="Courier New"/>
                <a:ea typeface="Courier New"/>
                <a:cs typeface="Courier New"/>
                <a:sym typeface="Courier New"/>
              </a:rPr>
              <a:t>li</a:t>
            </a:r>
            <a:endParaRPr b="1" sz="1900"/>
          </a:p>
        </p:txBody>
      </p:sp>
      <p:sp>
        <p:nvSpPr>
          <p:cNvPr id="2603" name="Google Shape;2603;p207"/>
          <p:cNvSpPr txBox="1"/>
          <p:nvPr/>
        </p:nvSpPr>
        <p:spPr>
          <a:xfrm>
            <a:off x="7668900" y="2750025"/>
            <a:ext cx="633300" cy="56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950">
                <a:solidFill>
                  <a:srgbClr val="4D7FE2"/>
                </a:solidFill>
                <a:highlight>
                  <a:srgbClr val="FFFFFE"/>
                </a:highlight>
                <a:latin typeface="Courier New"/>
                <a:ea typeface="Courier New"/>
                <a:cs typeface="Courier New"/>
                <a:sym typeface="Courier New"/>
              </a:rPr>
              <a:t>li</a:t>
            </a:r>
            <a:endParaRPr b="1" sz="1900"/>
          </a:p>
        </p:txBody>
      </p:sp>
      <p:sp>
        <p:nvSpPr>
          <p:cNvPr id="2604" name="Google Shape;2604;p207"/>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05" name="Google Shape;2605;p207"/>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Nested Elements</a:t>
            </a:r>
            <a:endParaRPr sz="1100"/>
          </a:p>
        </p:txBody>
      </p:sp>
      <p:sp>
        <p:nvSpPr>
          <p:cNvPr id="2606" name="Google Shape;2606;p20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607" name="Google Shape;2607;p20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208"/>
          <p:cNvSpPr txBox="1"/>
          <p:nvPr>
            <p:ph idx="1" type="body"/>
          </p:nvPr>
        </p:nvSpPr>
        <p:spPr>
          <a:xfrm>
            <a:off x="485050" y="1086125"/>
            <a:ext cx="8370000" cy="33105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GB">
                <a:solidFill>
                  <a:schemeClr val="dk1"/>
                </a:solidFill>
                <a:latin typeface="Calibri"/>
                <a:ea typeface="Calibri"/>
                <a:cs typeface="Calibri"/>
                <a:sym typeface="Calibri"/>
              </a:rPr>
              <a:t>A CSS selector can contain more than one simple selector. Between the simple selectors, we can include a combinator.</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chemeClr val="dk1"/>
                </a:solidFill>
                <a:latin typeface="Calibri"/>
                <a:ea typeface="Calibri"/>
                <a:cs typeface="Calibri"/>
                <a:sym typeface="Calibri"/>
              </a:rPr>
              <a:t>There are four different combinators in CSS:</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chemeClr val="dk1"/>
                </a:solidFill>
                <a:latin typeface="Calibri"/>
                <a:ea typeface="Calibri"/>
                <a:cs typeface="Calibri"/>
                <a:sym typeface="Calibri"/>
              </a:rPr>
              <a:t>descendant selector (space)</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chemeClr val="dk1"/>
                </a:solidFill>
                <a:latin typeface="Calibri"/>
                <a:ea typeface="Calibri"/>
                <a:cs typeface="Calibri"/>
                <a:sym typeface="Calibri"/>
              </a:rPr>
              <a:t>child selector (&gt;)</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chemeClr val="dk1"/>
                </a:solidFill>
                <a:latin typeface="Calibri"/>
                <a:ea typeface="Calibri"/>
                <a:cs typeface="Calibri"/>
                <a:sym typeface="Calibri"/>
              </a:rPr>
              <a:t>adjacent sibling selector (+)</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lang="en-GB">
                <a:solidFill>
                  <a:schemeClr val="dk1"/>
                </a:solidFill>
                <a:latin typeface="Calibri"/>
                <a:ea typeface="Calibri"/>
                <a:cs typeface="Calibri"/>
                <a:sym typeface="Calibri"/>
              </a:rPr>
              <a:t>general sibling selector (~)</a:t>
            </a:r>
            <a:endParaRPr>
              <a:solidFill>
                <a:schemeClr val="dk1"/>
              </a:solidFill>
              <a:latin typeface="Calibri"/>
              <a:ea typeface="Calibri"/>
              <a:cs typeface="Calibri"/>
              <a:sym typeface="Calibri"/>
            </a:endParaRPr>
          </a:p>
        </p:txBody>
      </p:sp>
      <p:sp>
        <p:nvSpPr>
          <p:cNvPr id="2613" name="Google Shape;2613;p208"/>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14" name="Google Shape;2614;p208"/>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CSS Combinators</a:t>
            </a:r>
            <a:endParaRPr b="1" sz="2100">
              <a:solidFill>
                <a:srgbClr val="FFFFFF"/>
              </a:solidFill>
              <a:latin typeface="Lato Light"/>
              <a:ea typeface="Lato Light"/>
              <a:cs typeface="Lato Light"/>
              <a:sym typeface="Lato Light"/>
            </a:endParaRPr>
          </a:p>
          <a:p>
            <a:pPr indent="0" lvl="0" marL="0" marR="0" rtl="0" algn="ctr">
              <a:spcBef>
                <a:spcPts val="0"/>
              </a:spcBef>
              <a:spcAft>
                <a:spcPts val="0"/>
              </a:spcAft>
              <a:buNone/>
            </a:pPr>
            <a:r>
              <a:t/>
            </a:r>
            <a:endParaRPr b="1" sz="2100">
              <a:solidFill>
                <a:srgbClr val="FFFFFF"/>
              </a:solidFill>
              <a:latin typeface="Lato Light"/>
              <a:ea typeface="Lato Light"/>
              <a:cs typeface="Lato Light"/>
              <a:sym typeface="Lato Light"/>
            </a:endParaRPr>
          </a:p>
        </p:txBody>
      </p:sp>
      <p:sp>
        <p:nvSpPr>
          <p:cNvPr id="2615" name="Google Shape;2615;p20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616" name="Google Shape;2616;p20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sp>
        <p:nvSpPr>
          <p:cNvPr id="2621" name="Google Shape;2621;p209"/>
          <p:cNvSpPr txBox="1"/>
          <p:nvPr/>
        </p:nvSpPr>
        <p:spPr>
          <a:xfrm>
            <a:off x="885775" y="1077025"/>
            <a:ext cx="7700100" cy="86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50">
                <a:solidFill>
                  <a:srgbClr val="AAAAAA"/>
                </a:solidFill>
                <a:highlight>
                  <a:srgbClr val="FFFFFE"/>
                </a:highlight>
                <a:latin typeface="Courier New"/>
                <a:ea typeface="Courier New"/>
                <a:cs typeface="Courier New"/>
                <a:sym typeface="Courier New"/>
              </a:rPr>
              <a:t>/* Selects only the paragraphs contained within a section*/</a:t>
            </a:r>
            <a:endParaRPr sz="1450">
              <a:solidFill>
                <a:srgbClr val="AAAAAA"/>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rgbClr val="800000"/>
                </a:solidFill>
                <a:highlight>
                  <a:srgbClr val="FFFFFE"/>
                </a:highlight>
                <a:latin typeface="Courier New"/>
                <a:ea typeface="Courier New"/>
                <a:cs typeface="Courier New"/>
                <a:sym typeface="Courier New"/>
              </a:rPr>
              <a:t>section</a:t>
            </a:r>
            <a:r>
              <a:rPr b="1" lang="en-GB" sz="1450">
                <a:solidFill>
                  <a:schemeClr val="dk1"/>
                </a:solidFill>
                <a:highlight>
                  <a:srgbClr val="FFFFFE"/>
                </a:highlight>
                <a:latin typeface="Courier New"/>
                <a:ea typeface="Courier New"/>
                <a:cs typeface="Courier New"/>
                <a:sym typeface="Courier New"/>
              </a:rPr>
              <a:t> </a:t>
            </a:r>
            <a:r>
              <a:rPr b="1" lang="en-GB" sz="1450">
                <a:solidFill>
                  <a:srgbClr val="800000"/>
                </a:solidFill>
                <a:highlight>
                  <a:srgbClr val="FFFFFE"/>
                </a:highlight>
                <a:latin typeface="Courier New"/>
                <a:ea typeface="Courier New"/>
                <a:cs typeface="Courier New"/>
                <a:sym typeface="Courier New"/>
              </a:rPr>
              <a:t>p</a:t>
            </a:r>
            <a:r>
              <a:rPr b="1" lang="en-GB" sz="1450">
                <a:solidFill>
                  <a:schemeClr val="dk1"/>
                </a:solidFill>
                <a:highlight>
                  <a:srgbClr val="FFFFFE"/>
                </a:highlight>
                <a:latin typeface="Courier New"/>
                <a:ea typeface="Courier New"/>
                <a:cs typeface="Courier New"/>
                <a:sym typeface="Courier New"/>
              </a:rPr>
              <a:t>{...}</a:t>
            </a:r>
            <a:endParaRPr b="1" sz="1450">
              <a:solidFill>
                <a:schemeClr val="dk1"/>
              </a:solidFill>
              <a:highlight>
                <a:srgbClr val="FFFFFE"/>
              </a:highlight>
              <a:latin typeface="Courier New"/>
              <a:ea typeface="Courier New"/>
              <a:cs typeface="Courier New"/>
              <a:sym typeface="Courier New"/>
            </a:endParaRPr>
          </a:p>
        </p:txBody>
      </p:sp>
      <p:sp>
        <p:nvSpPr>
          <p:cNvPr id="2622" name="Google Shape;2622;p209"/>
          <p:cNvSpPr txBox="1"/>
          <p:nvPr/>
        </p:nvSpPr>
        <p:spPr>
          <a:xfrm>
            <a:off x="827575" y="2969325"/>
            <a:ext cx="4226400" cy="191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section</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FFFF00"/>
                </a:highlight>
                <a:latin typeface="Courier New"/>
                <a:ea typeface="Courier New"/>
                <a:cs typeface="Courier New"/>
                <a:sym typeface="Courier New"/>
              </a:rPr>
              <a:t> </a:t>
            </a:r>
            <a:r>
              <a:rPr b="1" lang="en-GB" sz="1450">
                <a:solidFill>
                  <a:srgbClr val="1F217D"/>
                </a:solidFill>
                <a:highlight>
                  <a:srgbClr val="FFFF00"/>
                </a:highlight>
                <a:latin typeface="Courier New"/>
                <a:ea typeface="Courier New"/>
                <a:cs typeface="Courier New"/>
                <a:sym typeface="Courier New"/>
              </a:rPr>
              <a:t>&lt;</a:t>
            </a:r>
            <a:r>
              <a:rPr b="1" lang="en-GB" sz="1450">
                <a:solidFill>
                  <a:srgbClr val="4D7FE2"/>
                </a:solidFill>
                <a:highlight>
                  <a:srgbClr val="FFFF00"/>
                </a:highlight>
                <a:latin typeface="Courier New"/>
                <a:ea typeface="Courier New"/>
                <a:cs typeface="Courier New"/>
                <a:sym typeface="Courier New"/>
              </a:rPr>
              <a:t>p</a:t>
            </a:r>
            <a:r>
              <a:rPr b="1" lang="en-GB" sz="1450">
                <a:solidFill>
                  <a:srgbClr val="1F217D"/>
                </a:solidFill>
                <a:highlight>
                  <a:srgbClr val="FFFF00"/>
                </a:highlight>
                <a:latin typeface="Courier New"/>
                <a:ea typeface="Courier New"/>
                <a:cs typeface="Courier New"/>
                <a:sym typeface="Courier New"/>
              </a:rPr>
              <a:t>&gt;</a:t>
            </a:r>
            <a:r>
              <a:rPr b="1" lang="en-GB" sz="1450">
                <a:solidFill>
                  <a:schemeClr val="dk1"/>
                </a:solidFill>
                <a:highlight>
                  <a:srgbClr val="FFFF00"/>
                </a:highlight>
                <a:latin typeface="Courier New"/>
                <a:ea typeface="Courier New"/>
                <a:cs typeface="Courier New"/>
                <a:sym typeface="Courier New"/>
              </a:rPr>
              <a:t>...</a:t>
            </a:r>
            <a:r>
              <a:rPr b="1" lang="en-GB" sz="1450">
                <a:solidFill>
                  <a:srgbClr val="1F217D"/>
                </a:solidFill>
                <a:highlight>
                  <a:srgbClr val="FFFF00"/>
                </a:highlight>
                <a:latin typeface="Courier New"/>
                <a:ea typeface="Courier New"/>
                <a:cs typeface="Courier New"/>
                <a:sym typeface="Courier New"/>
              </a:rPr>
              <a:t>&lt;/</a:t>
            </a:r>
            <a:r>
              <a:rPr b="1" lang="en-GB" sz="1450">
                <a:solidFill>
                  <a:srgbClr val="4D7FE2"/>
                </a:solidFill>
                <a:highlight>
                  <a:srgbClr val="FFFF00"/>
                </a:highlight>
                <a:latin typeface="Courier New"/>
                <a:ea typeface="Courier New"/>
                <a:cs typeface="Courier New"/>
                <a:sym typeface="Courier New"/>
              </a:rPr>
              <a:t>p</a:t>
            </a:r>
            <a:r>
              <a:rPr b="1" lang="en-GB" sz="1450">
                <a:solidFill>
                  <a:srgbClr val="1F217D"/>
                </a:solidFill>
                <a:highlight>
                  <a:srgbClr val="FFFF00"/>
                </a:highlight>
                <a:latin typeface="Courier New"/>
                <a:ea typeface="Courier New"/>
                <a:cs typeface="Courier New"/>
                <a:sym typeface="Courier New"/>
              </a:rPr>
              <a:t>&gt;</a:t>
            </a:r>
            <a:endParaRPr b="1" sz="1450">
              <a:solidFill>
                <a:srgbClr val="1F217D"/>
              </a:solidFill>
              <a:highlight>
                <a:srgbClr val="FFFF00"/>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section</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p</a:t>
            </a:r>
            <a:r>
              <a:rPr b="1" lang="en-GB" sz="1450">
                <a:solidFill>
                  <a:srgbClr val="1F217D"/>
                </a:solidFill>
                <a:highlight>
                  <a:srgbClr val="FFFFFE"/>
                </a:highlight>
                <a:latin typeface="Courier New"/>
                <a:ea typeface="Courier New"/>
                <a:cs typeface="Courier New"/>
                <a:sym typeface="Courier New"/>
              </a:rPr>
              <a:t>&gt;</a:t>
            </a:r>
            <a:r>
              <a:rPr b="1" lang="en-GB" sz="1450">
                <a:solidFill>
                  <a:schemeClr val="dk1"/>
                </a:solidFill>
                <a:highlight>
                  <a:srgbClr val="FFFFFE"/>
                </a:highlight>
                <a:latin typeface="Courier New"/>
                <a:ea typeface="Courier New"/>
                <a:cs typeface="Courier New"/>
                <a:sym typeface="Courier New"/>
              </a:rPr>
              <a:t>...</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p</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p</a:t>
            </a:r>
            <a:r>
              <a:rPr b="1" lang="en-GB" sz="1450">
                <a:solidFill>
                  <a:srgbClr val="1F217D"/>
                </a:solidFill>
                <a:highlight>
                  <a:srgbClr val="FFFFFE"/>
                </a:highlight>
                <a:latin typeface="Courier New"/>
                <a:ea typeface="Courier New"/>
                <a:cs typeface="Courier New"/>
                <a:sym typeface="Courier New"/>
              </a:rPr>
              <a:t>&gt;</a:t>
            </a:r>
            <a:r>
              <a:rPr b="1" lang="en-GB" sz="1450">
                <a:solidFill>
                  <a:schemeClr val="dk1"/>
                </a:solidFill>
                <a:highlight>
                  <a:srgbClr val="FFFFFE"/>
                </a:highlight>
                <a:latin typeface="Courier New"/>
                <a:ea typeface="Courier New"/>
                <a:cs typeface="Courier New"/>
                <a:sym typeface="Courier New"/>
              </a:rPr>
              <a:t>...</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p</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50">
              <a:solidFill>
                <a:schemeClr val="dk1"/>
              </a:solidFill>
              <a:highlight>
                <a:srgbClr val="FFFFFE"/>
              </a:highlight>
              <a:latin typeface="Courier New"/>
              <a:ea typeface="Courier New"/>
              <a:cs typeface="Courier New"/>
              <a:sym typeface="Courier New"/>
            </a:endParaRPr>
          </a:p>
        </p:txBody>
      </p:sp>
      <p:cxnSp>
        <p:nvCxnSpPr>
          <p:cNvPr id="2623" name="Google Shape;2623;p209"/>
          <p:cNvCxnSpPr/>
          <p:nvPr/>
        </p:nvCxnSpPr>
        <p:spPr>
          <a:xfrm flipH="1">
            <a:off x="1938025" y="1710200"/>
            <a:ext cx="6900" cy="343500"/>
          </a:xfrm>
          <a:prstGeom prst="straightConnector1">
            <a:avLst/>
          </a:prstGeom>
          <a:noFill/>
          <a:ln cap="flat" cmpd="sng" w="9525">
            <a:solidFill>
              <a:schemeClr val="dk2"/>
            </a:solidFill>
            <a:prstDash val="solid"/>
            <a:round/>
            <a:headEnd len="med" w="med" type="none"/>
            <a:tailEnd len="med" w="med" type="triangle"/>
          </a:ln>
        </p:spPr>
      </p:cxnSp>
      <p:sp>
        <p:nvSpPr>
          <p:cNvPr id="2624" name="Google Shape;2624;p209"/>
          <p:cNvSpPr txBox="1"/>
          <p:nvPr/>
        </p:nvSpPr>
        <p:spPr>
          <a:xfrm>
            <a:off x="1624175" y="2067350"/>
            <a:ext cx="32892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FF"/>
                </a:solidFill>
                <a:latin typeface="Calibri"/>
                <a:ea typeface="Calibri"/>
                <a:cs typeface="Calibri"/>
                <a:sym typeface="Calibri"/>
              </a:rPr>
              <a:t>Descendant element</a:t>
            </a:r>
            <a:endParaRPr b="1">
              <a:solidFill>
                <a:srgbClr val="FF00FF"/>
              </a:solidFill>
              <a:latin typeface="Calibri"/>
              <a:ea typeface="Calibri"/>
              <a:cs typeface="Calibri"/>
              <a:sym typeface="Calibri"/>
            </a:endParaRPr>
          </a:p>
        </p:txBody>
      </p:sp>
      <p:sp>
        <p:nvSpPr>
          <p:cNvPr id="2625" name="Google Shape;2625;p209"/>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26" name="Google Shape;2626;p209"/>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Descendant Selector</a:t>
            </a:r>
            <a:endParaRPr sz="1100"/>
          </a:p>
        </p:txBody>
      </p:sp>
      <p:sp>
        <p:nvSpPr>
          <p:cNvPr id="2627" name="Google Shape;2627;p20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628" name="Google Shape;2628;p20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210"/>
          <p:cNvSpPr txBox="1"/>
          <p:nvPr/>
        </p:nvSpPr>
        <p:spPr>
          <a:xfrm>
            <a:off x="322075" y="1169175"/>
            <a:ext cx="8213400" cy="72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AAAAAA"/>
                </a:solidFill>
                <a:highlight>
                  <a:srgbClr val="FFFFFE"/>
                </a:highlight>
                <a:latin typeface="Courier New"/>
                <a:ea typeface="Courier New"/>
                <a:cs typeface="Courier New"/>
                <a:sym typeface="Courier New"/>
              </a:rPr>
              <a:t>/* Selects only links, inside of a paragraph, inside of section */</a:t>
            </a:r>
            <a:endParaRPr sz="1450">
              <a:solidFill>
                <a:srgbClr val="AAAAAA"/>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800000"/>
                </a:solidFill>
                <a:highlight>
                  <a:srgbClr val="FFFFFE"/>
                </a:highlight>
                <a:latin typeface="Courier New"/>
                <a:ea typeface="Courier New"/>
                <a:cs typeface="Courier New"/>
                <a:sym typeface="Courier New"/>
              </a:rPr>
              <a:t>section</a:t>
            </a:r>
            <a:r>
              <a:rPr lang="en-GB" sz="1450">
                <a:solidFill>
                  <a:schemeClr val="dk1"/>
                </a:solidFill>
                <a:highlight>
                  <a:srgbClr val="FFFFFE"/>
                </a:highlight>
                <a:latin typeface="Courier New"/>
                <a:ea typeface="Courier New"/>
                <a:cs typeface="Courier New"/>
                <a:sym typeface="Courier New"/>
              </a:rPr>
              <a:t> </a:t>
            </a:r>
            <a:r>
              <a:rPr lang="en-GB" sz="1450">
                <a:solidFill>
                  <a:srgbClr val="800000"/>
                </a:solidFill>
                <a:highlight>
                  <a:srgbClr val="FFFFFE"/>
                </a:highlight>
                <a:latin typeface="Courier New"/>
                <a:ea typeface="Courier New"/>
                <a:cs typeface="Courier New"/>
                <a:sym typeface="Courier New"/>
              </a:rPr>
              <a:t>p</a:t>
            </a:r>
            <a:r>
              <a:rPr lang="en-GB" sz="1450">
                <a:solidFill>
                  <a:schemeClr val="dk1"/>
                </a:solidFill>
                <a:highlight>
                  <a:srgbClr val="FFFFFE"/>
                </a:highlight>
                <a:latin typeface="Courier New"/>
                <a:ea typeface="Courier New"/>
                <a:cs typeface="Courier New"/>
                <a:sym typeface="Courier New"/>
              </a:rPr>
              <a:t> </a:t>
            </a:r>
            <a:r>
              <a:rPr lang="en-GB" sz="1450">
                <a:solidFill>
                  <a:srgbClr val="800000"/>
                </a:solidFill>
                <a:highlight>
                  <a:srgbClr val="FFFFFE"/>
                </a:highlight>
                <a:latin typeface="Courier New"/>
                <a:ea typeface="Courier New"/>
                <a:cs typeface="Courier New"/>
                <a:sym typeface="Courier New"/>
              </a:rPr>
              <a:t>a</a:t>
            </a:r>
            <a:r>
              <a:rPr lang="en-GB" sz="1450">
                <a:solidFill>
                  <a:schemeClr val="dk1"/>
                </a:solidFill>
                <a:highlight>
                  <a:srgbClr val="FFFFFE"/>
                </a:highlight>
                <a:latin typeface="Courier New"/>
                <a:ea typeface="Courier New"/>
                <a:cs typeface="Courier New"/>
                <a:sym typeface="Courier New"/>
              </a:rPr>
              <a:t> {...}</a:t>
            </a:r>
            <a:endParaRPr sz="1450">
              <a:solidFill>
                <a:schemeClr val="dk1"/>
              </a:solidFill>
              <a:highlight>
                <a:srgbClr val="FFFFFE"/>
              </a:highlight>
              <a:latin typeface="Courier New"/>
              <a:ea typeface="Courier New"/>
              <a:cs typeface="Courier New"/>
              <a:sym typeface="Courier New"/>
            </a:endParaRPr>
          </a:p>
        </p:txBody>
      </p:sp>
      <p:sp>
        <p:nvSpPr>
          <p:cNvPr id="2634" name="Google Shape;2634;p210"/>
          <p:cNvSpPr txBox="1"/>
          <p:nvPr/>
        </p:nvSpPr>
        <p:spPr>
          <a:xfrm>
            <a:off x="494025" y="2424521"/>
            <a:ext cx="7800900" cy="211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section</a:t>
            </a:r>
            <a:r>
              <a:rPr lang="en-GB" sz="1450">
                <a:solidFill>
                  <a:srgbClr val="1F217D"/>
                </a:solidFill>
                <a:highlight>
                  <a:srgbClr val="FFFFFE"/>
                </a:highlight>
                <a:latin typeface="Courier New"/>
                <a:ea typeface="Courier New"/>
                <a:cs typeface="Courier New"/>
                <a:sym typeface="Courier New"/>
              </a:rPr>
              <a:t>&gt;</a:t>
            </a:r>
            <a:endParaRPr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p</a:t>
            </a:r>
            <a:r>
              <a:rPr lang="en-GB" sz="1450">
                <a:solidFill>
                  <a:srgbClr val="1F217D"/>
                </a:solidFill>
                <a:highlight>
                  <a:srgbClr val="FFFFFE"/>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There's a </a:t>
            </a:r>
            <a:r>
              <a:rPr b="1" lang="en-GB" sz="1450">
                <a:solidFill>
                  <a:srgbClr val="1F217D"/>
                </a:solidFill>
                <a:highlight>
                  <a:srgbClr val="FFFF00"/>
                </a:highlight>
                <a:latin typeface="Courier New"/>
                <a:ea typeface="Courier New"/>
                <a:cs typeface="Courier New"/>
                <a:sym typeface="Courier New"/>
              </a:rPr>
              <a:t>&lt;</a:t>
            </a:r>
            <a:r>
              <a:rPr b="1" lang="en-GB" sz="1450">
                <a:solidFill>
                  <a:srgbClr val="4D7FE2"/>
                </a:solidFill>
                <a:highlight>
                  <a:srgbClr val="FFFF00"/>
                </a:highlight>
                <a:latin typeface="Courier New"/>
                <a:ea typeface="Courier New"/>
                <a:cs typeface="Courier New"/>
                <a:sym typeface="Courier New"/>
              </a:rPr>
              <a:t>a</a:t>
            </a:r>
            <a:r>
              <a:rPr b="1" lang="en-GB" sz="1450">
                <a:solidFill>
                  <a:schemeClr val="dk1"/>
                </a:solidFill>
                <a:highlight>
                  <a:srgbClr val="FFFF00"/>
                </a:highlight>
                <a:latin typeface="Courier New"/>
                <a:ea typeface="Courier New"/>
                <a:cs typeface="Courier New"/>
                <a:sym typeface="Courier New"/>
              </a:rPr>
              <a:t> </a:t>
            </a:r>
            <a:r>
              <a:rPr b="1" lang="en-GB" sz="1450">
                <a:solidFill>
                  <a:srgbClr val="984E9C"/>
                </a:solidFill>
                <a:highlight>
                  <a:srgbClr val="FFFF00"/>
                </a:highlight>
                <a:latin typeface="Courier New"/>
                <a:ea typeface="Courier New"/>
                <a:cs typeface="Courier New"/>
                <a:sym typeface="Courier New"/>
              </a:rPr>
              <a:t>href</a:t>
            </a:r>
            <a:r>
              <a:rPr b="1" lang="en-GB" sz="1450">
                <a:solidFill>
                  <a:srgbClr val="1F217D"/>
                </a:solidFill>
                <a:highlight>
                  <a:srgbClr val="FFFF00"/>
                </a:highlight>
                <a:latin typeface="Courier New"/>
                <a:ea typeface="Courier New"/>
                <a:cs typeface="Courier New"/>
                <a:sym typeface="Courier New"/>
              </a:rPr>
              <a:t>=</a:t>
            </a:r>
            <a:r>
              <a:rPr b="1" lang="en-GB" sz="1450">
                <a:solidFill>
                  <a:srgbClr val="AC9037"/>
                </a:solidFill>
                <a:highlight>
                  <a:srgbClr val="FFFF00"/>
                </a:highlight>
                <a:latin typeface="Courier New"/>
                <a:ea typeface="Courier New"/>
                <a:cs typeface="Courier New"/>
                <a:sym typeface="Courier New"/>
              </a:rPr>
              <a:t>"#"</a:t>
            </a:r>
            <a:r>
              <a:rPr b="1" lang="en-GB" sz="1450">
                <a:solidFill>
                  <a:srgbClr val="1F217D"/>
                </a:solidFill>
                <a:highlight>
                  <a:srgbClr val="FFFF00"/>
                </a:highlight>
                <a:latin typeface="Courier New"/>
                <a:ea typeface="Courier New"/>
                <a:cs typeface="Courier New"/>
                <a:sym typeface="Courier New"/>
              </a:rPr>
              <a:t>&gt;</a:t>
            </a:r>
            <a:r>
              <a:rPr b="1" lang="en-GB" sz="1450">
                <a:solidFill>
                  <a:schemeClr val="dk1"/>
                </a:solidFill>
                <a:highlight>
                  <a:srgbClr val="FFFF00"/>
                </a:highlight>
                <a:latin typeface="Courier New"/>
                <a:ea typeface="Courier New"/>
                <a:cs typeface="Courier New"/>
                <a:sym typeface="Courier New"/>
              </a:rPr>
              <a:t>link</a:t>
            </a:r>
            <a:r>
              <a:rPr b="1" lang="en-GB" sz="1450">
                <a:solidFill>
                  <a:srgbClr val="1F217D"/>
                </a:solidFill>
                <a:highlight>
                  <a:srgbClr val="FFFF00"/>
                </a:highlight>
                <a:latin typeface="Courier New"/>
                <a:ea typeface="Courier New"/>
                <a:cs typeface="Courier New"/>
                <a:sym typeface="Courier New"/>
              </a:rPr>
              <a:t>&lt;/</a:t>
            </a:r>
            <a:r>
              <a:rPr b="1" lang="en-GB" sz="1450">
                <a:solidFill>
                  <a:srgbClr val="4D7FE2"/>
                </a:solidFill>
                <a:highlight>
                  <a:srgbClr val="FFFF00"/>
                </a:highlight>
                <a:latin typeface="Courier New"/>
                <a:ea typeface="Courier New"/>
                <a:cs typeface="Courier New"/>
                <a:sym typeface="Courier New"/>
              </a:rPr>
              <a:t>a</a:t>
            </a:r>
            <a:r>
              <a:rPr b="1" lang="en-GB" sz="1450">
                <a:solidFill>
                  <a:srgbClr val="1F217D"/>
                </a:solidFill>
                <a:highlight>
                  <a:srgbClr val="FFFF00"/>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 inside this paragraph.</a:t>
            </a: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p</a:t>
            </a:r>
            <a:r>
              <a:rPr lang="en-GB" sz="1450">
                <a:solidFill>
                  <a:srgbClr val="1F217D"/>
                </a:solidFill>
                <a:highlight>
                  <a:srgbClr val="FFFFFE"/>
                </a:highlight>
                <a:latin typeface="Courier New"/>
                <a:ea typeface="Courier New"/>
                <a:cs typeface="Courier New"/>
                <a:sym typeface="Courier New"/>
              </a:rPr>
              <a:t>&gt;</a:t>
            </a:r>
            <a:endParaRPr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p</a:t>
            </a:r>
            <a:r>
              <a:rPr lang="en-GB" sz="1450">
                <a:solidFill>
                  <a:srgbClr val="1F217D"/>
                </a:solidFill>
                <a:highlight>
                  <a:srgbClr val="FFFFFE"/>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Paragraph</a:t>
            </a: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p</a:t>
            </a:r>
            <a:r>
              <a:rPr lang="en-GB" sz="1450">
                <a:solidFill>
                  <a:srgbClr val="1F217D"/>
                </a:solidFill>
                <a:highlight>
                  <a:srgbClr val="FFFFFE"/>
                </a:highlight>
                <a:latin typeface="Courier New"/>
                <a:ea typeface="Courier New"/>
                <a:cs typeface="Courier New"/>
                <a:sym typeface="Courier New"/>
              </a:rPr>
              <a:t>&gt;</a:t>
            </a:r>
            <a:endParaRPr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a</a:t>
            </a:r>
            <a:r>
              <a:rPr lang="en-GB" sz="1450">
                <a:solidFill>
                  <a:schemeClr val="dk1"/>
                </a:solidFill>
                <a:highlight>
                  <a:srgbClr val="FFFFFE"/>
                </a:highlight>
                <a:latin typeface="Courier New"/>
                <a:ea typeface="Courier New"/>
                <a:cs typeface="Courier New"/>
                <a:sym typeface="Courier New"/>
              </a:rPr>
              <a:t> </a:t>
            </a:r>
            <a:r>
              <a:rPr lang="en-GB" sz="1450">
                <a:solidFill>
                  <a:srgbClr val="984E9C"/>
                </a:solidFill>
                <a:highlight>
                  <a:srgbClr val="FFFFFE"/>
                </a:highlight>
                <a:latin typeface="Courier New"/>
                <a:ea typeface="Courier New"/>
                <a:cs typeface="Courier New"/>
                <a:sym typeface="Courier New"/>
              </a:rPr>
              <a:t>href</a:t>
            </a:r>
            <a:r>
              <a:rPr lang="en-GB" sz="1450">
                <a:solidFill>
                  <a:srgbClr val="1F217D"/>
                </a:solidFill>
                <a:highlight>
                  <a:srgbClr val="FFFFFE"/>
                </a:highlight>
                <a:latin typeface="Courier New"/>
                <a:ea typeface="Courier New"/>
                <a:cs typeface="Courier New"/>
                <a:sym typeface="Courier New"/>
              </a:rPr>
              <a:t>=</a:t>
            </a:r>
            <a:r>
              <a:rPr lang="en-GB" sz="1450">
                <a:solidFill>
                  <a:srgbClr val="AC9037"/>
                </a:solidFill>
                <a:highlight>
                  <a:srgbClr val="FFFFFE"/>
                </a:highlight>
                <a:latin typeface="Courier New"/>
                <a:ea typeface="Courier New"/>
                <a:cs typeface="Courier New"/>
                <a:sym typeface="Courier New"/>
              </a:rPr>
              <a:t>"#"</a:t>
            </a:r>
            <a:r>
              <a:rPr lang="en-GB" sz="1450">
                <a:solidFill>
                  <a:srgbClr val="1F217D"/>
                </a:solidFill>
                <a:highlight>
                  <a:srgbClr val="FFFFFE"/>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Link</a:t>
            </a: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a</a:t>
            </a:r>
            <a:r>
              <a:rPr lang="en-GB" sz="1450">
                <a:solidFill>
                  <a:srgbClr val="1F217D"/>
                </a:solidFill>
                <a:highlight>
                  <a:srgbClr val="FFFFFE"/>
                </a:highlight>
                <a:latin typeface="Courier New"/>
                <a:ea typeface="Courier New"/>
                <a:cs typeface="Courier New"/>
                <a:sym typeface="Courier New"/>
              </a:rPr>
              <a:t>&gt;</a:t>
            </a:r>
            <a:endParaRPr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section</a:t>
            </a:r>
            <a:r>
              <a:rPr lang="en-GB" sz="1450">
                <a:solidFill>
                  <a:srgbClr val="1F217D"/>
                </a:solidFill>
                <a:highlight>
                  <a:srgbClr val="FFFFFE"/>
                </a:highlight>
                <a:latin typeface="Courier New"/>
                <a:ea typeface="Courier New"/>
                <a:cs typeface="Courier New"/>
                <a:sym typeface="Courier New"/>
              </a:rPr>
              <a:t>&gt;</a:t>
            </a:r>
            <a:endParaRPr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a</a:t>
            </a:r>
            <a:r>
              <a:rPr lang="en-GB" sz="1450">
                <a:solidFill>
                  <a:schemeClr val="dk1"/>
                </a:solidFill>
                <a:highlight>
                  <a:srgbClr val="FFFFFE"/>
                </a:highlight>
                <a:latin typeface="Courier New"/>
                <a:ea typeface="Courier New"/>
                <a:cs typeface="Courier New"/>
                <a:sym typeface="Courier New"/>
              </a:rPr>
              <a:t> </a:t>
            </a:r>
            <a:r>
              <a:rPr lang="en-GB" sz="1450">
                <a:solidFill>
                  <a:srgbClr val="984E9C"/>
                </a:solidFill>
                <a:highlight>
                  <a:srgbClr val="FFFFFE"/>
                </a:highlight>
                <a:latin typeface="Courier New"/>
                <a:ea typeface="Courier New"/>
                <a:cs typeface="Courier New"/>
                <a:sym typeface="Courier New"/>
              </a:rPr>
              <a:t>href</a:t>
            </a:r>
            <a:r>
              <a:rPr lang="en-GB" sz="1450">
                <a:solidFill>
                  <a:srgbClr val="1F217D"/>
                </a:solidFill>
                <a:highlight>
                  <a:srgbClr val="FFFFFE"/>
                </a:highlight>
                <a:latin typeface="Courier New"/>
                <a:ea typeface="Courier New"/>
                <a:cs typeface="Courier New"/>
                <a:sym typeface="Courier New"/>
              </a:rPr>
              <a:t>=</a:t>
            </a:r>
            <a:r>
              <a:rPr lang="en-GB" sz="1450">
                <a:solidFill>
                  <a:srgbClr val="AC9037"/>
                </a:solidFill>
                <a:highlight>
                  <a:srgbClr val="FFFFFE"/>
                </a:highlight>
                <a:latin typeface="Courier New"/>
                <a:ea typeface="Courier New"/>
                <a:cs typeface="Courier New"/>
                <a:sym typeface="Courier New"/>
              </a:rPr>
              <a:t>"#"</a:t>
            </a:r>
            <a:r>
              <a:rPr lang="en-GB" sz="1450">
                <a:solidFill>
                  <a:srgbClr val="1F217D"/>
                </a:solidFill>
                <a:highlight>
                  <a:srgbClr val="FFFFFE"/>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Link</a:t>
            </a: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a</a:t>
            </a:r>
            <a:r>
              <a:rPr lang="en-GB" sz="1450">
                <a:solidFill>
                  <a:srgbClr val="1F217D"/>
                </a:solidFill>
                <a:highlight>
                  <a:srgbClr val="FFFFFE"/>
                </a:highlight>
                <a:latin typeface="Courier New"/>
                <a:ea typeface="Courier New"/>
                <a:cs typeface="Courier New"/>
                <a:sym typeface="Courier New"/>
              </a:rPr>
              <a:t>&gt;</a:t>
            </a:r>
            <a:endParaRPr sz="1450">
              <a:solidFill>
                <a:srgbClr val="1F217D"/>
              </a:solidFill>
              <a:highlight>
                <a:srgbClr val="FFFFFE"/>
              </a:highlight>
              <a:latin typeface="Courier New"/>
              <a:ea typeface="Courier New"/>
              <a:cs typeface="Courier New"/>
              <a:sym typeface="Courier New"/>
            </a:endParaRPr>
          </a:p>
        </p:txBody>
      </p:sp>
      <p:cxnSp>
        <p:nvCxnSpPr>
          <p:cNvPr id="2635" name="Google Shape;2635;p210"/>
          <p:cNvCxnSpPr/>
          <p:nvPr/>
        </p:nvCxnSpPr>
        <p:spPr>
          <a:xfrm flipH="1">
            <a:off x="1897775" y="1841075"/>
            <a:ext cx="6900" cy="343500"/>
          </a:xfrm>
          <a:prstGeom prst="straightConnector1">
            <a:avLst/>
          </a:prstGeom>
          <a:noFill/>
          <a:ln cap="flat" cmpd="sng" w="9525">
            <a:solidFill>
              <a:schemeClr val="dk2"/>
            </a:solidFill>
            <a:prstDash val="solid"/>
            <a:round/>
            <a:headEnd len="med" w="med" type="none"/>
            <a:tailEnd len="med" w="med" type="triangle"/>
          </a:ln>
        </p:spPr>
      </p:cxnSp>
      <p:sp>
        <p:nvSpPr>
          <p:cNvPr id="2636" name="Google Shape;2636;p210"/>
          <p:cNvSpPr txBox="1"/>
          <p:nvPr/>
        </p:nvSpPr>
        <p:spPr>
          <a:xfrm>
            <a:off x="653075" y="2056950"/>
            <a:ext cx="2496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FF"/>
                </a:solidFill>
                <a:latin typeface="Calibri"/>
                <a:ea typeface="Calibri"/>
                <a:cs typeface="Calibri"/>
                <a:sym typeface="Calibri"/>
              </a:rPr>
              <a:t>Descendant element</a:t>
            </a:r>
            <a:endParaRPr b="1">
              <a:solidFill>
                <a:srgbClr val="FF00FF"/>
              </a:solidFill>
              <a:latin typeface="Calibri"/>
              <a:ea typeface="Calibri"/>
              <a:cs typeface="Calibri"/>
              <a:sym typeface="Calibri"/>
            </a:endParaRPr>
          </a:p>
        </p:txBody>
      </p:sp>
      <p:cxnSp>
        <p:nvCxnSpPr>
          <p:cNvPr id="2637" name="Google Shape;2637;p210"/>
          <p:cNvCxnSpPr/>
          <p:nvPr/>
        </p:nvCxnSpPr>
        <p:spPr>
          <a:xfrm flipH="1">
            <a:off x="2130700" y="1841075"/>
            <a:ext cx="6900" cy="343500"/>
          </a:xfrm>
          <a:prstGeom prst="straightConnector1">
            <a:avLst/>
          </a:prstGeom>
          <a:noFill/>
          <a:ln cap="flat" cmpd="sng" w="9525">
            <a:solidFill>
              <a:schemeClr val="dk2"/>
            </a:solidFill>
            <a:prstDash val="solid"/>
            <a:round/>
            <a:headEnd len="med" w="med" type="none"/>
            <a:tailEnd len="med" w="med" type="triangle"/>
          </a:ln>
        </p:spPr>
      </p:cxnSp>
      <p:cxnSp>
        <p:nvCxnSpPr>
          <p:cNvPr id="2638" name="Google Shape;2638;p210"/>
          <p:cNvCxnSpPr/>
          <p:nvPr/>
        </p:nvCxnSpPr>
        <p:spPr>
          <a:xfrm>
            <a:off x="2214425" y="1831950"/>
            <a:ext cx="1437900" cy="967800"/>
          </a:xfrm>
          <a:prstGeom prst="straightConnector1">
            <a:avLst/>
          </a:prstGeom>
          <a:noFill/>
          <a:ln cap="flat" cmpd="sng" w="9525">
            <a:solidFill>
              <a:srgbClr val="0000FF"/>
            </a:solidFill>
            <a:prstDash val="solid"/>
            <a:round/>
            <a:headEnd len="med" w="med" type="none"/>
            <a:tailEnd len="med" w="med" type="triangle"/>
          </a:ln>
        </p:spPr>
      </p:cxnSp>
      <p:cxnSp>
        <p:nvCxnSpPr>
          <p:cNvPr id="2639" name="Google Shape;2639;p210"/>
          <p:cNvCxnSpPr/>
          <p:nvPr/>
        </p:nvCxnSpPr>
        <p:spPr>
          <a:xfrm>
            <a:off x="3286475" y="4238100"/>
            <a:ext cx="769800" cy="9600"/>
          </a:xfrm>
          <a:prstGeom prst="straightConnector1">
            <a:avLst/>
          </a:prstGeom>
          <a:noFill/>
          <a:ln cap="flat" cmpd="sng" w="9525">
            <a:solidFill>
              <a:schemeClr val="dk2"/>
            </a:solidFill>
            <a:prstDash val="solid"/>
            <a:round/>
            <a:headEnd len="med" w="med" type="none"/>
            <a:tailEnd len="med" w="med" type="triangle"/>
          </a:ln>
        </p:spPr>
      </p:cxnSp>
      <p:sp>
        <p:nvSpPr>
          <p:cNvPr id="2640" name="Google Shape;2640;p210"/>
          <p:cNvSpPr txBox="1"/>
          <p:nvPr/>
        </p:nvSpPr>
        <p:spPr>
          <a:xfrm>
            <a:off x="4139125" y="4033150"/>
            <a:ext cx="32892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Not affected</a:t>
            </a:r>
            <a:endParaRPr>
              <a:latin typeface="Calibri"/>
              <a:ea typeface="Calibri"/>
              <a:cs typeface="Calibri"/>
              <a:sym typeface="Calibri"/>
            </a:endParaRPr>
          </a:p>
        </p:txBody>
      </p:sp>
      <p:sp>
        <p:nvSpPr>
          <p:cNvPr id="2641" name="Google Shape;2641;p210"/>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42" name="Google Shape;2642;p210"/>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GB" sz="2100">
                <a:solidFill>
                  <a:schemeClr val="lt1"/>
                </a:solidFill>
                <a:latin typeface="Lato Light"/>
                <a:ea typeface="Lato Light"/>
                <a:cs typeface="Lato Light"/>
                <a:sym typeface="Lato Light"/>
              </a:rPr>
              <a:t>Descendant Selector</a:t>
            </a:r>
            <a:endParaRPr sz="1100">
              <a:solidFill>
                <a:schemeClr val="dk1"/>
              </a:solidFill>
            </a:endParaRPr>
          </a:p>
          <a:p>
            <a:pPr indent="0" lvl="0" marL="0" marR="0" rtl="0" algn="ctr">
              <a:spcBef>
                <a:spcPts val="0"/>
              </a:spcBef>
              <a:spcAft>
                <a:spcPts val="0"/>
              </a:spcAft>
              <a:buNone/>
            </a:pPr>
            <a:r>
              <a:t/>
            </a:r>
            <a:endParaRPr b="1" sz="2100">
              <a:solidFill>
                <a:srgbClr val="FFFFFF"/>
              </a:solidFill>
              <a:latin typeface="Lato Light"/>
              <a:ea typeface="Lato Light"/>
              <a:cs typeface="Lato Light"/>
              <a:sym typeface="Lato Light"/>
            </a:endParaRPr>
          </a:p>
        </p:txBody>
      </p:sp>
      <p:sp>
        <p:nvSpPr>
          <p:cNvPr id="2643" name="Google Shape;2643;p21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644" name="Google Shape;2644;p210"/>
          <p:cNvSpPr txBox="1"/>
          <p:nvPr/>
        </p:nvSpPr>
        <p:spPr>
          <a:xfrm>
            <a:off x="4269950" y="4567500"/>
            <a:ext cx="4670100" cy="39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u="sng">
                <a:solidFill>
                  <a:schemeClr val="hlink"/>
                </a:solidFill>
                <a:hlinkClick r:id="rId3"/>
              </a:rPr>
              <a:t>https://replit.com/@immalcolm/simple-selectors</a:t>
            </a:r>
            <a:endParaRPr sz="900"/>
          </a:p>
          <a:p>
            <a:pPr indent="0" lvl="0" marL="0" rtl="0" algn="r">
              <a:spcBef>
                <a:spcPts val="0"/>
              </a:spcBef>
              <a:spcAft>
                <a:spcPts val="0"/>
              </a:spcAft>
              <a:buNone/>
            </a:pPr>
            <a:r>
              <a:t/>
            </a:r>
            <a:endParaRPr sz="900"/>
          </a:p>
        </p:txBody>
      </p:sp>
      <p:sp>
        <p:nvSpPr>
          <p:cNvPr id="2645" name="Google Shape;2645;p21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211"/>
          <p:cNvSpPr txBox="1"/>
          <p:nvPr/>
        </p:nvSpPr>
        <p:spPr>
          <a:xfrm>
            <a:off x="660750" y="2296925"/>
            <a:ext cx="6754800" cy="144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section</a:t>
            </a:r>
            <a:r>
              <a:rPr b="1" lang="en-GB" sz="1450">
                <a:solidFill>
                  <a:schemeClr val="dk1"/>
                </a:solidFill>
                <a:highlight>
                  <a:srgbClr val="FFFFFE"/>
                </a:highlight>
                <a:latin typeface="Courier New"/>
                <a:ea typeface="Courier New"/>
                <a:cs typeface="Courier New"/>
                <a:sym typeface="Courier New"/>
              </a:rPr>
              <a:t> </a:t>
            </a:r>
            <a:r>
              <a:rPr b="1" lang="en-GB" sz="1450">
                <a:solidFill>
                  <a:srgbClr val="984E9C"/>
                </a:solidFill>
                <a:highlight>
                  <a:srgbClr val="FFFFFE"/>
                </a:highlight>
                <a:latin typeface="Courier New"/>
                <a:ea typeface="Courier New"/>
                <a:cs typeface="Courier New"/>
                <a:sym typeface="Courier New"/>
              </a:rPr>
              <a:t>class</a:t>
            </a:r>
            <a:r>
              <a:rPr b="1" lang="en-GB" sz="1450">
                <a:solidFill>
                  <a:srgbClr val="1F217D"/>
                </a:solidFill>
                <a:highlight>
                  <a:srgbClr val="FFFFFE"/>
                </a:highlight>
                <a:latin typeface="Courier New"/>
                <a:ea typeface="Courier New"/>
                <a:cs typeface="Courier New"/>
                <a:sym typeface="Courier New"/>
              </a:rPr>
              <a:t>=</a:t>
            </a:r>
            <a:r>
              <a:rPr b="1" lang="en-GB" sz="1450">
                <a:solidFill>
                  <a:srgbClr val="AC9037"/>
                </a:solidFill>
                <a:highlight>
                  <a:srgbClr val="FFFFFE"/>
                </a:highlight>
                <a:latin typeface="Courier New"/>
                <a:ea typeface="Courier New"/>
                <a:cs typeface="Courier New"/>
                <a:sym typeface="Courier New"/>
              </a:rPr>
              <a:t>"container"</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EAD1DC"/>
                </a:highlight>
                <a:latin typeface="Courier New"/>
                <a:ea typeface="Courier New"/>
                <a:cs typeface="Courier New"/>
                <a:sym typeface="Courier New"/>
              </a:rPr>
              <a:t> </a:t>
            </a:r>
            <a:r>
              <a:rPr b="1" lang="en-GB" sz="1450">
                <a:solidFill>
                  <a:srgbClr val="1F217D"/>
                </a:solidFill>
                <a:highlight>
                  <a:srgbClr val="EAD1DC"/>
                </a:highlight>
                <a:latin typeface="Courier New"/>
                <a:ea typeface="Courier New"/>
                <a:cs typeface="Courier New"/>
                <a:sym typeface="Courier New"/>
              </a:rPr>
              <a:t>&lt;</a:t>
            </a:r>
            <a:r>
              <a:rPr b="1" lang="en-GB" sz="1450">
                <a:solidFill>
                  <a:srgbClr val="4D7FE2"/>
                </a:solidFill>
                <a:highlight>
                  <a:srgbClr val="EAD1DC"/>
                </a:highlight>
                <a:latin typeface="Courier New"/>
                <a:ea typeface="Courier New"/>
                <a:cs typeface="Courier New"/>
                <a:sym typeface="Courier New"/>
              </a:rPr>
              <a:t>h1</a:t>
            </a:r>
            <a:r>
              <a:rPr b="1" lang="en-GB" sz="1450">
                <a:solidFill>
                  <a:srgbClr val="1F217D"/>
                </a:solidFill>
                <a:highlight>
                  <a:srgbClr val="EAD1DC"/>
                </a:highlight>
                <a:latin typeface="Courier New"/>
                <a:ea typeface="Courier New"/>
                <a:cs typeface="Courier New"/>
                <a:sym typeface="Courier New"/>
              </a:rPr>
              <a:t>&gt;</a:t>
            </a:r>
            <a:r>
              <a:rPr lang="en-GB" sz="1450">
                <a:solidFill>
                  <a:schemeClr val="dk1"/>
                </a:solidFill>
                <a:highlight>
                  <a:srgbClr val="EAD1DC"/>
                </a:highlight>
                <a:latin typeface="Courier New"/>
                <a:ea typeface="Courier New"/>
                <a:cs typeface="Courier New"/>
                <a:sym typeface="Courier New"/>
              </a:rPr>
              <a:t>Heading</a:t>
            </a:r>
            <a:r>
              <a:rPr b="1" lang="en-GB" sz="1450">
                <a:solidFill>
                  <a:srgbClr val="1F217D"/>
                </a:solidFill>
                <a:highlight>
                  <a:srgbClr val="EAD1DC"/>
                </a:highlight>
                <a:latin typeface="Courier New"/>
                <a:ea typeface="Courier New"/>
                <a:cs typeface="Courier New"/>
                <a:sym typeface="Courier New"/>
              </a:rPr>
              <a:t>&lt;/</a:t>
            </a:r>
            <a:r>
              <a:rPr b="1" lang="en-GB" sz="1450">
                <a:solidFill>
                  <a:srgbClr val="4D7FE2"/>
                </a:solidFill>
                <a:highlight>
                  <a:srgbClr val="EAD1DC"/>
                </a:highlight>
                <a:latin typeface="Courier New"/>
                <a:ea typeface="Courier New"/>
                <a:cs typeface="Courier New"/>
                <a:sym typeface="Courier New"/>
              </a:rPr>
              <a:t>h1</a:t>
            </a:r>
            <a:r>
              <a:rPr b="1" lang="en-GB" sz="1450">
                <a:solidFill>
                  <a:srgbClr val="1F217D"/>
                </a:solidFill>
                <a:highlight>
                  <a:srgbClr val="EAD1DC"/>
                </a:highlight>
                <a:latin typeface="Courier New"/>
                <a:ea typeface="Courier New"/>
                <a:cs typeface="Courier New"/>
                <a:sym typeface="Courier New"/>
              </a:rPr>
              <a:t>&gt;</a:t>
            </a:r>
            <a:endParaRPr b="1" sz="1450">
              <a:solidFill>
                <a:srgbClr val="1F217D"/>
              </a:solidFill>
              <a:highlight>
                <a:srgbClr val="EAD1DC"/>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FFFFFE"/>
                </a:highlight>
                <a:latin typeface="Courier New"/>
                <a:ea typeface="Courier New"/>
                <a:cs typeface="Courier New"/>
                <a:sym typeface="Courier New"/>
              </a:rPr>
              <a:t> </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p</a:t>
            </a:r>
            <a:r>
              <a:rPr b="1" lang="en-GB" sz="1450">
                <a:solidFill>
                  <a:srgbClr val="1F217D"/>
                </a:solidFill>
                <a:highlight>
                  <a:srgbClr val="FFFFFE"/>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Paragraph with a </a:t>
            </a:r>
            <a:r>
              <a:rPr b="1" lang="en-GB" sz="1450">
                <a:solidFill>
                  <a:srgbClr val="1F217D"/>
                </a:solidFill>
                <a:highlight>
                  <a:srgbClr val="FFFF00"/>
                </a:highlight>
                <a:latin typeface="Courier New"/>
                <a:ea typeface="Courier New"/>
                <a:cs typeface="Courier New"/>
                <a:sym typeface="Courier New"/>
              </a:rPr>
              <a:t>&lt;</a:t>
            </a:r>
            <a:r>
              <a:rPr b="1" lang="en-GB" sz="1450">
                <a:solidFill>
                  <a:srgbClr val="4D7FE2"/>
                </a:solidFill>
                <a:highlight>
                  <a:srgbClr val="FFFF00"/>
                </a:highlight>
                <a:latin typeface="Courier New"/>
                <a:ea typeface="Courier New"/>
                <a:cs typeface="Courier New"/>
                <a:sym typeface="Courier New"/>
              </a:rPr>
              <a:t>span</a:t>
            </a:r>
            <a:r>
              <a:rPr b="1" lang="en-GB" sz="1450">
                <a:solidFill>
                  <a:srgbClr val="1F217D"/>
                </a:solidFill>
                <a:highlight>
                  <a:srgbClr val="FFFF00"/>
                </a:highlight>
                <a:latin typeface="Courier New"/>
                <a:ea typeface="Courier New"/>
                <a:cs typeface="Courier New"/>
                <a:sym typeface="Courier New"/>
              </a:rPr>
              <a:t>&gt;</a:t>
            </a:r>
            <a:r>
              <a:rPr lang="en-GB" sz="1450">
                <a:solidFill>
                  <a:schemeClr val="dk1"/>
                </a:solidFill>
                <a:highlight>
                  <a:srgbClr val="FFFF00"/>
                </a:highlight>
                <a:latin typeface="Courier New"/>
                <a:ea typeface="Courier New"/>
                <a:cs typeface="Courier New"/>
                <a:sym typeface="Courier New"/>
              </a:rPr>
              <a:t>span</a:t>
            </a:r>
            <a:r>
              <a:rPr b="1" lang="en-GB" sz="1450">
                <a:solidFill>
                  <a:srgbClr val="1F217D"/>
                </a:solidFill>
                <a:highlight>
                  <a:srgbClr val="FFFF00"/>
                </a:highlight>
                <a:latin typeface="Courier New"/>
                <a:ea typeface="Courier New"/>
                <a:cs typeface="Courier New"/>
                <a:sym typeface="Courier New"/>
              </a:rPr>
              <a:t>&lt;/</a:t>
            </a:r>
            <a:r>
              <a:rPr b="1" lang="en-GB" sz="1450">
                <a:solidFill>
                  <a:srgbClr val="4D7FE2"/>
                </a:solidFill>
                <a:highlight>
                  <a:srgbClr val="FFFF00"/>
                </a:highlight>
                <a:latin typeface="Courier New"/>
                <a:ea typeface="Courier New"/>
                <a:cs typeface="Courier New"/>
                <a:sym typeface="Courier New"/>
              </a:rPr>
              <a:t>span</a:t>
            </a:r>
            <a:r>
              <a:rPr b="1" lang="en-GB" sz="1450">
                <a:solidFill>
                  <a:srgbClr val="1F217D"/>
                </a:solidFill>
                <a:highlight>
                  <a:srgbClr val="FFFF00"/>
                </a:highlight>
                <a:latin typeface="Courier New"/>
                <a:ea typeface="Courier New"/>
                <a:cs typeface="Courier New"/>
                <a:sym typeface="Courier New"/>
              </a:rPr>
              <a:t>&gt;</a:t>
            </a: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p</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rgbClr val="1F217D"/>
                </a:solidFill>
                <a:highlight>
                  <a:srgbClr val="FFFFFE"/>
                </a:highlight>
                <a:latin typeface="Courier New"/>
                <a:ea typeface="Courier New"/>
                <a:cs typeface="Courier New"/>
                <a:sym typeface="Courier New"/>
              </a:rPr>
              <a:t>&lt;/</a:t>
            </a:r>
            <a:r>
              <a:rPr b="1" lang="en-GB" sz="1450">
                <a:solidFill>
                  <a:srgbClr val="4D7FE2"/>
                </a:solidFill>
                <a:highlight>
                  <a:srgbClr val="FFFFFE"/>
                </a:highlight>
                <a:latin typeface="Courier New"/>
                <a:ea typeface="Courier New"/>
                <a:cs typeface="Courier New"/>
                <a:sym typeface="Courier New"/>
              </a:rPr>
              <a:t>section</a:t>
            </a:r>
            <a:r>
              <a:rPr b="1" lang="en-GB" sz="1450">
                <a:solidFill>
                  <a:srgbClr val="1F217D"/>
                </a:solidFill>
                <a:highlight>
                  <a:srgbClr val="FFFFFE"/>
                </a:highlight>
                <a:latin typeface="Courier New"/>
                <a:ea typeface="Courier New"/>
                <a:cs typeface="Courier New"/>
                <a:sym typeface="Courier New"/>
              </a:rPr>
              <a:t>&gt;</a:t>
            </a:r>
            <a:endParaRPr b="1" sz="1450">
              <a:solidFill>
                <a:srgbClr val="1F217D"/>
              </a:solidFill>
              <a:highlight>
                <a:srgbClr val="FFFFFE"/>
              </a:highlight>
              <a:latin typeface="Courier New"/>
              <a:ea typeface="Courier New"/>
              <a:cs typeface="Courier New"/>
              <a:sym typeface="Courier New"/>
            </a:endParaRPr>
          </a:p>
        </p:txBody>
      </p:sp>
      <p:sp>
        <p:nvSpPr>
          <p:cNvPr id="2651" name="Google Shape;2651;p211"/>
          <p:cNvSpPr txBox="1"/>
          <p:nvPr/>
        </p:nvSpPr>
        <p:spPr>
          <a:xfrm>
            <a:off x="760825" y="1096750"/>
            <a:ext cx="3000000" cy="113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50">
                <a:solidFill>
                  <a:srgbClr val="800000"/>
                </a:solidFill>
                <a:highlight>
                  <a:srgbClr val="EAD1DC"/>
                </a:highlight>
                <a:latin typeface="Courier New"/>
                <a:ea typeface="Courier New"/>
                <a:cs typeface="Courier New"/>
                <a:sym typeface="Courier New"/>
              </a:rPr>
              <a:t>.container</a:t>
            </a:r>
            <a:r>
              <a:rPr b="1" lang="en-GB" sz="1450">
                <a:solidFill>
                  <a:schemeClr val="dk1"/>
                </a:solidFill>
                <a:highlight>
                  <a:srgbClr val="EAD1DC"/>
                </a:highlight>
                <a:latin typeface="Courier New"/>
                <a:ea typeface="Courier New"/>
                <a:cs typeface="Courier New"/>
                <a:sym typeface="Courier New"/>
              </a:rPr>
              <a:t> </a:t>
            </a:r>
            <a:r>
              <a:rPr b="1" lang="en-GB" sz="1450">
                <a:solidFill>
                  <a:srgbClr val="800000"/>
                </a:solidFill>
                <a:highlight>
                  <a:srgbClr val="EAD1DC"/>
                </a:highlight>
                <a:latin typeface="Courier New"/>
                <a:ea typeface="Courier New"/>
                <a:cs typeface="Courier New"/>
                <a:sym typeface="Courier New"/>
              </a:rPr>
              <a:t>h1</a:t>
            </a:r>
            <a:r>
              <a:rPr b="1" lang="en-GB" sz="1450">
                <a:solidFill>
                  <a:schemeClr val="dk1"/>
                </a:solidFill>
                <a:highlight>
                  <a:srgbClr val="EAD1DC"/>
                </a:highlight>
                <a:latin typeface="Courier New"/>
                <a:ea typeface="Courier New"/>
                <a:cs typeface="Courier New"/>
                <a:sym typeface="Courier New"/>
              </a:rPr>
              <a:t>{}</a:t>
            </a:r>
            <a:endParaRPr b="1" sz="1450">
              <a:solidFill>
                <a:schemeClr val="dk1"/>
              </a:solidFill>
              <a:highlight>
                <a:srgbClr val="EAD1DC"/>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rgbClr val="800000"/>
                </a:solidFill>
                <a:highlight>
                  <a:srgbClr val="FFFF00"/>
                </a:highlight>
                <a:latin typeface="Courier New"/>
                <a:ea typeface="Courier New"/>
                <a:cs typeface="Courier New"/>
                <a:sym typeface="Courier New"/>
              </a:rPr>
              <a:t>.container</a:t>
            </a:r>
            <a:r>
              <a:rPr b="1" lang="en-GB" sz="1450">
                <a:solidFill>
                  <a:schemeClr val="dk1"/>
                </a:solidFill>
                <a:highlight>
                  <a:srgbClr val="FFFF00"/>
                </a:highlight>
                <a:latin typeface="Courier New"/>
                <a:ea typeface="Courier New"/>
                <a:cs typeface="Courier New"/>
                <a:sym typeface="Courier New"/>
              </a:rPr>
              <a:t> </a:t>
            </a:r>
            <a:r>
              <a:rPr b="1" lang="en-GB" sz="1450">
                <a:solidFill>
                  <a:srgbClr val="800000"/>
                </a:solidFill>
                <a:highlight>
                  <a:srgbClr val="FFFF00"/>
                </a:highlight>
                <a:latin typeface="Courier New"/>
                <a:ea typeface="Courier New"/>
                <a:cs typeface="Courier New"/>
                <a:sym typeface="Courier New"/>
              </a:rPr>
              <a:t>span</a:t>
            </a:r>
            <a:r>
              <a:rPr b="1" lang="en-GB" sz="1450">
                <a:solidFill>
                  <a:schemeClr val="dk1"/>
                </a:solidFill>
                <a:highlight>
                  <a:srgbClr val="FFFF00"/>
                </a:highlight>
                <a:latin typeface="Courier New"/>
                <a:ea typeface="Courier New"/>
                <a:cs typeface="Courier New"/>
                <a:sym typeface="Courier New"/>
              </a:rPr>
              <a:t>{}</a:t>
            </a:r>
            <a:endParaRPr b="1" sz="1450">
              <a:solidFill>
                <a:schemeClr val="dk1"/>
              </a:solidFill>
              <a:highlight>
                <a:srgbClr val="FFFF00"/>
              </a:highlight>
              <a:latin typeface="Courier New"/>
              <a:ea typeface="Courier New"/>
              <a:cs typeface="Courier New"/>
              <a:sym typeface="Courier New"/>
            </a:endParaRPr>
          </a:p>
        </p:txBody>
      </p:sp>
      <p:sp>
        <p:nvSpPr>
          <p:cNvPr id="2652" name="Google Shape;2652;p211"/>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53" name="Google Shape;2653;p211"/>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en-GB" sz="2100">
                <a:solidFill>
                  <a:schemeClr val="lt1"/>
                </a:solidFill>
                <a:latin typeface="Lato Light"/>
                <a:ea typeface="Lato Light"/>
                <a:cs typeface="Lato Light"/>
                <a:sym typeface="Lato Light"/>
              </a:rPr>
              <a:t>Descendant Selector</a:t>
            </a:r>
            <a:endParaRPr sz="1100">
              <a:solidFill>
                <a:schemeClr val="dk1"/>
              </a:solidFill>
            </a:endParaRPr>
          </a:p>
          <a:p>
            <a:pPr indent="0" lvl="0" marL="0" marR="0" rtl="0" algn="ctr">
              <a:spcBef>
                <a:spcPts val="0"/>
              </a:spcBef>
              <a:spcAft>
                <a:spcPts val="0"/>
              </a:spcAft>
              <a:buNone/>
            </a:pPr>
            <a:r>
              <a:t/>
            </a:r>
            <a:endParaRPr b="1" sz="2100">
              <a:solidFill>
                <a:srgbClr val="FFFFFF"/>
              </a:solidFill>
              <a:latin typeface="Lato Light"/>
              <a:ea typeface="Lato Light"/>
              <a:cs typeface="Lato Light"/>
              <a:sym typeface="Lato Light"/>
            </a:endParaRPr>
          </a:p>
        </p:txBody>
      </p:sp>
      <p:sp>
        <p:nvSpPr>
          <p:cNvPr id="2654" name="Google Shape;2654;p21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655" name="Google Shape;2655;p21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sp>
        <p:nvSpPr>
          <p:cNvPr id="2660" name="Google Shape;2660;p21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t>You can go as many levels you want with descendant selectors</a:t>
            </a:r>
            <a:endParaRPr/>
          </a:p>
          <a:p>
            <a:pPr indent="0" lvl="0" marL="0" rtl="0" algn="l">
              <a:spcBef>
                <a:spcPts val="1200"/>
              </a:spcBef>
              <a:spcAft>
                <a:spcPts val="1200"/>
              </a:spcAft>
              <a:buNone/>
            </a:pPr>
            <a:r>
              <a:rPr lang="en-GB"/>
              <a:t>It is best to use at </a:t>
            </a:r>
            <a:r>
              <a:rPr b="1" lang="en-GB"/>
              <a:t>most 3 levels </a:t>
            </a:r>
            <a:endParaRPr b="1"/>
          </a:p>
        </p:txBody>
      </p:sp>
      <p:sp>
        <p:nvSpPr>
          <p:cNvPr id="2661" name="Google Shape;2661;p212"/>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62" name="Google Shape;2662;p212"/>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en-GB" sz="2100">
                <a:solidFill>
                  <a:schemeClr val="lt1"/>
                </a:solidFill>
                <a:latin typeface="Lato Light"/>
                <a:ea typeface="Lato Light"/>
                <a:cs typeface="Lato Light"/>
                <a:sym typeface="Lato Light"/>
              </a:rPr>
              <a:t>Descendant Selector</a:t>
            </a:r>
            <a:endParaRPr sz="1100">
              <a:solidFill>
                <a:schemeClr val="dk1"/>
              </a:solidFill>
            </a:endParaRPr>
          </a:p>
          <a:p>
            <a:pPr indent="0" lvl="0" marL="0" marR="0" rtl="0" algn="ctr">
              <a:spcBef>
                <a:spcPts val="0"/>
              </a:spcBef>
              <a:spcAft>
                <a:spcPts val="0"/>
              </a:spcAft>
              <a:buNone/>
            </a:pPr>
            <a:r>
              <a:t/>
            </a:r>
            <a:endParaRPr b="1" sz="2100">
              <a:solidFill>
                <a:srgbClr val="FFFFFF"/>
              </a:solidFill>
              <a:latin typeface="Lato Light"/>
              <a:ea typeface="Lato Light"/>
              <a:cs typeface="Lato Light"/>
              <a:sym typeface="Lato Light"/>
            </a:endParaRPr>
          </a:p>
        </p:txBody>
      </p:sp>
      <p:sp>
        <p:nvSpPr>
          <p:cNvPr id="2663" name="Google Shape;2663;p21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664" name="Google Shape;2664;p21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8" name="Shape 2668"/>
        <p:cNvGrpSpPr/>
        <p:nvPr/>
      </p:nvGrpSpPr>
      <p:grpSpPr>
        <a:xfrm>
          <a:off x="0" y="0"/>
          <a:ext cx="0" cy="0"/>
          <a:chOff x="0" y="0"/>
          <a:chExt cx="0" cy="0"/>
        </a:xfrm>
      </p:grpSpPr>
      <p:sp>
        <p:nvSpPr>
          <p:cNvPr id="2669" name="Google Shape;2669;p213"/>
          <p:cNvSpPr txBox="1"/>
          <p:nvPr/>
        </p:nvSpPr>
        <p:spPr>
          <a:xfrm>
            <a:off x="749225" y="1140875"/>
            <a:ext cx="7766100" cy="3712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rgbClr val="AAAAAA"/>
                </a:solidFill>
                <a:highlight>
                  <a:srgbClr val="FFFFFE"/>
                </a:highlight>
                <a:latin typeface="Courier New"/>
                <a:ea typeface="Courier New"/>
                <a:cs typeface="Courier New"/>
                <a:sym typeface="Courier New"/>
              </a:rPr>
              <a:t>/* applies to all h1 elements */</a:t>
            </a:r>
            <a:endParaRPr b="1">
              <a:solidFill>
                <a:srgbClr val="AAAAAA"/>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a:solidFill>
                  <a:srgbClr val="800000"/>
                </a:solidFill>
                <a:highlight>
                  <a:srgbClr val="FFFFFE"/>
                </a:highlight>
                <a:latin typeface="Courier New"/>
                <a:ea typeface="Courier New"/>
                <a:cs typeface="Courier New"/>
                <a:sym typeface="Courier New"/>
              </a:rPr>
              <a:t>h1</a:t>
            </a:r>
            <a:r>
              <a:rPr b="1" lang="en-GB">
                <a:solidFill>
                  <a:schemeClr val="dk1"/>
                </a:solidFill>
                <a:highlight>
                  <a:srgbClr val="FFFFFE"/>
                </a:highlight>
                <a:latin typeface="Courier New"/>
                <a:ea typeface="Courier New"/>
                <a:cs typeface="Courier New"/>
                <a:sym typeface="Courier New"/>
              </a:rPr>
              <a:t>{...}</a:t>
            </a:r>
            <a:endParaRPr b="1">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a:solidFill>
                  <a:srgbClr val="AAAAAA"/>
                </a:solidFill>
                <a:highlight>
                  <a:srgbClr val="FFFFFE"/>
                </a:highlight>
                <a:latin typeface="Courier New"/>
                <a:ea typeface="Courier New"/>
                <a:cs typeface="Courier New"/>
                <a:sym typeface="Courier New"/>
              </a:rPr>
              <a:t>/* applies to any element with this class */</a:t>
            </a:r>
            <a:endParaRPr b="1">
              <a:solidFill>
                <a:srgbClr val="AAAAAA"/>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a:solidFill>
                  <a:srgbClr val="800000"/>
                </a:solidFill>
                <a:highlight>
                  <a:srgbClr val="FFFFFE"/>
                </a:highlight>
                <a:latin typeface="Courier New"/>
                <a:ea typeface="Courier New"/>
                <a:cs typeface="Courier New"/>
                <a:sym typeface="Courier New"/>
              </a:rPr>
              <a:t>.class</a:t>
            </a:r>
            <a:r>
              <a:rPr b="1" lang="en-GB">
                <a:solidFill>
                  <a:schemeClr val="dk1"/>
                </a:solidFill>
                <a:highlight>
                  <a:srgbClr val="FFFFFE"/>
                </a:highlight>
                <a:latin typeface="Courier New"/>
                <a:ea typeface="Courier New"/>
                <a:cs typeface="Courier New"/>
                <a:sym typeface="Courier New"/>
              </a:rPr>
              <a:t>{...}</a:t>
            </a:r>
            <a:endParaRPr b="1">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a:solidFill>
                  <a:srgbClr val="AAAAAA"/>
                </a:solidFill>
                <a:highlight>
                  <a:srgbClr val="FFFFFE"/>
                </a:highlight>
                <a:latin typeface="Courier New"/>
                <a:ea typeface="Courier New"/>
                <a:cs typeface="Courier New"/>
                <a:sym typeface="Courier New"/>
              </a:rPr>
              <a:t>/* applies to both h1 and h2 elements (grouping) */</a:t>
            </a:r>
            <a:endParaRPr b="1">
              <a:solidFill>
                <a:srgbClr val="AAAAAA"/>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a:solidFill>
                  <a:srgbClr val="800000"/>
                </a:solidFill>
                <a:highlight>
                  <a:srgbClr val="FFFFFE"/>
                </a:highlight>
                <a:latin typeface="Courier New"/>
                <a:ea typeface="Courier New"/>
                <a:cs typeface="Courier New"/>
                <a:sym typeface="Courier New"/>
              </a:rPr>
              <a:t>h1</a:t>
            </a:r>
            <a:r>
              <a:rPr b="1" lang="en-GB">
                <a:solidFill>
                  <a:schemeClr val="dk1"/>
                </a:solidFill>
                <a:highlight>
                  <a:srgbClr val="FFFF00"/>
                </a:highlight>
                <a:latin typeface="Courier New"/>
                <a:ea typeface="Courier New"/>
                <a:cs typeface="Courier New"/>
                <a:sym typeface="Courier New"/>
              </a:rPr>
              <a:t>,</a:t>
            </a:r>
            <a:r>
              <a:rPr b="1" lang="en-GB">
                <a:solidFill>
                  <a:schemeClr val="dk1"/>
                </a:solidFill>
                <a:highlight>
                  <a:srgbClr val="FFFFFE"/>
                </a:highlight>
                <a:latin typeface="Courier New"/>
                <a:ea typeface="Courier New"/>
                <a:cs typeface="Courier New"/>
                <a:sym typeface="Courier New"/>
              </a:rPr>
              <a:t> </a:t>
            </a:r>
            <a:r>
              <a:rPr b="1" lang="en-GB">
                <a:solidFill>
                  <a:srgbClr val="800000"/>
                </a:solidFill>
                <a:highlight>
                  <a:srgbClr val="FFFFFE"/>
                </a:highlight>
                <a:latin typeface="Courier New"/>
                <a:ea typeface="Courier New"/>
                <a:cs typeface="Courier New"/>
                <a:sym typeface="Courier New"/>
              </a:rPr>
              <a:t>h2</a:t>
            </a:r>
            <a:r>
              <a:rPr b="1" lang="en-GB">
                <a:solidFill>
                  <a:schemeClr val="dk1"/>
                </a:solidFill>
                <a:highlight>
                  <a:srgbClr val="FFFFFE"/>
                </a:highlight>
                <a:latin typeface="Courier New"/>
                <a:ea typeface="Courier New"/>
                <a:cs typeface="Courier New"/>
                <a:sym typeface="Courier New"/>
              </a:rPr>
              <a:t>{...} </a:t>
            </a:r>
            <a:r>
              <a:rPr b="1" lang="en-GB">
                <a:solidFill>
                  <a:srgbClr val="AAAAAA"/>
                </a:solidFill>
                <a:highlight>
                  <a:srgbClr val="FFFFFE"/>
                </a:highlight>
                <a:latin typeface="Courier New"/>
                <a:ea typeface="Courier New"/>
                <a:cs typeface="Courier New"/>
                <a:sym typeface="Courier New"/>
              </a:rPr>
              <a:t>/*take note of the spaces when grouping */</a:t>
            </a:r>
            <a:endParaRPr b="1">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a:solidFill>
                  <a:srgbClr val="AAAAAA"/>
                </a:solidFill>
                <a:highlight>
                  <a:srgbClr val="FFFFFE"/>
                </a:highlight>
                <a:latin typeface="Courier New"/>
                <a:ea typeface="Courier New"/>
                <a:cs typeface="Courier New"/>
                <a:sym typeface="Courier New"/>
              </a:rPr>
              <a:t>/* applies to all of these elements */</a:t>
            </a:r>
            <a:endParaRPr b="1">
              <a:solidFill>
                <a:srgbClr val="AAAAAA"/>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a:solidFill>
                  <a:srgbClr val="800000"/>
                </a:solidFill>
                <a:highlight>
                  <a:srgbClr val="FFFFFE"/>
                </a:highlight>
                <a:latin typeface="Courier New"/>
                <a:ea typeface="Courier New"/>
                <a:cs typeface="Courier New"/>
                <a:sym typeface="Courier New"/>
              </a:rPr>
              <a:t>h1</a:t>
            </a:r>
            <a:r>
              <a:rPr b="1" lang="en-GB">
                <a:solidFill>
                  <a:schemeClr val="dk1"/>
                </a:solidFill>
                <a:highlight>
                  <a:srgbClr val="FFFF00"/>
                </a:highlight>
                <a:latin typeface="Courier New"/>
                <a:ea typeface="Courier New"/>
                <a:cs typeface="Courier New"/>
                <a:sym typeface="Courier New"/>
              </a:rPr>
              <a:t>,</a:t>
            </a:r>
            <a:r>
              <a:rPr b="1" lang="en-GB">
                <a:solidFill>
                  <a:schemeClr val="dk1"/>
                </a:solidFill>
                <a:highlight>
                  <a:srgbClr val="FFFFFE"/>
                </a:highlight>
                <a:latin typeface="Courier New"/>
                <a:ea typeface="Courier New"/>
                <a:cs typeface="Courier New"/>
                <a:sym typeface="Courier New"/>
              </a:rPr>
              <a:t> </a:t>
            </a:r>
            <a:r>
              <a:rPr b="1" lang="en-GB">
                <a:solidFill>
                  <a:srgbClr val="800000"/>
                </a:solidFill>
                <a:highlight>
                  <a:srgbClr val="FFFFFE"/>
                </a:highlight>
                <a:latin typeface="Courier New"/>
                <a:ea typeface="Courier New"/>
                <a:cs typeface="Courier New"/>
                <a:sym typeface="Courier New"/>
              </a:rPr>
              <a:t>h2</a:t>
            </a:r>
            <a:r>
              <a:rPr b="1" lang="en-GB">
                <a:solidFill>
                  <a:schemeClr val="dk1"/>
                </a:solidFill>
                <a:highlight>
                  <a:srgbClr val="FFFF00"/>
                </a:highlight>
                <a:latin typeface="Courier New"/>
                <a:ea typeface="Courier New"/>
                <a:cs typeface="Courier New"/>
                <a:sym typeface="Courier New"/>
              </a:rPr>
              <a:t>,</a:t>
            </a:r>
            <a:r>
              <a:rPr b="1" lang="en-GB">
                <a:solidFill>
                  <a:schemeClr val="dk1"/>
                </a:solidFill>
                <a:highlight>
                  <a:srgbClr val="FFFFFE"/>
                </a:highlight>
                <a:latin typeface="Courier New"/>
                <a:ea typeface="Courier New"/>
                <a:cs typeface="Courier New"/>
                <a:sym typeface="Courier New"/>
              </a:rPr>
              <a:t> </a:t>
            </a:r>
            <a:r>
              <a:rPr b="1" lang="en-GB">
                <a:solidFill>
                  <a:srgbClr val="800000"/>
                </a:solidFill>
                <a:highlight>
                  <a:srgbClr val="FFFFFE"/>
                </a:highlight>
                <a:latin typeface="Courier New"/>
                <a:ea typeface="Courier New"/>
                <a:cs typeface="Courier New"/>
                <a:sym typeface="Courier New"/>
              </a:rPr>
              <a:t>.class</a:t>
            </a:r>
            <a:r>
              <a:rPr b="1" lang="en-GB">
                <a:solidFill>
                  <a:schemeClr val="dk1"/>
                </a:solidFill>
                <a:highlight>
                  <a:srgbClr val="FFFF00"/>
                </a:highlight>
                <a:latin typeface="Courier New"/>
                <a:ea typeface="Courier New"/>
                <a:cs typeface="Courier New"/>
                <a:sym typeface="Courier New"/>
              </a:rPr>
              <a:t>,</a:t>
            </a:r>
            <a:r>
              <a:rPr b="1" lang="en-GB">
                <a:solidFill>
                  <a:schemeClr val="dk1"/>
                </a:solidFill>
                <a:highlight>
                  <a:srgbClr val="FFFFFE"/>
                </a:highlight>
                <a:latin typeface="Courier New"/>
                <a:ea typeface="Courier New"/>
                <a:cs typeface="Courier New"/>
                <a:sym typeface="Courier New"/>
              </a:rPr>
              <a:t> </a:t>
            </a:r>
            <a:r>
              <a:rPr b="1" lang="en-GB">
                <a:solidFill>
                  <a:srgbClr val="800000"/>
                </a:solidFill>
                <a:highlight>
                  <a:srgbClr val="FFFFFE"/>
                </a:highlight>
                <a:latin typeface="Courier New"/>
                <a:ea typeface="Courier New"/>
                <a:cs typeface="Courier New"/>
                <a:sym typeface="Courier New"/>
              </a:rPr>
              <a:t>#id</a:t>
            </a:r>
            <a:r>
              <a:rPr b="1" lang="en-GB">
                <a:solidFill>
                  <a:schemeClr val="dk1"/>
                </a:solidFill>
                <a:highlight>
                  <a:srgbClr val="FFFFFE"/>
                </a:highlight>
                <a:latin typeface="Courier New"/>
                <a:ea typeface="Courier New"/>
                <a:cs typeface="Courier New"/>
                <a:sym typeface="Courier New"/>
              </a:rPr>
              <a:t>{...}</a:t>
            </a:r>
            <a:endParaRPr b="1">
              <a:solidFill>
                <a:schemeClr val="dk1"/>
              </a:solidFill>
              <a:highlight>
                <a:srgbClr val="FFFFFE"/>
              </a:highlight>
              <a:latin typeface="Courier New"/>
              <a:ea typeface="Courier New"/>
              <a:cs typeface="Courier New"/>
              <a:sym typeface="Courier New"/>
            </a:endParaRPr>
          </a:p>
        </p:txBody>
      </p:sp>
      <p:sp>
        <p:nvSpPr>
          <p:cNvPr id="2670" name="Google Shape;2670;p213"/>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71" name="Google Shape;2671;p213"/>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en-GB" sz="2100">
                <a:solidFill>
                  <a:schemeClr val="lt1"/>
                </a:solidFill>
                <a:latin typeface="Lato Light"/>
                <a:ea typeface="Lato Light"/>
                <a:cs typeface="Lato Light"/>
                <a:sym typeface="Lato Light"/>
              </a:rPr>
              <a:t>Grouping Selectors</a:t>
            </a:r>
            <a:endParaRPr sz="1100">
              <a:solidFill>
                <a:schemeClr val="dk1"/>
              </a:solidFill>
            </a:endParaRPr>
          </a:p>
          <a:p>
            <a:pPr indent="0" lvl="0" marL="0" marR="0" rtl="0" algn="ctr">
              <a:spcBef>
                <a:spcPts val="0"/>
              </a:spcBef>
              <a:spcAft>
                <a:spcPts val="0"/>
              </a:spcAft>
              <a:buNone/>
            </a:pPr>
            <a:r>
              <a:t/>
            </a:r>
            <a:endParaRPr b="1" sz="2100">
              <a:solidFill>
                <a:srgbClr val="FFFFFF"/>
              </a:solidFill>
              <a:latin typeface="Lato Light"/>
              <a:ea typeface="Lato Light"/>
              <a:cs typeface="Lato Light"/>
              <a:sym typeface="Lato Light"/>
            </a:endParaRPr>
          </a:p>
        </p:txBody>
      </p:sp>
      <p:sp>
        <p:nvSpPr>
          <p:cNvPr id="2672" name="Google Shape;2672;p21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673" name="Google Shape;2673;p213"/>
          <p:cNvSpPr txBox="1"/>
          <p:nvPr/>
        </p:nvSpPr>
        <p:spPr>
          <a:xfrm>
            <a:off x="5360150" y="4633350"/>
            <a:ext cx="3783600" cy="46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u="sng">
                <a:solidFill>
                  <a:schemeClr val="hlink"/>
                </a:solidFill>
                <a:hlinkClick r:id="rId3"/>
              </a:rPr>
              <a:t>https://replit.com/@immalcolm/simple-grouping-selectors</a:t>
            </a:r>
            <a:endParaRPr sz="900"/>
          </a:p>
          <a:p>
            <a:pPr indent="0" lvl="0" marL="0" rtl="0" algn="r">
              <a:spcBef>
                <a:spcPts val="0"/>
              </a:spcBef>
              <a:spcAft>
                <a:spcPts val="0"/>
              </a:spcAft>
              <a:buNone/>
            </a:pPr>
            <a:r>
              <a:t/>
            </a:r>
            <a:endParaRPr sz="900"/>
          </a:p>
        </p:txBody>
      </p:sp>
      <p:sp>
        <p:nvSpPr>
          <p:cNvPr id="2674" name="Google Shape;2674;p21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3">
            <a:alphaModFix/>
          </a:blip>
          <a:srcRect b="0" l="0" r="0" t="0"/>
          <a:stretch/>
        </p:blipFill>
        <p:spPr>
          <a:xfrm>
            <a:off x="2442827" y="442577"/>
            <a:ext cx="4258346" cy="4258346"/>
          </a:xfrm>
          <a:prstGeom prst="rect">
            <a:avLst/>
          </a:prstGeom>
          <a:noFill/>
          <a:ln>
            <a:noFill/>
          </a:ln>
        </p:spPr>
      </p:pic>
      <p:pic>
        <p:nvPicPr>
          <p:cNvPr id="93" name="Google Shape;93;p16"/>
          <p:cNvPicPr preferRelativeResize="0"/>
          <p:nvPr/>
        </p:nvPicPr>
        <p:blipFill rotWithShape="1">
          <a:blip r:embed="rId4">
            <a:alphaModFix/>
          </a:blip>
          <a:srcRect b="0" l="0" r="0" t="0"/>
          <a:stretch/>
        </p:blipFill>
        <p:spPr>
          <a:xfrm>
            <a:off x="-1272500" y="2414100"/>
            <a:ext cx="2365724" cy="2365701"/>
          </a:xfrm>
          <a:prstGeom prst="rect">
            <a:avLst/>
          </a:prstGeom>
          <a:noFill/>
          <a:ln>
            <a:noFill/>
          </a:ln>
        </p:spPr>
      </p:pic>
      <p:grpSp>
        <p:nvGrpSpPr>
          <p:cNvPr id="94" name="Google Shape;94;p16"/>
          <p:cNvGrpSpPr/>
          <p:nvPr/>
        </p:nvGrpSpPr>
        <p:grpSpPr>
          <a:xfrm>
            <a:off x="3003266" y="1490743"/>
            <a:ext cx="3137513" cy="2538738"/>
            <a:chOff x="0" y="-19050"/>
            <a:chExt cx="8366700" cy="6769969"/>
          </a:xfrm>
        </p:grpSpPr>
        <p:sp>
          <p:nvSpPr>
            <p:cNvPr id="95" name="Google Shape;95;p16"/>
            <p:cNvSpPr txBox="1"/>
            <p:nvPr/>
          </p:nvSpPr>
          <p:spPr>
            <a:xfrm>
              <a:off x="0" y="1168519"/>
              <a:ext cx="8366700" cy="5582400"/>
            </a:xfrm>
            <a:prstGeom prst="rect">
              <a:avLst/>
            </a:prstGeom>
            <a:noFill/>
            <a:ln>
              <a:noFill/>
            </a:ln>
          </p:spPr>
          <p:txBody>
            <a:bodyPr anchorCtr="0" anchor="t" bIns="0" lIns="0" spcFirstLastPara="1" rIns="0" wrap="square" tIns="0">
              <a:spAutoFit/>
            </a:bodyPr>
            <a:lstStyle/>
            <a:p>
              <a:pPr indent="-69850" lvl="1" marL="139700" marR="0" rtl="0" algn="l">
                <a:lnSpc>
                  <a:spcPct val="150000"/>
                </a:lnSpc>
                <a:spcBef>
                  <a:spcPts val="0"/>
                </a:spcBef>
                <a:spcAft>
                  <a:spcPts val="0"/>
                </a:spcAft>
                <a:buClr>
                  <a:srgbClr val="1D242C"/>
                </a:buClr>
                <a:buSzPts val="900"/>
                <a:buFont typeface="Calibri"/>
                <a:buChar char="•"/>
              </a:pPr>
              <a:r>
                <a:rPr lang="en-GB" sz="1600">
                  <a:solidFill>
                    <a:srgbClr val="1D242C"/>
                  </a:solidFill>
                  <a:latin typeface="Calibri"/>
                  <a:ea typeface="Calibri"/>
                  <a:cs typeface="Calibri"/>
                  <a:sym typeface="Calibri"/>
                </a:rPr>
                <a:t>Introduction</a:t>
              </a:r>
              <a:endParaRPr sz="1600">
                <a:solidFill>
                  <a:srgbClr val="1D242C"/>
                </a:solidFill>
                <a:latin typeface="Calibri"/>
                <a:ea typeface="Calibri"/>
                <a:cs typeface="Calibri"/>
                <a:sym typeface="Calibri"/>
              </a:endParaRPr>
            </a:p>
            <a:p>
              <a:pPr indent="-69850" lvl="1" marL="139700" marR="0" rtl="0" algn="l">
                <a:lnSpc>
                  <a:spcPct val="150000"/>
                </a:lnSpc>
                <a:spcBef>
                  <a:spcPts val="0"/>
                </a:spcBef>
                <a:spcAft>
                  <a:spcPts val="0"/>
                </a:spcAft>
                <a:buClr>
                  <a:srgbClr val="1D242C"/>
                </a:buClr>
                <a:buSzPts val="900"/>
                <a:buFont typeface="Calibri"/>
                <a:buChar char="•"/>
              </a:pPr>
              <a:r>
                <a:rPr lang="en-GB" sz="1600">
                  <a:solidFill>
                    <a:srgbClr val="1D242C"/>
                  </a:solidFill>
                  <a:latin typeface="Calibri"/>
                  <a:ea typeface="Calibri"/>
                  <a:cs typeface="Calibri"/>
                  <a:sym typeface="Calibri"/>
                </a:rPr>
                <a:t>The Web</a:t>
              </a:r>
              <a:endParaRPr sz="1600">
                <a:solidFill>
                  <a:srgbClr val="1D242C"/>
                </a:solidFill>
                <a:latin typeface="Calibri"/>
                <a:ea typeface="Calibri"/>
                <a:cs typeface="Calibri"/>
                <a:sym typeface="Calibri"/>
              </a:endParaRPr>
            </a:p>
            <a:p>
              <a:pPr indent="-69850" lvl="1" marL="139700" marR="0" rtl="0" algn="l">
                <a:lnSpc>
                  <a:spcPct val="150000"/>
                </a:lnSpc>
                <a:spcBef>
                  <a:spcPts val="0"/>
                </a:spcBef>
                <a:spcAft>
                  <a:spcPts val="0"/>
                </a:spcAft>
                <a:buClr>
                  <a:srgbClr val="1D242C"/>
                </a:buClr>
                <a:buSzPts val="900"/>
                <a:buFont typeface="Calibri"/>
                <a:buChar char="•"/>
              </a:pPr>
              <a:r>
                <a:rPr lang="en-GB" sz="1600">
                  <a:solidFill>
                    <a:srgbClr val="1D242C"/>
                  </a:solidFill>
                  <a:latin typeface="Calibri"/>
                  <a:ea typeface="Calibri"/>
                  <a:cs typeface="Calibri"/>
                  <a:sym typeface="Calibri"/>
                </a:rPr>
                <a:t>HTML Primer</a:t>
              </a:r>
              <a:endParaRPr sz="1600">
                <a:solidFill>
                  <a:srgbClr val="1D242C"/>
                </a:solidFill>
                <a:latin typeface="Calibri"/>
                <a:ea typeface="Calibri"/>
                <a:cs typeface="Calibri"/>
                <a:sym typeface="Calibri"/>
              </a:endParaRPr>
            </a:p>
            <a:p>
              <a:pPr indent="-69850" lvl="1" marL="139700" rtl="0" algn="l">
                <a:lnSpc>
                  <a:spcPct val="150000"/>
                </a:lnSpc>
                <a:spcBef>
                  <a:spcPts val="0"/>
                </a:spcBef>
                <a:spcAft>
                  <a:spcPts val="0"/>
                </a:spcAft>
                <a:buClr>
                  <a:srgbClr val="1D242C"/>
                </a:buClr>
                <a:buSzPts val="900"/>
                <a:buFont typeface="Calibri"/>
                <a:buChar char="•"/>
              </a:pPr>
              <a:r>
                <a:rPr lang="en-GB" sz="1600">
                  <a:solidFill>
                    <a:srgbClr val="1D242C"/>
                  </a:solidFill>
                  <a:latin typeface="Calibri"/>
                  <a:ea typeface="Calibri"/>
                  <a:cs typeface="Calibri"/>
                  <a:sym typeface="Calibri"/>
                </a:rPr>
                <a:t>Semantic Web</a:t>
              </a:r>
              <a:endParaRPr sz="1600">
                <a:solidFill>
                  <a:srgbClr val="1D242C"/>
                </a:solidFill>
                <a:latin typeface="Calibri"/>
                <a:ea typeface="Calibri"/>
                <a:cs typeface="Calibri"/>
                <a:sym typeface="Calibri"/>
              </a:endParaRPr>
            </a:p>
            <a:p>
              <a:pPr indent="-69850" lvl="1" marL="139700" rtl="0" algn="l">
                <a:lnSpc>
                  <a:spcPct val="150000"/>
                </a:lnSpc>
                <a:spcBef>
                  <a:spcPts val="0"/>
                </a:spcBef>
                <a:spcAft>
                  <a:spcPts val="0"/>
                </a:spcAft>
                <a:buClr>
                  <a:srgbClr val="1D242C"/>
                </a:buClr>
                <a:buSzPts val="900"/>
                <a:buFont typeface="Calibri"/>
                <a:buChar char="•"/>
              </a:pPr>
              <a:r>
                <a:rPr lang="en-GB" sz="1600">
                  <a:solidFill>
                    <a:srgbClr val="1D242C"/>
                  </a:solidFill>
                  <a:latin typeface="Calibri"/>
                  <a:ea typeface="Calibri"/>
                  <a:cs typeface="Calibri"/>
                  <a:sym typeface="Calibri"/>
                </a:rPr>
                <a:t>CSS Basics</a:t>
              </a:r>
              <a:endParaRPr sz="1600">
                <a:solidFill>
                  <a:srgbClr val="1D242C"/>
                </a:solidFill>
                <a:latin typeface="Calibri"/>
                <a:ea typeface="Calibri"/>
                <a:cs typeface="Calibri"/>
                <a:sym typeface="Calibri"/>
              </a:endParaRPr>
            </a:p>
            <a:p>
              <a:pPr indent="-69850" lvl="1" marL="139700" rtl="0" algn="l">
                <a:lnSpc>
                  <a:spcPct val="150000"/>
                </a:lnSpc>
                <a:spcBef>
                  <a:spcPts val="0"/>
                </a:spcBef>
                <a:spcAft>
                  <a:spcPts val="0"/>
                </a:spcAft>
                <a:buClr>
                  <a:srgbClr val="1D242C"/>
                </a:buClr>
                <a:buSzPts val="900"/>
                <a:buFont typeface="Calibri"/>
                <a:buChar char="•"/>
              </a:pPr>
              <a:r>
                <a:rPr lang="en-GB" sz="1600">
                  <a:solidFill>
                    <a:srgbClr val="1D242C"/>
                  </a:solidFill>
                  <a:latin typeface="Calibri"/>
                  <a:ea typeface="Calibri"/>
                  <a:cs typeface="Calibri"/>
                  <a:sym typeface="Calibri"/>
                </a:rPr>
                <a:t>Forms</a:t>
              </a:r>
              <a:endParaRPr sz="1600">
                <a:solidFill>
                  <a:srgbClr val="1D242C"/>
                </a:solidFill>
                <a:latin typeface="Calibri"/>
                <a:ea typeface="Calibri"/>
                <a:cs typeface="Calibri"/>
                <a:sym typeface="Calibri"/>
              </a:endParaRPr>
            </a:p>
          </p:txBody>
        </p:sp>
        <p:sp>
          <p:nvSpPr>
            <p:cNvPr id="96" name="Google Shape;96;p16"/>
            <p:cNvSpPr txBox="1"/>
            <p:nvPr/>
          </p:nvSpPr>
          <p:spPr>
            <a:xfrm>
              <a:off x="0" y="-19050"/>
              <a:ext cx="7748700" cy="903000"/>
            </a:xfrm>
            <a:prstGeom prst="rect">
              <a:avLst/>
            </a:prstGeom>
            <a:noFill/>
            <a:ln>
              <a:noFill/>
            </a:ln>
          </p:spPr>
          <p:txBody>
            <a:bodyPr anchorCtr="0" anchor="t" bIns="0" lIns="0" spcFirstLastPara="1" rIns="0" wrap="square" tIns="0">
              <a:spAutoFit/>
            </a:bodyPr>
            <a:lstStyle/>
            <a:p>
              <a:pPr indent="0" lvl="0" marL="0" marR="0" rtl="0" algn="l">
                <a:lnSpc>
                  <a:spcPct val="123005"/>
                </a:lnSpc>
                <a:spcBef>
                  <a:spcPts val="0"/>
                </a:spcBef>
                <a:spcAft>
                  <a:spcPts val="0"/>
                </a:spcAft>
                <a:buNone/>
              </a:pPr>
              <a:r>
                <a:rPr b="1" i="0" lang="en-GB" sz="2200" u="none" cap="none" strike="noStrike">
                  <a:solidFill>
                    <a:srgbClr val="1D242C"/>
                  </a:solidFill>
                  <a:highlight>
                    <a:srgbClr val="F2F2F2"/>
                  </a:highlight>
                </a:rPr>
                <a:t>TODAY'S AGENDA</a:t>
              </a:r>
              <a:endParaRPr b="1" sz="700">
                <a:highlight>
                  <a:srgbClr val="F2F2F2"/>
                </a:highlight>
              </a:endParaRPr>
            </a:p>
          </p:txBody>
        </p:sp>
      </p:grpSp>
      <p:pic>
        <p:nvPicPr>
          <p:cNvPr id="97" name="Google Shape;97;p16"/>
          <p:cNvPicPr preferRelativeResize="0"/>
          <p:nvPr/>
        </p:nvPicPr>
        <p:blipFill rotWithShape="1">
          <a:blip r:embed="rId5">
            <a:alphaModFix/>
          </a:blip>
          <a:srcRect b="0" l="0" r="0" t="0"/>
          <a:stretch/>
        </p:blipFill>
        <p:spPr>
          <a:xfrm>
            <a:off x="-1028700" y="-1028700"/>
            <a:ext cx="2057401" cy="2057401"/>
          </a:xfrm>
          <a:prstGeom prst="rect">
            <a:avLst/>
          </a:prstGeom>
          <a:noFill/>
          <a:ln>
            <a:noFill/>
          </a:ln>
        </p:spPr>
      </p:pic>
      <p:pic>
        <p:nvPicPr>
          <p:cNvPr id="98" name="Google Shape;98;p16"/>
          <p:cNvPicPr preferRelativeResize="0"/>
          <p:nvPr/>
        </p:nvPicPr>
        <p:blipFill rotWithShape="1">
          <a:blip r:embed="rId6">
            <a:alphaModFix/>
          </a:blip>
          <a:srcRect b="0" l="0" r="0" t="0"/>
          <a:stretch/>
        </p:blipFill>
        <p:spPr>
          <a:xfrm>
            <a:off x="514350" y="3306464"/>
            <a:ext cx="210933" cy="210933"/>
          </a:xfrm>
          <a:prstGeom prst="rect">
            <a:avLst/>
          </a:prstGeom>
          <a:noFill/>
          <a:ln>
            <a:noFill/>
          </a:ln>
        </p:spPr>
      </p:pic>
      <p:pic>
        <p:nvPicPr>
          <p:cNvPr id="99" name="Google Shape;99;p16"/>
          <p:cNvPicPr preferRelativeResize="0"/>
          <p:nvPr/>
        </p:nvPicPr>
        <p:blipFill rotWithShape="1">
          <a:blip r:embed="rId7">
            <a:alphaModFix/>
          </a:blip>
          <a:srcRect b="0" l="0" r="0" t="0"/>
          <a:stretch/>
        </p:blipFill>
        <p:spPr>
          <a:xfrm flipH="1" rot="-5400000">
            <a:off x="8287737" y="4287237"/>
            <a:ext cx="856264" cy="856264"/>
          </a:xfrm>
          <a:prstGeom prst="rect">
            <a:avLst/>
          </a:prstGeom>
          <a:noFill/>
          <a:ln>
            <a:noFill/>
          </a:ln>
        </p:spPr>
      </p:pic>
      <p:pic>
        <p:nvPicPr>
          <p:cNvPr id="100" name="Google Shape;100;p16"/>
          <p:cNvPicPr preferRelativeResize="0"/>
          <p:nvPr/>
        </p:nvPicPr>
        <p:blipFill rotWithShape="1">
          <a:blip r:embed="rId8">
            <a:alphaModFix/>
          </a:blip>
          <a:srcRect b="0" l="0" r="0" t="0"/>
          <a:stretch/>
        </p:blipFill>
        <p:spPr>
          <a:xfrm flipH="1" rot="-5400000">
            <a:off x="8050764" y="4007382"/>
            <a:ext cx="856264" cy="856264"/>
          </a:xfrm>
          <a:prstGeom prst="rect">
            <a:avLst/>
          </a:prstGeom>
          <a:noFill/>
          <a:ln>
            <a:noFill/>
          </a:ln>
        </p:spPr>
      </p:pic>
      <p:pic>
        <p:nvPicPr>
          <p:cNvPr id="101" name="Google Shape;101;p16"/>
          <p:cNvPicPr preferRelativeResize="0"/>
          <p:nvPr/>
        </p:nvPicPr>
        <p:blipFill rotWithShape="1">
          <a:blip r:embed="rId6">
            <a:alphaModFix/>
          </a:blip>
          <a:srcRect b="0" l="0" r="0" t="0"/>
          <a:stretch/>
        </p:blipFill>
        <p:spPr>
          <a:xfrm>
            <a:off x="8076804" y="1427117"/>
            <a:ext cx="210933" cy="210933"/>
          </a:xfrm>
          <a:prstGeom prst="rect">
            <a:avLst/>
          </a:prstGeom>
          <a:noFill/>
          <a:ln>
            <a:noFill/>
          </a:ln>
        </p:spPr>
      </p:pic>
      <p:sp>
        <p:nvSpPr>
          <p:cNvPr id="102" name="Google Shape;102;p1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nvSpPr>
        <p:spPr>
          <a:xfrm>
            <a:off x="247337" y="1693390"/>
            <a:ext cx="37833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300">
                <a:solidFill>
                  <a:schemeClr val="dk1"/>
                </a:solidFill>
                <a:highlight>
                  <a:srgbClr val="FFFF00"/>
                </a:highlight>
                <a:latin typeface="Helvetica Neue"/>
                <a:ea typeface="Helvetica Neue"/>
                <a:cs typeface="Helvetica Neue"/>
                <a:sym typeface="Helvetica Neue"/>
              </a:rPr>
              <a:t>FRONT-END HUH?</a:t>
            </a:r>
            <a:endParaRPr sz="1100"/>
          </a:p>
        </p:txBody>
      </p:sp>
      <p:sp>
        <p:nvSpPr>
          <p:cNvPr id="299" name="Google Shape;299;p34"/>
          <p:cNvSpPr/>
          <p:nvPr/>
        </p:nvSpPr>
        <p:spPr>
          <a:xfrm>
            <a:off x="247338" y="2351262"/>
            <a:ext cx="3783300" cy="1546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dk1"/>
                </a:solidFill>
                <a:latin typeface="Lato"/>
                <a:ea typeface="Lato"/>
                <a:cs typeface="Lato"/>
                <a:sym typeface="Lato"/>
              </a:rPr>
              <a:t>“A mix of programming and layout that powers the </a:t>
            </a:r>
            <a:r>
              <a:rPr b="1" lang="en-GB" sz="2400" u="sng">
                <a:solidFill>
                  <a:schemeClr val="dk1"/>
                </a:solidFill>
                <a:latin typeface="Lato"/>
                <a:ea typeface="Lato"/>
                <a:cs typeface="Lato"/>
                <a:sym typeface="Lato"/>
              </a:rPr>
              <a:t>visuals</a:t>
            </a:r>
            <a:r>
              <a:rPr lang="en-GB" sz="2400">
                <a:solidFill>
                  <a:schemeClr val="dk1"/>
                </a:solidFill>
                <a:latin typeface="Lato"/>
                <a:ea typeface="Lato"/>
                <a:cs typeface="Lato"/>
                <a:sym typeface="Lato"/>
              </a:rPr>
              <a:t> and </a:t>
            </a:r>
            <a:r>
              <a:rPr b="1" lang="en-GB" sz="2400" u="sng">
                <a:solidFill>
                  <a:schemeClr val="dk1"/>
                </a:solidFill>
                <a:latin typeface="Lato"/>
                <a:ea typeface="Lato"/>
                <a:cs typeface="Lato"/>
                <a:sym typeface="Lato"/>
              </a:rPr>
              <a:t>interactions</a:t>
            </a:r>
            <a:r>
              <a:rPr lang="en-GB" sz="2400">
                <a:solidFill>
                  <a:schemeClr val="dk1"/>
                </a:solidFill>
                <a:latin typeface="Lato"/>
                <a:ea typeface="Lato"/>
                <a:cs typeface="Lato"/>
                <a:sym typeface="Lato"/>
              </a:rPr>
              <a:t> of the web.”</a:t>
            </a:r>
            <a:endParaRPr sz="1100"/>
          </a:p>
        </p:txBody>
      </p:sp>
      <p:sp>
        <p:nvSpPr>
          <p:cNvPr id="300" name="Google Shape;300;p34"/>
          <p:cNvSpPr txBox="1"/>
          <p:nvPr/>
        </p:nvSpPr>
        <p:spPr>
          <a:xfrm>
            <a:off x="4276244" y="1706129"/>
            <a:ext cx="4506000" cy="20082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1800"/>
              <a:buFont typeface="Noto Sans Symbols"/>
              <a:buChar char="✔"/>
            </a:pPr>
            <a:r>
              <a:rPr lang="en-GB" sz="1800">
                <a:solidFill>
                  <a:schemeClr val="dk1"/>
                </a:solidFill>
                <a:latin typeface="Lato"/>
                <a:ea typeface="Lato"/>
                <a:cs typeface="Lato"/>
                <a:sym typeface="Lato"/>
              </a:rPr>
              <a:t>The Front End is what the user sees</a:t>
            </a:r>
            <a:endParaRPr sz="1100"/>
          </a:p>
          <a:p>
            <a:pPr indent="-254000" lvl="0" marL="254000" marR="0" rtl="0" algn="l">
              <a:spcBef>
                <a:spcPts val="0"/>
              </a:spcBef>
              <a:spcAft>
                <a:spcPts val="0"/>
              </a:spcAft>
              <a:buClr>
                <a:schemeClr val="dk1"/>
              </a:buClr>
              <a:buSzPts val="1800"/>
              <a:buFont typeface="Noto Sans Symbols"/>
              <a:buChar char="✔"/>
            </a:pPr>
            <a:r>
              <a:rPr lang="en-GB" sz="1800">
                <a:solidFill>
                  <a:schemeClr val="dk1"/>
                </a:solidFill>
                <a:latin typeface="Lato"/>
                <a:ea typeface="Lato"/>
                <a:cs typeface="Lato"/>
                <a:sym typeface="Lato"/>
              </a:rPr>
              <a:t>It powers the visuals and interactions of the web</a:t>
            </a:r>
            <a:endParaRPr sz="1100"/>
          </a:p>
          <a:p>
            <a:pPr indent="-254000" lvl="0" marL="254000" marR="0" rtl="0" algn="l">
              <a:spcBef>
                <a:spcPts val="0"/>
              </a:spcBef>
              <a:spcAft>
                <a:spcPts val="0"/>
              </a:spcAft>
              <a:buClr>
                <a:schemeClr val="dk1"/>
              </a:buClr>
              <a:buSzPts val="1800"/>
              <a:buFont typeface="Noto Sans Symbols"/>
              <a:buChar char="✔"/>
            </a:pPr>
            <a:r>
              <a:rPr lang="en-GB" sz="1800">
                <a:solidFill>
                  <a:schemeClr val="dk1"/>
                </a:solidFill>
                <a:latin typeface="Lato"/>
                <a:ea typeface="Lato"/>
                <a:cs typeface="Lato"/>
                <a:sym typeface="Lato"/>
              </a:rPr>
              <a:t>It is meant to be pretty, but doesn't always happen that way</a:t>
            </a:r>
            <a:endParaRPr sz="1100"/>
          </a:p>
          <a:p>
            <a:pPr indent="-254000" lvl="0" marL="254000" marR="0" rtl="0" algn="l">
              <a:spcBef>
                <a:spcPts val="0"/>
              </a:spcBef>
              <a:spcAft>
                <a:spcPts val="0"/>
              </a:spcAft>
              <a:buClr>
                <a:schemeClr val="dk1"/>
              </a:buClr>
              <a:buSzPts val="1800"/>
              <a:buFont typeface="Noto Sans Symbols"/>
              <a:buChar char="✔"/>
            </a:pPr>
            <a:r>
              <a:rPr lang="en-GB" sz="1800">
                <a:solidFill>
                  <a:schemeClr val="dk1"/>
                </a:solidFill>
                <a:latin typeface="Lato"/>
                <a:ea typeface="Lato"/>
                <a:cs typeface="Lato"/>
                <a:sym typeface="Lato"/>
              </a:rPr>
              <a:t>Made up of HTML, CSS and Javascript</a:t>
            </a:r>
            <a:endParaRPr sz="1800">
              <a:solidFill>
                <a:schemeClr val="dk1"/>
              </a:solidFill>
              <a:latin typeface="Lato"/>
              <a:ea typeface="Lato"/>
              <a:cs typeface="Lato"/>
              <a:sym typeface="Lato"/>
            </a:endParaRPr>
          </a:p>
          <a:p>
            <a:pPr indent="-139700" lvl="0" marL="254000" marR="0" rtl="0" algn="l">
              <a:spcBef>
                <a:spcPts val="0"/>
              </a:spcBef>
              <a:spcAft>
                <a:spcPts val="0"/>
              </a:spcAft>
              <a:buClr>
                <a:schemeClr val="dk1"/>
              </a:buClr>
              <a:buSzPts val="1800"/>
              <a:buFont typeface="Noto Sans Symbols"/>
              <a:buNone/>
            </a:pPr>
            <a:r>
              <a:t/>
            </a:r>
            <a:endParaRPr sz="1800">
              <a:solidFill>
                <a:schemeClr val="dk1"/>
              </a:solidFill>
              <a:latin typeface="Lato"/>
              <a:ea typeface="Lato"/>
              <a:cs typeface="Lato"/>
              <a:sym typeface="Lato"/>
            </a:endParaRPr>
          </a:p>
        </p:txBody>
      </p:sp>
      <p:pic>
        <p:nvPicPr>
          <p:cNvPr id="301" name="Google Shape;301;p34"/>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302" name="Google Shape;302;p34"/>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303" name="Google Shape;303;p3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304" name="Google Shape;304;p3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p214"/>
          <p:cNvSpPr txBox="1"/>
          <p:nvPr>
            <p:ph idx="1" type="body"/>
          </p:nvPr>
        </p:nvSpPr>
        <p:spPr>
          <a:xfrm>
            <a:off x="630900" y="1066557"/>
            <a:ext cx="7886700" cy="5379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n-GB">
                <a:solidFill>
                  <a:schemeClr val="dk1"/>
                </a:solidFill>
              </a:rPr>
              <a:t>CSS styles can be inherited from the parent elements</a:t>
            </a:r>
            <a:endParaRPr>
              <a:solidFill>
                <a:schemeClr val="dk1"/>
              </a:solidFill>
            </a:endParaRPr>
          </a:p>
        </p:txBody>
      </p:sp>
      <p:sp>
        <p:nvSpPr>
          <p:cNvPr id="2680" name="Google Shape;2680;p214"/>
          <p:cNvSpPr txBox="1"/>
          <p:nvPr/>
        </p:nvSpPr>
        <p:spPr>
          <a:xfrm>
            <a:off x="628650" y="2008300"/>
            <a:ext cx="3000000" cy="994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450">
                <a:solidFill>
                  <a:srgbClr val="800000"/>
                </a:solidFill>
                <a:highlight>
                  <a:srgbClr val="FFFFFE"/>
                </a:highlight>
                <a:latin typeface="Courier New"/>
                <a:ea typeface="Courier New"/>
                <a:cs typeface="Courier New"/>
                <a:sym typeface="Courier New"/>
              </a:rPr>
              <a:t>body</a:t>
            </a:r>
            <a:r>
              <a:rPr b="1" lang="en-GB" sz="1450">
                <a:solidFill>
                  <a:schemeClr val="dk1"/>
                </a:solidFill>
                <a:highlight>
                  <a:srgbClr val="FFFFFE"/>
                </a:highlight>
                <a:latin typeface="Courier New"/>
                <a:ea typeface="Courier New"/>
                <a:cs typeface="Courier New"/>
                <a:sym typeface="Courier New"/>
              </a:rPr>
              <a:t>{</a:t>
            </a:r>
            <a:endParaRPr b="1"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FFFFFE"/>
                </a:highlight>
                <a:latin typeface="Courier New"/>
                <a:ea typeface="Courier New"/>
                <a:cs typeface="Courier New"/>
                <a:sym typeface="Courier New"/>
              </a:rPr>
              <a:t>  </a:t>
            </a:r>
            <a:r>
              <a:rPr b="1" lang="en-GB" sz="1450">
                <a:solidFill>
                  <a:srgbClr val="FF0000"/>
                </a:solidFill>
                <a:highlight>
                  <a:srgbClr val="FFFFFE"/>
                </a:highlight>
                <a:latin typeface="Courier New"/>
                <a:ea typeface="Courier New"/>
                <a:cs typeface="Courier New"/>
                <a:sym typeface="Courier New"/>
              </a:rPr>
              <a:t>color:</a:t>
            </a:r>
            <a:r>
              <a:rPr b="1" lang="en-GB" sz="1450">
                <a:solidFill>
                  <a:schemeClr val="dk1"/>
                </a:solidFill>
                <a:highlight>
                  <a:srgbClr val="FFFFFE"/>
                </a:highlight>
                <a:latin typeface="Courier New"/>
                <a:ea typeface="Courier New"/>
                <a:cs typeface="Courier New"/>
                <a:sym typeface="Courier New"/>
              </a:rPr>
              <a:t> </a:t>
            </a:r>
            <a:r>
              <a:rPr b="1" lang="en-GB" sz="1450">
                <a:solidFill>
                  <a:srgbClr val="0451A5"/>
                </a:solidFill>
                <a:highlight>
                  <a:srgbClr val="FFFFFE"/>
                </a:highlight>
                <a:latin typeface="Courier New"/>
                <a:ea typeface="Courier New"/>
                <a:cs typeface="Courier New"/>
                <a:sym typeface="Courier New"/>
              </a:rPr>
              <a:t>#333333</a:t>
            </a:r>
            <a:r>
              <a:rPr b="1" lang="en-GB" sz="1450">
                <a:solidFill>
                  <a:schemeClr val="dk1"/>
                </a:solidFill>
                <a:highlight>
                  <a:srgbClr val="FFFFFE"/>
                </a:highlight>
                <a:latin typeface="Courier New"/>
                <a:ea typeface="Courier New"/>
                <a:cs typeface="Courier New"/>
                <a:sym typeface="Courier New"/>
              </a:rPr>
              <a:t>;</a:t>
            </a:r>
            <a:endParaRPr b="1"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chemeClr val="dk1"/>
                </a:solidFill>
                <a:highlight>
                  <a:srgbClr val="FFFFFE"/>
                </a:highlight>
                <a:latin typeface="Courier New"/>
                <a:ea typeface="Courier New"/>
                <a:cs typeface="Courier New"/>
                <a:sym typeface="Courier New"/>
              </a:rPr>
              <a:t>}</a:t>
            </a:r>
            <a:endParaRPr b="1" sz="1450">
              <a:solidFill>
                <a:schemeClr val="dk1"/>
              </a:solidFill>
              <a:highlight>
                <a:srgbClr val="FFFFFE"/>
              </a:highlight>
              <a:latin typeface="Courier New"/>
              <a:ea typeface="Courier New"/>
              <a:cs typeface="Courier New"/>
              <a:sym typeface="Courier New"/>
            </a:endParaRPr>
          </a:p>
        </p:txBody>
      </p:sp>
      <p:sp>
        <p:nvSpPr>
          <p:cNvPr id="2681" name="Google Shape;2681;p214"/>
          <p:cNvSpPr txBox="1"/>
          <p:nvPr/>
        </p:nvSpPr>
        <p:spPr>
          <a:xfrm>
            <a:off x="3989425" y="19071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50">
                <a:solidFill>
                  <a:srgbClr val="800000"/>
                </a:solidFill>
                <a:highlight>
                  <a:srgbClr val="FFFFFE"/>
                </a:highlight>
                <a:latin typeface="Courier New"/>
                <a:ea typeface="Courier New"/>
                <a:cs typeface="Courier New"/>
                <a:sym typeface="Courier New"/>
              </a:rPr>
              <a:t>h1</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rgbClr val="FF0000"/>
                </a:solidFill>
                <a:highlight>
                  <a:srgbClr val="FFFFFE"/>
                </a:highlight>
                <a:latin typeface="Courier New"/>
                <a:ea typeface="Courier New"/>
                <a:cs typeface="Courier New"/>
                <a:sym typeface="Courier New"/>
              </a:rPr>
              <a:t>  color:</a:t>
            </a:r>
            <a:r>
              <a:rPr lang="en-GB" sz="1450">
                <a:solidFill>
                  <a:schemeClr val="dk1"/>
                </a:solidFill>
                <a:highlight>
                  <a:srgbClr val="FFFFFE"/>
                </a:highlight>
                <a:latin typeface="Courier New"/>
                <a:ea typeface="Courier New"/>
                <a:cs typeface="Courier New"/>
                <a:sym typeface="Courier New"/>
              </a:rPr>
              <a:t> </a:t>
            </a:r>
            <a:r>
              <a:rPr lang="en-GB" sz="1450">
                <a:solidFill>
                  <a:srgbClr val="0451A5"/>
                </a:solidFill>
                <a:highlight>
                  <a:srgbClr val="FFFFFE"/>
                </a:highlight>
                <a:latin typeface="Courier New"/>
                <a:ea typeface="Courier New"/>
                <a:cs typeface="Courier New"/>
                <a:sym typeface="Courier New"/>
              </a:rPr>
              <a:t>#333333</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rgbClr val="800000"/>
                </a:solidFill>
                <a:highlight>
                  <a:srgbClr val="FFFFFE"/>
                </a:highlight>
                <a:latin typeface="Courier New"/>
                <a:ea typeface="Courier New"/>
                <a:cs typeface="Courier New"/>
                <a:sym typeface="Courier New"/>
              </a:rPr>
              <a:t>div</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FF0000"/>
                </a:solidFill>
                <a:highlight>
                  <a:srgbClr val="FFFFFE"/>
                </a:highlight>
                <a:latin typeface="Courier New"/>
                <a:ea typeface="Courier New"/>
                <a:cs typeface="Courier New"/>
                <a:sym typeface="Courier New"/>
              </a:rPr>
              <a:t>color:</a:t>
            </a:r>
            <a:r>
              <a:rPr lang="en-GB" sz="1450">
                <a:solidFill>
                  <a:schemeClr val="dk1"/>
                </a:solidFill>
                <a:highlight>
                  <a:srgbClr val="FFFFFE"/>
                </a:highlight>
                <a:latin typeface="Courier New"/>
                <a:ea typeface="Courier New"/>
                <a:cs typeface="Courier New"/>
                <a:sym typeface="Courier New"/>
              </a:rPr>
              <a:t> </a:t>
            </a:r>
            <a:r>
              <a:rPr lang="en-GB" sz="1450">
                <a:solidFill>
                  <a:srgbClr val="0451A5"/>
                </a:solidFill>
                <a:highlight>
                  <a:srgbClr val="FFFFFE"/>
                </a:highlight>
                <a:latin typeface="Courier New"/>
                <a:ea typeface="Courier New"/>
                <a:cs typeface="Courier New"/>
                <a:sym typeface="Courier New"/>
              </a:rPr>
              <a:t>#333333</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rgbClr val="800000"/>
                </a:solidFill>
                <a:highlight>
                  <a:srgbClr val="FFFFFE"/>
                </a:highlight>
                <a:latin typeface="Courier New"/>
                <a:ea typeface="Courier New"/>
                <a:cs typeface="Courier New"/>
                <a:sym typeface="Courier New"/>
              </a:rPr>
              <a:t>p</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FF0000"/>
                </a:solidFill>
                <a:highlight>
                  <a:srgbClr val="FFFFFE"/>
                </a:highlight>
                <a:latin typeface="Courier New"/>
                <a:ea typeface="Courier New"/>
                <a:cs typeface="Courier New"/>
                <a:sym typeface="Courier New"/>
              </a:rPr>
              <a:t>color:</a:t>
            </a:r>
            <a:r>
              <a:rPr lang="en-GB" sz="1450">
                <a:solidFill>
                  <a:schemeClr val="dk1"/>
                </a:solidFill>
                <a:highlight>
                  <a:srgbClr val="FFFFFE"/>
                </a:highlight>
                <a:latin typeface="Courier New"/>
                <a:ea typeface="Courier New"/>
                <a:cs typeface="Courier New"/>
                <a:sym typeface="Courier New"/>
              </a:rPr>
              <a:t> </a:t>
            </a:r>
            <a:r>
              <a:rPr lang="en-GB" sz="1450">
                <a:solidFill>
                  <a:srgbClr val="0451A5"/>
                </a:solidFill>
                <a:highlight>
                  <a:srgbClr val="FFFFFE"/>
                </a:highlight>
                <a:latin typeface="Courier New"/>
                <a:ea typeface="Courier New"/>
                <a:cs typeface="Courier New"/>
                <a:sym typeface="Courier New"/>
              </a:rPr>
              <a:t>#333333</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p:txBody>
      </p:sp>
      <p:sp>
        <p:nvSpPr>
          <p:cNvPr id="2682" name="Google Shape;2682;p214"/>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83" name="Google Shape;2683;p214"/>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Inheritance</a:t>
            </a:r>
            <a:endParaRPr sz="1100"/>
          </a:p>
        </p:txBody>
      </p:sp>
      <p:sp>
        <p:nvSpPr>
          <p:cNvPr id="2684" name="Google Shape;2684;p21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cxnSp>
        <p:nvCxnSpPr>
          <p:cNvPr id="2685" name="Google Shape;2685;p214"/>
          <p:cNvCxnSpPr/>
          <p:nvPr/>
        </p:nvCxnSpPr>
        <p:spPr>
          <a:xfrm>
            <a:off x="6407075" y="1907125"/>
            <a:ext cx="0" cy="2883900"/>
          </a:xfrm>
          <a:prstGeom prst="straightConnector1">
            <a:avLst/>
          </a:prstGeom>
          <a:noFill/>
          <a:ln cap="flat" cmpd="sng" w="9525">
            <a:solidFill>
              <a:schemeClr val="dk2"/>
            </a:solidFill>
            <a:prstDash val="solid"/>
            <a:round/>
            <a:headEnd len="med" w="med" type="stealth"/>
            <a:tailEnd len="med" w="med" type="stealth"/>
          </a:ln>
        </p:spPr>
      </p:cxnSp>
      <p:sp>
        <p:nvSpPr>
          <p:cNvPr id="2686" name="Google Shape;2686;p214"/>
          <p:cNvSpPr txBox="1"/>
          <p:nvPr>
            <p:ph idx="1" type="body"/>
          </p:nvPr>
        </p:nvSpPr>
        <p:spPr>
          <a:xfrm>
            <a:off x="6454550" y="2408225"/>
            <a:ext cx="2405400" cy="13602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n-GB" sz="1400"/>
              <a:t>All these descendants/child elements </a:t>
            </a:r>
            <a:r>
              <a:rPr b="1" lang="en-GB" sz="1400">
                <a:highlight>
                  <a:srgbClr val="FFFF00"/>
                </a:highlight>
              </a:rPr>
              <a:t>inherit the body style </a:t>
            </a:r>
            <a:r>
              <a:rPr lang="en-GB" sz="1400"/>
              <a:t>of color #333333 by default.</a:t>
            </a:r>
            <a:endParaRPr sz="1400"/>
          </a:p>
        </p:txBody>
      </p:sp>
      <p:cxnSp>
        <p:nvCxnSpPr>
          <p:cNvPr id="2687" name="Google Shape;2687;p214"/>
          <p:cNvCxnSpPr/>
          <p:nvPr/>
        </p:nvCxnSpPr>
        <p:spPr>
          <a:xfrm flipH="1" rot="10800000">
            <a:off x="2839325" y="2153325"/>
            <a:ext cx="1034100" cy="277200"/>
          </a:xfrm>
          <a:prstGeom prst="straightConnector1">
            <a:avLst/>
          </a:prstGeom>
          <a:noFill/>
          <a:ln cap="flat" cmpd="sng" w="9525">
            <a:solidFill>
              <a:schemeClr val="dk2"/>
            </a:solidFill>
            <a:prstDash val="dash"/>
            <a:round/>
            <a:headEnd len="med" w="med" type="none"/>
            <a:tailEnd len="med" w="med" type="triangle"/>
          </a:ln>
        </p:spPr>
      </p:cxnSp>
      <p:cxnSp>
        <p:nvCxnSpPr>
          <p:cNvPr id="2688" name="Google Shape;2688;p214"/>
          <p:cNvCxnSpPr/>
          <p:nvPr/>
        </p:nvCxnSpPr>
        <p:spPr>
          <a:xfrm>
            <a:off x="2854200" y="2571750"/>
            <a:ext cx="1038900" cy="278400"/>
          </a:xfrm>
          <a:prstGeom prst="straightConnector1">
            <a:avLst/>
          </a:prstGeom>
          <a:noFill/>
          <a:ln cap="flat" cmpd="sng" w="9525">
            <a:solidFill>
              <a:schemeClr val="dk2"/>
            </a:solidFill>
            <a:prstDash val="dash"/>
            <a:round/>
            <a:headEnd len="med" w="med" type="none"/>
            <a:tailEnd len="med" w="med" type="triangle"/>
          </a:ln>
        </p:spPr>
      </p:cxnSp>
      <p:cxnSp>
        <p:nvCxnSpPr>
          <p:cNvPr id="2689" name="Google Shape;2689;p214"/>
          <p:cNvCxnSpPr/>
          <p:nvPr/>
        </p:nvCxnSpPr>
        <p:spPr>
          <a:xfrm>
            <a:off x="2824475" y="2765000"/>
            <a:ext cx="1181700" cy="1271100"/>
          </a:xfrm>
          <a:prstGeom prst="straightConnector1">
            <a:avLst/>
          </a:prstGeom>
          <a:noFill/>
          <a:ln cap="flat" cmpd="sng" w="9525">
            <a:solidFill>
              <a:schemeClr val="dk2"/>
            </a:solidFill>
            <a:prstDash val="dash"/>
            <a:round/>
            <a:headEnd len="med" w="med" type="none"/>
            <a:tailEnd len="med" w="med" type="triangle"/>
          </a:ln>
        </p:spPr>
      </p:cxnSp>
      <p:sp>
        <p:nvSpPr>
          <p:cNvPr id="2690" name="Google Shape;2690;p214"/>
          <p:cNvSpPr txBox="1"/>
          <p:nvPr/>
        </p:nvSpPr>
        <p:spPr>
          <a:xfrm>
            <a:off x="3071250" y="4628725"/>
            <a:ext cx="6072600" cy="27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chemeClr val="hlink"/>
                </a:solidFill>
                <a:hlinkClick r:id="rId3"/>
              </a:rPr>
              <a:t>https://developer.mozilla.org/en-US/docs/Learn/CSS/Building_blocks/Cascade_and_inheritance</a:t>
            </a:r>
            <a:endParaRPr sz="1000"/>
          </a:p>
        </p:txBody>
      </p:sp>
      <p:sp>
        <p:nvSpPr>
          <p:cNvPr id="2691" name="Google Shape;2691;p214"/>
          <p:cNvSpPr txBox="1"/>
          <p:nvPr/>
        </p:nvSpPr>
        <p:spPr>
          <a:xfrm>
            <a:off x="6904600" y="4248975"/>
            <a:ext cx="2204100" cy="46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u="sng">
                <a:solidFill>
                  <a:schemeClr val="hlink"/>
                </a:solidFill>
                <a:hlinkClick r:id="rId4"/>
              </a:rPr>
              <a:t>https://repl.it/@malcolmyam/simple-grouping-selectors#index.html</a:t>
            </a:r>
            <a:endParaRPr sz="900"/>
          </a:p>
        </p:txBody>
      </p:sp>
      <p:sp>
        <p:nvSpPr>
          <p:cNvPr id="2692" name="Google Shape;2692;p21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215"/>
          <p:cNvSpPr txBox="1"/>
          <p:nvPr>
            <p:ph idx="1" type="body"/>
          </p:nvPr>
        </p:nvSpPr>
        <p:spPr>
          <a:xfrm>
            <a:off x="485050" y="1086125"/>
            <a:ext cx="8370000" cy="33105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GB">
                <a:solidFill>
                  <a:schemeClr val="dk1"/>
                </a:solidFill>
                <a:latin typeface="Calibri"/>
                <a:ea typeface="Calibri"/>
                <a:cs typeface="Calibri"/>
                <a:sym typeface="Calibri"/>
              </a:rPr>
              <a:t>A CSS selector can contain more than one simple selector. Between the simple selectors, we can include a combinator.</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chemeClr val="dk1"/>
                </a:solidFill>
                <a:latin typeface="Calibri"/>
                <a:ea typeface="Calibri"/>
                <a:cs typeface="Calibri"/>
                <a:sym typeface="Calibri"/>
              </a:rPr>
              <a:t>There are four different combinators in CSS:</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chemeClr val="dk1"/>
                </a:solidFill>
                <a:latin typeface="Calibri"/>
                <a:ea typeface="Calibri"/>
                <a:cs typeface="Calibri"/>
                <a:sym typeface="Calibri"/>
              </a:rPr>
              <a:t>descendant selector (space)</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rgbClr val="1155CC"/>
                </a:solidFill>
                <a:latin typeface="Calibri"/>
                <a:ea typeface="Calibri"/>
                <a:cs typeface="Calibri"/>
                <a:sym typeface="Calibri"/>
              </a:rPr>
              <a:t>child selector (&gt;)</a:t>
            </a:r>
            <a:endParaRPr>
              <a:solidFill>
                <a:srgbClr val="1155CC"/>
              </a:solidFill>
              <a:latin typeface="Calibri"/>
              <a:ea typeface="Calibri"/>
              <a:cs typeface="Calibri"/>
              <a:sym typeface="Calibri"/>
            </a:endParaRPr>
          </a:p>
          <a:p>
            <a:pPr indent="0" lvl="0" marL="0" rtl="0" algn="l">
              <a:spcBef>
                <a:spcPts val="1200"/>
              </a:spcBef>
              <a:spcAft>
                <a:spcPts val="0"/>
              </a:spcAft>
              <a:buNone/>
            </a:pPr>
            <a:r>
              <a:rPr lang="en-GB">
                <a:solidFill>
                  <a:srgbClr val="1155CC"/>
                </a:solidFill>
                <a:latin typeface="Calibri"/>
                <a:ea typeface="Calibri"/>
                <a:cs typeface="Calibri"/>
                <a:sym typeface="Calibri"/>
              </a:rPr>
              <a:t>adjacent sibling selector (+)</a:t>
            </a:r>
            <a:endParaRPr>
              <a:solidFill>
                <a:srgbClr val="1155CC"/>
              </a:solidFill>
              <a:latin typeface="Calibri"/>
              <a:ea typeface="Calibri"/>
              <a:cs typeface="Calibri"/>
              <a:sym typeface="Calibri"/>
            </a:endParaRPr>
          </a:p>
          <a:p>
            <a:pPr indent="0" lvl="0" marL="0" rtl="0" algn="l">
              <a:spcBef>
                <a:spcPts val="1200"/>
              </a:spcBef>
              <a:spcAft>
                <a:spcPts val="1200"/>
              </a:spcAft>
              <a:buNone/>
            </a:pPr>
            <a:r>
              <a:rPr lang="en-GB">
                <a:solidFill>
                  <a:srgbClr val="1155CC"/>
                </a:solidFill>
                <a:latin typeface="Calibri"/>
                <a:ea typeface="Calibri"/>
                <a:cs typeface="Calibri"/>
                <a:sym typeface="Calibri"/>
              </a:rPr>
              <a:t>general sibling selector (~)</a:t>
            </a:r>
            <a:endParaRPr>
              <a:solidFill>
                <a:srgbClr val="1155CC"/>
              </a:solidFill>
              <a:latin typeface="Calibri"/>
              <a:ea typeface="Calibri"/>
              <a:cs typeface="Calibri"/>
              <a:sym typeface="Calibri"/>
            </a:endParaRPr>
          </a:p>
        </p:txBody>
      </p:sp>
      <p:sp>
        <p:nvSpPr>
          <p:cNvPr id="2698" name="Google Shape;2698;p215"/>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699" name="Google Shape;2699;p215"/>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CSS Combinators</a:t>
            </a:r>
            <a:endParaRPr b="1" sz="2100">
              <a:solidFill>
                <a:srgbClr val="FFFFFF"/>
              </a:solidFill>
              <a:latin typeface="Lato Light"/>
              <a:ea typeface="Lato Light"/>
              <a:cs typeface="Lato Light"/>
              <a:sym typeface="Lato Light"/>
            </a:endParaRPr>
          </a:p>
          <a:p>
            <a:pPr indent="0" lvl="0" marL="0" marR="0" rtl="0" algn="ctr">
              <a:spcBef>
                <a:spcPts val="0"/>
              </a:spcBef>
              <a:spcAft>
                <a:spcPts val="0"/>
              </a:spcAft>
              <a:buNone/>
            </a:pPr>
            <a:r>
              <a:t/>
            </a:r>
            <a:endParaRPr b="1" sz="2100">
              <a:solidFill>
                <a:srgbClr val="FFFFFF"/>
              </a:solidFill>
              <a:latin typeface="Lato Light"/>
              <a:ea typeface="Lato Light"/>
              <a:cs typeface="Lato Light"/>
              <a:sym typeface="Lato Light"/>
            </a:endParaRPr>
          </a:p>
        </p:txBody>
      </p:sp>
      <p:sp>
        <p:nvSpPr>
          <p:cNvPr id="2700" name="Google Shape;2700;p21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701" name="Google Shape;2701;p215"/>
          <p:cNvSpPr txBox="1"/>
          <p:nvPr/>
        </p:nvSpPr>
        <p:spPr>
          <a:xfrm>
            <a:off x="4661300" y="4626350"/>
            <a:ext cx="4425600" cy="47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100" u="sng">
                <a:solidFill>
                  <a:schemeClr val="hlink"/>
                </a:solidFill>
                <a:hlinkClick r:id="rId3"/>
              </a:rPr>
              <a:t>https://www.w3schools.com/css/css_combinators.asp</a:t>
            </a:r>
            <a:endParaRPr sz="1100"/>
          </a:p>
          <a:p>
            <a:pPr indent="0" lvl="0" marL="0" rtl="0" algn="r">
              <a:spcBef>
                <a:spcPts val="0"/>
              </a:spcBef>
              <a:spcAft>
                <a:spcPts val="0"/>
              </a:spcAft>
              <a:buNone/>
            </a:pPr>
            <a:r>
              <a:t/>
            </a:r>
            <a:endParaRPr sz="1100"/>
          </a:p>
        </p:txBody>
      </p:sp>
      <p:sp>
        <p:nvSpPr>
          <p:cNvPr id="2702" name="Google Shape;2702;p21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sp>
        <p:nvSpPr>
          <p:cNvPr id="2707" name="Google Shape;2707;p216"/>
          <p:cNvSpPr txBox="1"/>
          <p:nvPr>
            <p:ph idx="1" type="body"/>
          </p:nvPr>
        </p:nvSpPr>
        <p:spPr>
          <a:xfrm>
            <a:off x="215900" y="1037075"/>
            <a:ext cx="8541000" cy="759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a:t>Specificity</a:t>
            </a:r>
            <a:r>
              <a:rPr lang="en-GB"/>
              <a:t> determines how browsers decide which CSS rule takes precedence</a:t>
            </a:r>
            <a:endParaRPr/>
          </a:p>
          <a:p>
            <a:pPr indent="0" lvl="0" marL="0" rtl="0" algn="l">
              <a:spcBef>
                <a:spcPts val="1200"/>
              </a:spcBef>
              <a:spcAft>
                <a:spcPts val="1200"/>
              </a:spcAft>
              <a:buNone/>
            </a:pPr>
            <a:r>
              <a:t/>
            </a:r>
            <a:endParaRPr/>
          </a:p>
        </p:txBody>
      </p:sp>
      <p:sp>
        <p:nvSpPr>
          <p:cNvPr id="2708" name="Google Shape;2708;p216"/>
          <p:cNvSpPr txBox="1"/>
          <p:nvPr/>
        </p:nvSpPr>
        <p:spPr>
          <a:xfrm>
            <a:off x="306525" y="1686150"/>
            <a:ext cx="3697800" cy="86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800000"/>
                </a:solidFill>
                <a:highlight>
                  <a:srgbClr val="FFFFFE"/>
                </a:highlight>
                <a:latin typeface="Courier New"/>
                <a:ea typeface="Courier New"/>
                <a:cs typeface="Courier New"/>
                <a:sym typeface="Courier New"/>
              </a:rPr>
              <a:t>p</a:t>
            </a:r>
            <a:r>
              <a:rPr lang="en-GB" sz="1450">
                <a:solidFill>
                  <a:schemeClr val="dk1"/>
                </a:solidFill>
                <a:highlight>
                  <a:srgbClr val="FFFFFE"/>
                </a:highlight>
                <a:latin typeface="Courier New"/>
                <a:ea typeface="Courier New"/>
                <a:cs typeface="Courier New"/>
                <a:sym typeface="Courier New"/>
              </a:rPr>
              <a:t>{</a:t>
            </a:r>
            <a:r>
              <a:rPr lang="en-GB" sz="1450">
                <a:solidFill>
                  <a:srgbClr val="FF0000"/>
                </a:solidFill>
                <a:highlight>
                  <a:srgbClr val="FFFFFE"/>
                </a:highlight>
                <a:latin typeface="Courier New"/>
                <a:ea typeface="Courier New"/>
                <a:cs typeface="Courier New"/>
                <a:sym typeface="Courier New"/>
              </a:rPr>
              <a:t>color:</a:t>
            </a:r>
            <a:r>
              <a:rPr lang="en-GB" sz="1450">
                <a:solidFill>
                  <a:srgbClr val="0451A5"/>
                </a:solidFill>
                <a:highlight>
                  <a:srgbClr val="FFFFFE"/>
                </a:highlight>
                <a:latin typeface="Courier New"/>
                <a:ea typeface="Courier New"/>
                <a:cs typeface="Courier New"/>
                <a:sym typeface="Courier New"/>
              </a:rPr>
              <a:t>red</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450">
                <a:solidFill>
                  <a:srgbClr val="800000"/>
                </a:solidFill>
                <a:highlight>
                  <a:srgbClr val="FFFFFE"/>
                </a:highlight>
                <a:latin typeface="Courier New"/>
                <a:ea typeface="Courier New"/>
                <a:cs typeface="Courier New"/>
                <a:sym typeface="Courier New"/>
              </a:rPr>
              <a:t>.example</a:t>
            </a:r>
            <a:r>
              <a:rPr b="1" lang="en-GB" sz="1450">
                <a:solidFill>
                  <a:schemeClr val="dk1"/>
                </a:solidFill>
                <a:highlight>
                  <a:srgbClr val="FFFFFE"/>
                </a:highlight>
                <a:latin typeface="Courier New"/>
                <a:ea typeface="Courier New"/>
                <a:cs typeface="Courier New"/>
                <a:sym typeface="Courier New"/>
              </a:rPr>
              <a:t>{</a:t>
            </a:r>
            <a:r>
              <a:rPr b="1" lang="en-GB" sz="1450">
                <a:solidFill>
                  <a:srgbClr val="FF0000"/>
                </a:solidFill>
                <a:highlight>
                  <a:srgbClr val="FFFFFE"/>
                </a:highlight>
                <a:latin typeface="Courier New"/>
                <a:ea typeface="Courier New"/>
                <a:cs typeface="Courier New"/>
                <a:sym typeface="Courier New"/>
              </a:rPr>
              <a:t>color:</a:t>
            </a:r>
            <a:r>
              <a:rPr b="1" lang="en-GB" sz="1450">
                <a:solidFill>
                  <a:schemeClr val="dk1"/>
                </a:solidFill>
                <a:highlight>
                  <a:srgbClr val="FFFFFE"/>
                </a:highlight>
                <a:latin typeface="Courier New"/>
                <a:ea typeface="Courier New"/>
                <a:cs typeface="Courier New"/>
                <a:sym typeface="Courier New"/>
              </a:rPr>
              <a:t> </a:t>
            </a:r>
            <a:r>
              <a:rPr b="1" lang="en-GB" sz="1450">
                <a:solidFill>
                  <a:srgbClr val="0451A5"/>
                </a:solidFill>
                <a:highlight>
                  <a:srgbClr val="FFFFFE"/>
                </a:highlight>
                <a:latin typeface="Courier New"/>
                <a:ea typeface="Courier New"/>
                <a:cs typeface="Courier New"/>
                <a:sym typeface="Courier New"/>
              </a:rPr>
              <a:t>blue</a:t>
            </a:r>
            <a:r>
              <a:rPr b="1" lang="en-GB" sz="1450">
                <a:solidFill>
                  <a:schemeClr val="dk1"/>
                </a:solidFill>
                <a:highlight>
                  <a:srgbClr val="FFFFFE"/>
                </a:highlight>
                <a:latin typeface="Courier New"/>
                <a:ea typeface="Courier New"/>
                <a:cs typeface="Courier New"/>
                <a:sym typeface="Courier New"/>
              </a:rPr>
              <a:t>;}</a:t>
            </a:r>
            <a:endParaRPr b="1" sz="1450">
              <a:solidFill>
                <a:schemeClr val="dk1"/>
              </a:solidFill>
              <a:highlight>
                <a:srgbClr val="FFFFFE"/>
              </a:highlight>
              <a:latin typeface="Courier New"/>
              <a:ea typeface="Courier New"/>
              <a:cs typeface="Courier New"/>
              <a:sym typeface="Courier New"/>
            </a:endParaRPr>
          </a:p>
        </p:txBody>
      </p:sp>
      <p:sp>
        <p:nvSpPr>
          <p:cNvPr id="2709" name="Google Shape;2709;p216"/>
          <p:cNvSpPr txBox="1"/>
          <p:nvPr/>
        </p:nvSpPr>
        <p:spPr>
          <a:xfrm>
            <a:off x="4747050" y="1796375"/>
            <a:ext cx="41508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p</a:t>
            </a:r>
            <a:r>
              <a:rPr lang="en-GB" sz="1450">
                <a:solidFill>
                  <a:schemeClr val="dk1"/>
                </a:solidFill>
                <a:highlight>
                  <a:srgbClr val="FFFFFE"/>
                </a:highlight>
                <a:latin typeface="Courier New"/>
                <a:ea typeface="Courier New"/>
                <a:cs typeface="Courier New"/>
                <a:sym typeface="Courier New"/>
              </a:rPr>
              <a:t> </a:t>
            </a:r>
            <a:r>
              <a:rPr lang="en-GB" sz="1450">
                <a:solidFill>
                  <a:srgbClr val="984E9C"/>
                </a:solidFill>
                <a:highlight>
                  <a:srgbClr val="FFFFFE"/>
                </a:highlight>
                <a:latin typeface="Courier New"/>
                <a:ea typeface="Courier New"/>
                <a:cs typeface="Courier New"/>
                <a:sym typeface="Courier New"/>
              </a:rPr>
              <a:t>class</a:t>
            </a:r>
            <a:r>
              <a:rPr lang="en-GB" sz="1450">
                <a:solidFill>
                  <a:srgbClr val="1F217D"/>
                </a:solidFill>
                <a:highlight>
                  <a:srgbClr val="FFFFFE"/>
                </a:highlight>
                <a:latin typeface="Courier New"/>
                <a:ea typeface="Courier New"/>
                <a:cs typeface="Courier New"/>
                <a:sym typeface="Courier New"/>
              </a:rPr>
              <a:t>=</a:t>
            </a:r>
            <a:r>
              <a:rPr lang="en-GB" sz="1450">
                <a:solidFill>
                  <a:srgbClr val="AC9037"/>
                </a:solidFill>
                <a:highlight>
                  <a:srgbClr val="FFFFFE"/>
                </a:highlight>
                <a:latin typeface="Courier New"/>
                <a:ea typeface="Courier New"/>
                <a:cs typeface="Courier New"/>
                <a:sym typeface="Courier New"/>
              </a:rPr>
              <a:t>"example"</a:t>
            </a:r>
            <a:r>
              <a:rPr lang="en-GB" sz="1450">
                <a:solidFill>
                  <a:srgbClr val="1F217D"/>
                </a:solidFill>
                <a:highlight>
                  <a:srgbClr val="FFFFFE"/>
                </a:highlight>
                <a:latin typeface="Courier New"/>
                <a:ea typeface="Courier New"/>
                <a:cs typeface="Courier New"/>
                <a:sym typeface="Courier New"/>
              </a:rPr>
              <a:t>&gt;</a:t>
            </a:r>
            <a:r>
              <a:rPr lang="en-GB" sz="1450">
                <a:solidFill>
                  <a:schemeClr val="dk1"/>
                </a:solidFill>
                <a:highlight>
                  <a:srgbClr val="FFFFFE"/>
                </a:highlight>
                <a:latin typeface="Courier New"/>
                <a:ea typeface="Courier New"/>
                <a:cs typeface="Courier New"/>
                <a:sym typeface="Courier New"/>
              </a:rPr>
              <a:t>Red or blue?</a:t>
            </a:r>
            <a:r>
              <a:rPr lang="en-GB" sz="1450">
                <a:solidFill>
                  <a:srgbClr val="1F217D"/>
                </a:solidFill>
                <a:highlight>
                  <a:srgbClr val="FFFFFE"/>
                </a:highlight>
                <a:latin typeface="Courier New"/>
                <a:ea typeface="Courier New"/>
                <a:cs typeface="Courier New"/>
                <a:sym typeface="Courier New"/>
              </a:rPr>
              <a:t>&lt;</a:t>
            </a:r>
            <a:r>
              <a:rPr lang="en-GB" sz="1450">
                <a:solidFill>
                  <a:srgbClr val="4D7FE2"/>
                </a:solidFill>
                <a:highlight>
                  <a:srgbClr val="FFFFFE"/>
                </a:highlight>
                <a:latin typeface="Courier New"/>
                <a:ea typeface="Courier New"/>
                <a:cs typeface="Courier New"/>
                <a:sym typeface="Courier New"/>
              </a:rPr>
              <a:t>p</a:t>
            </a:r>
            <a:r>
              <a:rPr lang="en-GB" sz="1450">
                <a:solidFill>
                  <a:srgbClr val="1F217D"/>
                </a:solidFill>
                <a:highlight>
                  <a:srgbClr val="FFFFFE"/>
                </a:highlight>
                <a:latin typeface="Courier New"/>
                <a:ea typeface="Courier New"/>
                <a:cs typeface="Courier New"/>
                <a:sym typeface="Courier New"/>
              </a:rPr>
              <a:t>&gt;</a:t>
            </a:r>
            <a:endParaRPr sz="1450">
              <a:solidFill>
                <a:srgbClr val="1F217D"/>
              </a:solidFill>
              <a:highlight>
                <a:srgbClr val="FFFFFE"/>
              </a:highlight>
              <a:latin typeface="Courier New"/>
              <a:ea typeface="Courier New"/>
              <a:cs typeface="Courier New"/>
              <a:sym typeface="Courier New"/>
            </a:endParaRPr>
          </a:p>
        </p:txBody>
      </p:sp>
      <p:sp>
        <p:nvSpPr>
          <p:cNvPr id="2710" name="Google Shape;2710;p216"/>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711" name="Google Shape;2711;p216"/>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Specificity</a:t>
            </a:r>
            <a:endParaRPr sz="1100"/>
          </a:p>
        </p:txBody>
      </p:sp>
      <p:sp>
        <p:nvSpPr>
          <p:cNvPr id="2712" name="Google Shape;2712;p21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713" name="Google Shape;2713;p21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217"/>
          <p:cNvSpPr txBox="1"/>
          <p:nvPr>
            <p:ph idx="1" type="body"/>
          </p:nvPr>
        </p:nvSpPr>
        <p:spPr>
          <a:xfrm>
            <a:off x="628650" y="1369250"/>
            <a:ext cx="7886700" cy="22554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GB">
                <a:solidFill>
                  <a:schemeClr val="dk1"/>
                </a:solidFill>
                <a:latin typeface="Calibri"/>
                <a:ea typeface="Calibri"/>
                <a:cs typeface="Calibri"/>
                <a:sym typeface="Calibri"/>
              </a:rPr>
              <a:t>Specificity determines how browsers decide which CSS rule takes precedence</a:t>
            </a:r>
            <a:endParaRPr>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rabicPeriod"/>
            </a:pPr>
            <a:r>
              <a:rPr lang="en-GB">
                <a:solidFill>
                  <a:schemeClr val="dk1"/>
                </a:solidFill>
                <a:latin typeface="Calibri"/>
                <a:ea typeface="Calibri"/>
                <a:cs typeface="Calibri"/>
                <a:sym typeface="Calibri"/>
              </a:rPr>
              <a:t>Universal (*)</a:t>
            </a:r>
            <a:endParaRPr>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rabicPeriod"/>
            </a:pPr>
            <a:r>
              <a:rPr lang="en-GB">
                <a:solidFill>
                  <a:schemeClr val="dk1"/>
                </a:solidFill>
                <a:latin typeface="Calibri"/>
                <a:ea typeface="Calibri"/>
                <a:cs typeface="Calibri"/>
                <a:sym typeface="Calibri"/>
              </a:rPr>
              <a:t>type (p)</a:t>
            </a:r>
            <a:endParaRPr>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rabicPeriod"/>
            </a:pPr>
            <a:r>
              <a:rPr lang="en-GB">
                <a:solidFill>
                  <a:schemeClr val="dk1"/>
                </a:solidFill>
                <a:latin typeface="Calibri"/>
                <a:ea typeface="Calibri"/>
                <a:cs typeface="Calibri"/>
                <a:sym typeface="Calibri"/>
              </a:rPr>
              <a:t>class (.example)</a:t>
            </a:r>
            <a:endParaRPr>
              <a:solidFill>
                <a:schemeClr val="dk1"/>
              </a:solidFill>
              <a:latin typeface="Calibri"/>
              <a:ea typeface="Calibri"/>
              <a:cs typeface="Calibri"/>
              <a:sym typeface="Calibri"/>
            </a:endParaRPr>
          </a:p>
          <a:p>
            <a:pPr indent="-317500" lvl="0" marL="457200" rtl="0" algn="l">
              <a:spcBef>
                <a:spcPts val="1200"/>
              </a:spcBef>
              <a:spcAft>
                <a:spcPts val="0"/>
              </a:spcAft>
              <a:buSzPts val="1400"/>
              <a:buFont typeface="Calibri"/>
              <a:buAutoNum type="arabicPeriod"/>
            </a:pPr>
            <a:r>
              <a:rPr lang="en-GB">
                <a:solidFill>
                  <a:schemeClr val="dk1"/>
                </a:solidFill>
                <a:latin typeface="Calibri"/>
                <a:ea typeface="Calibri"/>
                <a:cs typeface="Calibri"/>
                <a:sym typeface="Calibri"/>
              </a:rPr>
              <a:t>id (#example)</a:t>
            </a:r>
            <a:endParaRPr>
              <a:solidFill>
                <a:schemeClr val="dk1"/>
              </a:solidFill>
              <a:latin typeface="Calibri"/>
              <a:ea typeface="Calibri"/>
              <a:cs typeface="Calibri"/>
              <a:sym typeface="Calibri"/>
            </a:endParaRPr>
          </a:p>
          <a:p>
            <a:pPr indent="0" lvl="0" marL="0" rtl="0" algn="l">
              <a:spcBef>
                <a:spcPts val="1200"/>
              </a:spcBef>
              <a:spcAft>
                <a:spcPts val="1200"/>
              </a:spcAft>
              <a:buNone/>
            </a:pPr>
            <a:r>
              <a:t/>
            </a:r>
            <a:endParaRPr>
              <a:solidFill>
                <a:schemeClr val="dk1"/>
              </a:solidFill>
              <a:latin typeface="Calibri"/>
              <a:ea typeface="Calibri"/>
              <a:cs typeface="Calibri"/>
              <a:sym typeface="Calibri"/>
            </a:endParaRPr>
          </a:p>
        </p:txBody>
      </p:sp>
      <p:sp>
        <p:nvSpPr>
          <p:cNvPr id="2719" name="Google Shape;2719;p217"/>
          <p:cNvSpPr txBox="1"/>
          <p:nvPr/>
        </p:nvSpPr>
        <p:spPr>
          <a:xfrm>
            <a:off x="6024850" y="4329600"/>
            <a:ext cx="30000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Learn more about specificity</a:t>
            </a:r>
            <a:endParaRPr b="1"/>
          </a:p>
          <a:p>
            <a:pPr indent="0" lvl="0" marL="0" rtl="0" algn="l">
              <a:spcBef>
                <a:spcPts val="0"/>
              </a:spcBef>
              <a:spcAft>
                <a:spcPts val="0"/>
              </a:spcAft>
              <a:buNone/>
            </a:pPr>
            <a:r>
              <a:rPr lang="en-GB" u="sng">
                <a:solidFill>
                  <a:schemeClr val="hlink"/>
                </a:solidFill>
                <a:hlinkClick r:id="rId3"/>
              </a:rPr>
              <a:t>https://specificity.keegan.st/</a:t>
            </a:r>
            <a:endParaRPr/>
          </a:p>
        </p:txBody>
      </p:sp>
      <p:sp>
        <p:nvSpPr>
          <p:cNvPr id="2720" name="Google Shape;2720;p217"/>
          <p:cNvSpPr txBox="1"/>
          <p:nvPr/>
        </p:nvSpPr>
        <p:spPr>
          <a:xfrm>
            <a:off x="672900" y="3725050"/>
            <a:ext cx="5864400" cy="7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u="sng">
                <a:solidFill>
                  <a:schemeClr val="hlink"/>
                </a:solidFill>
                <a:latin typeface="Calibri"/>
                <a:ea typeface="Calibri"/>
                <a:cs typeface="Calibri"/>
                <a:sym typeface="Calibri"/>
                <a:hlinkClick r:id="rId4"/>
              </a:rPr>
              <a:t>https://replit.com/@immalcolm/specificity-demo</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p:txBody>
      </p:sp>
      <p:sp>
        <p:nvSpPr>
          <p:cNvPr id="2721" name="Google Shape;2721;p217"/>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722" name="Google Shape;2722;p217"/>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Specificity</a:t>
            </a:r>
            <a:endParaRPr sz="1100"/>
          </a:p>
        </p:txBody>
      </p:sp>
      <p:sp>
        <p:nvSpPr>
          <p:cNvPr id="2723" name="Google Shape;2723;p21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724" name="Google Shape;2724;p21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21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n-GB"/>
              <a:t>The cascade in Cascading Style Sheets refer to how style rules are applied based on specificity and source order</a:t>
            </a:r>
            <a:endParaRPr/>
          </a:p>
        </p:txBody>
      </p:sp>
      <p:sp>
        <p:nvSpPr>
          <p:cNvPr id="2730" name="Google Shape;2730;p218"/>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731" name="Google Shape;2731;p218"/>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Cascade</a:t>
            </a:r>
            <a:endParaRPr sz="1100"/>
          </a:p>
        </p:txBody>
      </p:sp>
      <p:sp>
        <p:nvSpPr>
          <p:cNvPr id="2732" name="Google Shape;2732;p21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733" name="Google Shape;2733;p21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219"/>
          <p:cNvSpPr txBox="1"/>
          <p:nvPr>
            <p:ph idx="1" type="body"/>
          </p:nvPr>
        </p:nvSpPr>
        <p:spPr>
          <a:xfrm>
            <a:off x="252125" y="1047120"/>
            <a:ext cx="7886700" cy="8091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n-GB"/>
              <a:t>Style declarations cascade and are read from top to bottom</a:t>
            </a:r>
            <a:endParaRPr/>
          </a:p>
        </p:txBody>
      </p:sp>
      <p:sp>
        <p:nvSpPr>
          <p:cNvPr id="2739" name="Google Shape;2739;p219"/>
          <p:cNvSpPr txBox="1"/>
          <p:nvPr/>
        </p:nvSpPr>
        <p:spPr>
          <a:xfrm>
            <a:off x="312525" y="1677850"/>
            <a:ext cx="87768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50">
                <a:solidFill>
                  <a:srgbClr val="800000"/>
                </a:solidFill>
                <a:highlight>
                  <a:srgbClr val="FFFFFE"/>
                </a:highlight>
                <a:latin typeface="Courier New"/>
                <a:ea typeface="Courier New"/>
                <a:cs typeface="Courier New"/>
                <a:sym typeface="Courier New"/>
              </a:rPr>
              <a:t>p</a:t>
            </a:r>
            <a:r>
              <a:rPr lang="en-GB"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850">
                <a:solidFill>
                  <a:schemeClr val="dk1"/>
                </a:solidFill>
                <a:highlight>
                  <a:srgbClr val="FFFFFE"/>
                </a:highlight>
                <a:latin typeface="Courier New"/>
                <a:ea typeface="Courier New"/>
                <a:cs typeface="Courier New"/>
                <a:sym typeface="Courier New"/>
              </a:rPr>
              <a:t>  </a:t>
            </a:r>
            <a:r>
              <a:rPr lang="en-GB" sz="1850">
                <a:solidFill>
                  <a:srgbClr val="FF0000"/>
                </a:solidFill>
                <a:highlight>
                  <a:srgbClr val="FFFFFE"/>
                </a:highlight>
                <a:latin typeface="Courier New"/>
                <a:ea typeface="Courier New"/>
                <a:cs typeface="Courier New"/>
                <a:sym typeface="Courier New"/>
              </a:rPr>
              <a:t>font-size:</a:t>
            </a:r>
            <a:r>
              <a:rPr lang="en-GB" sz="1850">
                <a:solidFill>
                  <a:schemeClr val="dk1"/>
                </a:solidFill>
                <a:highlight>
                  <a:srgbClr val="FFFFFE"/>
                </a:highlight>
                <a:latin typeface="Courier New"/>
                <a:ea typeface="Courier New"/>
                <a:cs typeface="Courier New"/>
                <a:sym typeface="Courier New"/>
              </a:rPr>
              <a:t> </a:t>
            </a:r>
            <a:r>
              <a:rPr lang="en-GB" sz="1850">
                <a:solidFill>
                  <a:srgbClr val="09885A"/>
                </a:solidFill>
                <a:highlight>
                  <a:srgbClr val="FFFFFE"/>
                </a:highlight>
                <a:latin typeface="Courier New"/>
                <a:ea typeface="Courier New"/>
                <a:cs typeface="Courier New"/>
                <a:sym typeface="Courier New"/>
              </a:rPr>
              <a:t>12px</a:t>
            </a:r>
            <a:r>
              <a:rPr lang="en-GB"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850">
                <a:solidFill>
                  <a:srgbClr val="AAAAAA"/>
                </a:solidFill>
                <a:highlight>
                  <a:srgbClr val="FFFF00"/>
                </a:highlight>
                <a:latin typeface="Courier New"/>
                <a:ea typeface="Courier New"/>
                <a:cs typeface="Courier New"/>
                <a:sym typeface="Courier New"/>
              </a:rPr>
              <a:t>/* This style will take precedence*/</a:t>
            </a:r>
            <a:endParaRPr b="1" sz="1850">
              <a:solidFill>
                <a:srgbClr val="AAAAAA"/>
              </a:solidFill>
              <a:highlight>
                <a:srgbClr val="FFFF00"/>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850">
                <a:solidFill>
                  <a:srgbClr val="800000"/>
                </a:solidFill>
                <a:highlight>
                  <a:srgbClr val="FFFFFE"/>
                </a:highlight>
                <a:latin typeface="Courier New"/>
                <a:ea typeface="Courier New"/>
                <a:cs typeface="Courier New"/>
                <a:sym typeface="Courier New"/>
              </a:rPr>
              <a:t>p</a:t>
            </a:r>
            <a:r>
              <a:rPr lang="en-GB"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850">
                <a:solidFill>
                  <a:schemeClr val="dk1"/>
                </a:solidFill>
                <a:highlight>
                  <a:srgbClr val="FFFFFE"/>
                </a:highlight>
                <a:latin typeface="Courier New"/>
                <a:ea typeface="Courier New"/>
                <a:cs typeface="Courier New"/>
                <a:sym typeface="Courier New"/>
              </a:rPr>
              <a:t>  </a:t>
            </a:r>
            <a:r>
              <a:rPr lang="en-GB" sz="1850">
                <a:solidFill>
                  <a:srgbClr val="FF0000"/>
                </a:solidFill>
                <a:highlight>
                  <a:srgbClr val="FFFFFE"/>
                </a:highlight>
                <a:latin typeface="Courier New"/>
                <a:ea typeface="Courier New"/>
                <a:cs typeface="Courier New"/>
                <a:sym typeface="Courier New"/>
              </a:rPr>
              <a:t>font-size:</a:t>
            </a:r>
            <a:r>
              <a:rPr lang="en-GB" sz="1850">
                <a:solidFill>
                  <a:schemeClr val="dk1"/>
                </a:solidFill>
                <a:highlight>
                  <a:srgbClr val="FFFFFE"/>
                </a:highlight>
                <a:latin typeface="Courier New"/>
                <a:ea typeface="Courier New"/>
                <a:cs typeface="Courier New"/>
                <a:sym typeface="Courier New"/>
              </a:rPr>
              <a:t> </a:t>
            </a:r>
            <a:r>
              <a:rPr lang="en-GB" sz="1850">
                <a:solidFill>
                  <a:srgbClr val="09885A"/>
                </a:solidFill>
                <a:highlight>
                  <a:srgbClr val="FFFFFE"/>
                </a:highlight>
                <a:latin typeface="Courier New"/>
                <a:ea typeface="Courier New"/>
                <a:cs typeface="Courier New"/>
                <a:sym typeface="Courier New"/>
              </a:rPr>
              <a:t>16px</a:t>
            </a:r>
            <a:r>
              <a:rPr lang="en-GB"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p:txBody>
      </p:sp>
      <p:sp>
        <p:nvSpPr>
          <p:cNvPr id="2740" name="Google Shape;2740;p219"/>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741" name="Google Shape;2741;p219"/>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Cascade</a:t>
            </a:r>
            <a:endParaRPr sz="1100"/>
          </a:p>
        </p:txBody>
      </p:sp>
      <p:sp>
        <p:nvSpPr>
          <p:cNvPr id="2742" name="Google Shape;2742;p21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743" name="Google Shape;2743;p21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220"/>
          <p:cNvSpPr txBox="1"/>
          <p:nvPr/>
        </p:nvSpPr>
        <p:spPr>
          <a:xfrm>
            <a:off x="358650" y="1402325"/>
            <a:ext cx="8431200" cy="1677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50">
                <a:solidFill>
                  <a:srgbClr val="800000"/>
                </a:solidFill>
                <a:highlight>
                  <a:srgbClr val="FFFFFE"/>
                </a:highlight>
                <a:latin typeface="Courier New"/>
                <a:ea typeface="Courier New"/>
                <a:cs typeface="Courier New"/>
                <a:sym typeface="Courier New"/>
              </a:rPr>
              <a:t>p</a:t>
            </a:r>
            <a:r>
              <a:rPr lang="en-GB"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850">
                <a:solidFill>
                  <a:schemeClr val="dk1"/>
                </a:solidFill>
                <a:highlight>
                  <a:srgbClr val="FFFFFE"/>
                </a:highlight>
                <a:latin typeface="Courier New"/>
                <a:ea typeface="Courier New"/>
                <a:cs typeface="Courier New"/>
                <a:sym typeface="Courier New"/>
              </a:rPr>
              <a:t>  </a:t>
            </a:r>
            <a:r>
              <a:rPr lang="en-GB" sz="1850">
                <a:solidFill>
                  <a:srgbClr val="FF0000"/>
                </a:solidFill>
                <a:highlight>
                  <a:srgbClr val="FFFFFE"/>
                </a:highlight>
                <a:latin typeface="Courier New"/>
                <a:ea typeface="Courier New"/>
                <a:cs typeface="Courier New"/>
                <a:sym typeface="Courier New"/>
              </a:rPr>
              <a:t>color:</a:t>
            </a:r>
            <a:r>
              <a:rPr lang="en-GB" sz="1850">
                <a:solidFill>
                  <a:srgbClr val="0451A5"/>
                </a:solidFill>
                <a:highlight>
                  <a:srgbClr val="FFFFFE"/>
                </a:highlight>
                <a:latin typeface="Courier New"/>
                <a:ea typeface="Courier New"/>
                <a:cs typeface="Courier New"/>
                <a:sym typeface="Courier New"/>
              </a:rPr>
              <a:t>black</a:t>
            </a:r>
            <a:r>
              <a:rPr lang="en-GB"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850">
                <a:solidFill>
                  <a:schemeClr val="dk1"/>
                </a:solidFill>
                <a:highlight>
                  <a:srgbClr val="FFFFFE"/>
                </a:highlight>
                <a:latin typeface="Courier New"/>
                <a:ea typeface="Courier New"/>
                <a:cs typeface="Courier New"/>
                <a:sym typeface="Courier New"/>
              </a:rPr>
              <a:t>  </a:t>
            </a:r>
            <a:r>
              <a:rPr lang="en-GB" sz="1850">
                <a:solidFill>
                  <a:srgbClr val="FF0000"/>
                </a:solidFill>
                <a:highlight>
                  <a:srgbClr val="FFFFFE"/>
                </a:highlight>
                <a:latin typeface="Courier New"/>
                <a:ea typeface="Courier New"/>
                <a:cs typeface="Courier New"/>
                <a:sym typeface="Courier New"/>
              </a:rPr>
              <a:t>font-size:</a:t>
            </a:r>
            <a:r>
              <a:rPr lang="en-GB" sz="1850">
                <a:solidFill>
                  <a:schemeClr val="dk1"/>
                </a:solidFill>
                <a:highlight>
                  <a:srgbClr val="FFFFFE"/>
                </a:highlight>
                <a:latin typeface="Courier New"/>
                <a:ea typeface="Courier New"/>
                <a:cs typeface="Courier New"/>
                <a:sym typeface="Courier New"/>
              </a:rPr>
              <a:t> </a:t>
            </a:r>
            <a:r>
              <a:rPr lang="en-GB" sz="1850">
                <a:solidFill>
                  <a:srgbClr val="09885A"/>
                </a:solidFill>
                <a:highlight>
                  <a:srgbClr val="FFFFFE"/>
                </a:highlight>
                <a:latin typeface="Courier New"/>
                <a:ea typeface="Courier New"/>
                <a:cs typeface="Courier New"/>
                <a:sym typeface="Courier New"/>
              </a:rPr>
              <a:t>12px</a:t>
            </a:r>
            <a:r>
              <a:rPr lang="en-GB"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GB" sz="1850">
                <a:solidFill>
                  <a:schemeClr val="dk1"/>
                </a:solidFill>
                <a:highlight>
                  <a:srgbClr val="FFFF00"/>
                </a:highlight>
                <a:latin typeface="Courier New"/>
                <a:ea typeface="Courier New"/>
                <a:cs typeface="Courier New"/>
                <a:sym typeface="Courier New"/>
              </a:rPr>
              <a:t>  </a:t>
            </a:r>
            <a:r>
              <a:rPr b="1" lang="en-GB" sz="1850">
                <a:solidFill>
                  <a:srgbClr val="FF0000"/>
                </a:solidFill>
                <a:highlight>
                  <a:srgbClr val="FFFF00"/>
                </a:highlight>
                <a:latin typeface="Courier New"/>
                <a:ea typeface="Courier New"/>
                <a:cs typeface="Courier New"/>
                <a:sym typeface="Courier New"/>
              </a:rPr>
              <a:t>font-size:</a:t>
            </a:r>
            <a:r>
              <a:rPr b="1" lang="en-GB" sz="1850">
                <a:solidFill>
                  <a:schemeClr val="dk1"/>
                </a:solidFill>
                <a:highlight>
                  <a:srgbClr val="FFFF00"/>
                </a:highlight>
                <a:latin typeface="Courier New"/>
                <a:ea typeface="Courier New"/>
                <a:cs typeface="Courier New"/>
                <a:sym typeface="Courier New"/>
              </a:rPr>
              <a:t> </a:t>
            </a:r>
            <a:r>
              <a:rPr b="1" lang="en-GB" sz="1850">
                <a:solidFill>
                  <a:srgbClr val="09885A"/>
                </a:solidFill>
                <a:highlight>
                  <a:srgbClr val="FFFF00"/>
                </a:highlight>
                <a:latin typeface="Courier New"/>
                <a:ea typeface="Courier New"/>
                <a:cs typeface="Courier New"/>
                <a:sym typeface="Courier New"/>
              </a:rPr>
              <a:t>16px</a:t>
            </a:r>
            <a:r>
              <a:rPr b="1" lang="en-GB" sz="1850">
                <a:solidFill>
                  <a:schemeClr val="dk1"/>
                </a:solidFill>
                <a:highlight>
                  <a:srgbClr val="FFFF00"/>
                </a:highlight>
                <a:latin typeface="Courier New"/>
                <a:ea typeface="Courier New"/>
                <a:cs typeface="Courier New"/>
                <a:sym typeface="Courier New"/>
              </a:rPr>
              <a:t>; </a:t>
            </a:r>
            <a:r>
              <a:rPr b="1" lang="en-GB" sz="1850">
                <a:solidFill>
                  <a:srgbClr val="AAAAAA"/>
                </a:solidFill>
                <a:highlight>
                  <a:srgbClr val="FFFF00"/>
                </a:highlight>
                <a:latin typeface="Courier New"/>
                <a:ea typeface="Courier New"/>
                <a:cs typeface="Courier New"/>
                <a:sym typeface="Courier New"/>
              </a:rPr>
              <a:t>/*This style will take precedence */</a:t>
            </a:r>
            <a:endParaRPr b="1" sz="1850">
              <a:solidFill>
                <a:srgbClr val="AAAAAA"/>
              </a:solidFill>
              <a:highlight>
                <a:srgbClr val="FFFF00"/>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850">
                <a:solidFill>
                  <a:schemeClr val="dk1"/>
                </a:solidFill>
                <a:highlight>
                  <a:srgbClr val="FFFFFE"/>
                </a:highlight>
                <a:latin typeface="Courier New"/>
                <a:ea typeface="Courier New"/>
                <a:cs typeface="Courier New"/>
                <a:sym typeface="Courier New"/>
              </a:rPr>
              <a:t>}</a:t>
            </a:r>
            <a:endParaRPr sz="1850">
              <a:solidFill>
                <a:schemeClr val="dk1"/>
              </a:solidFill>
              <a:highlight>
                <a:srgbClr val="FFFFFE"/>
              </a:highlight>
              <a:latin typeface="Courier New"/>
              <a:ea typeface="Courier New"/>
              <a:cs typeface="Courier New"/>
              <a:sym typeface="Courier New"/>
            </a:endParaRPr>
          </a:p>
        </p:txBody>
      </p:sp>
      <p:sp>
        <p:nvSpPr>
          <p:cNvPr id="2749" name="Google Shape;2749;p220"/>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750" name="Google Shape;2750;p220"/>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Cascade</a:t>
            </a:r>
            <a:endParaRPr sz="1100"/>
          </a:p>
        </p:txBody>
      </p:sp>
      <p:sp>
        <p:nvSpPr>
          <p:cNvPr id="2751" name="Google Shape;2751;p22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752" name="Google Shape;2752;p220"/>
          <p:cNvSpPr txBox="1"/>
          <p:nvPr/>
        </p:nvSpPr>
        <p:spPr>
          <a:xfrm>
            <a:off x="4661300" y="4626350"/>
            <a:ext cx="4425600" cy="47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100" u="sng">
                <a:solidFill>
                  <a:schemeClr val="hlink"/>
                </a:solidFill>
                <a:hlinkClick r:id="rId3"/>
              </a:rPr>
              <a:t>https://replit.com/@immalcolm/specificity-demo</a:t>
            </a:r>
            <a:endParaRPr sz="1100"/>
          </a:p>
          <a:p>
            <a:pPr indent="0" lvl="0" marL="0" rtl="0" algn="r">
              <a:spcBef>
                <a:spcPts val="0"/>
              </a:spcBef>
              <a:spcAft>
                <a:spcPts val="0"/>
              </a:spcAft>
              <a:buNone/>
            </a:pPr>
            <a:r>
              <a:t/>
            </a:r>
            <a:endParaRPr sz="1100"/>
          </a:p>
        </p:txBody>
      </p:sp>
      <p:cxnSp>
        <p:nvCxnSpPr>
          <p:cNvPr id="2753" name="Google Shape;2753;p220"/>
          <p:cNvCxnSpPr/>
          <p:nvPr/>
        </p:nvCxnSpPr>
        <p:spPr>
          <a:xfrm>
            <a:off x="8305250" y="2286000"/>
            <a:ext cx="0" cy="756600"/>
          </a:xfrm>
          <a:prstGeom prst="straightConnector1">
            <a:avLst/>
          </a:prstGeom>
          <a:noFill/>
          <a:ln cap="flat" cmpd="sng" w="9525">
            <a:solidFill>
              <a:schemeClr val="dk2"/>
            </a:solidFill>
            <a:prstDash val="solid"/>
            <a:round/>
            <a:headEnd len="med" w="med" type="none"/>
            <a:tailEnd len="med" w="med" type="triangle"/>
          </a:ln>
        </p:spPr>
      </p:cxnSp>
      <p:sp>
        <p:nvSpPr>
          <p:cNvPr id="2754" name="Google Shape;2754;p220"/>
          <p:cNvSpPr txBox="1"/>
          <p:nvPr/>
        </p:nvSpPr>
        <p:spPr>
          <a:xfrm>
            <a:off x="6023625" y="3310050"/>
            <a:ext cx="3000000" cy="66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250">
                <a:solidFill>
                  <a:schemeClr val="dk1"/>
                </a:solidFill>
                <a:highlight>
                  <a:srgbClr val="FFFFFE"/>
                </a:highlight>
                <a:latin typeface="Calibri"/>
                <a:ea typeface="Calibri"/>
                <a:cs typeface="Calibri"/>
                <a:sym typeface="Calibri"/>
              </a:rPr>
              <a:t>Last order and depth determines what rule is applied</a:t>
            </a:r>
            <a:endParaRPr sz="1250">
              <a:solidFill>
                <a:schemeClr val="dk1"/>
              </a:solidFill>
              <a:highlight>
                <a:srgbClr val="FFFFFE"/>
              </a:highlight>
              <a:latin typeface="Calibri"/>
              <a:ea typeface="Calibri"/>
              <a:cs typeface="Calibri"/>
              <a:sym typeface="Calibri"/>
            </a:endParaRPr>
          </a:p>
        </p:txBody>
      </p:sp>
      <p:sp>
        <p:nvSpPr>
          <p:cNvPr id="2755" name="Google Shape;2755;p22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221"/>
          <p:cNvSpPr txBox="1"/>
          <p:nvPr/>
        </p:nvSpPr>
        <p:spPr>
          <a:xfrm>
            <a:off x="269600" y="1525550"/>
            <a:ext cx="81654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650">
                <a:solidFill>
                  <a:schemeClr val="dk1"/>
                </a:solidFill>
                <a:highlight>
                  <a:srgbClr val="FFFFFE"/>
                </a:highlight>
                <a:latin typeface="Courier New"/>
                <a:ea typeface="Courier New"/>
                <a:cs typeface="Courier New"/>
                <a:sym typeface="Courier New"/>
              </a:rPr>
              <a:t>/* This style takes precedence - it has a </a:t>
            </a:r>
            <a:r>
              <a:rPr b="1" lang="en-GB" sz="1650">
                <a:solidFill>
                  <a:schemeClr val="dk1"/>
                </a:solidFill>
                <a:highlight>
                  <a:srgbClr val="FFFF00"/>
                </a:highlight>
                <a:latin typeface="Courier New"/>
                <a:ea typeface="Courier New"/>
                <a:cs typeface="Courier New"/>
                <a:sym typeface="Courier New"/>
              </a:rPr>
              <a:t>higher specificity*/</a:t>
            </a:r>
            <a:endParaRPr b="1" sz="1650">
              <a:solidFill>
                <a:schemeClr val="dk1"/>
              </a:solidFill>
              <a:highlight>
                <a:srgbClr val="FFFF00"/>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650">
                <a:solidFill>
                  <a:srgbClr val="800000"/>
                </a:solidFill>
                <a:highlight>
                  <a:srgbClr val="FFFFFE"/>
                </a:highlight>
                <a:latin typeface="Courier New"/>
                <a:ea typeface="Courier New"/>
                <a:cs typeface="Courier New"/>
                <a:sym typeface="Courier New"/>
              </a:rPr>
              <a:t>.example</a:t>
            </a:r>
            <a:r>
              <a:rPr lang="en-GB" sz="1650">
                <a:solidFill>
                  <a:schemeClr val="dk1"/>
                </a:solidFill>
                <a:highlight>
                  <a:srgbClr val="FFFFFE"/>
                </a:highlight>
                <a:latin typeface="Courier New"/>
                <a:ea typeface="Courier New"/>
                <a:cs typeface="Courier New"/>
                <a:sym typeface="Courier New"/>
              </a:rPr>
              <a:t>{</a:t>
            </a:r>
            <a:endParaRPr sz="1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650">
                <a:solidFill>
                  <a:schemeClr val="dk1"/>
                </a:solidFill>
                <a:highlight>
                  <a:srgbClr val="FFFFFE"/>
                </a:highlight>
                <a:latin typeface="Courier New"/>
                <a:ea typeface="Courier New"/>
                <a:cs typeface="Courier New"/>
                <a:sym typeface="Courier New"/>
              </a:rPr>
              <a:t>  </a:t>
            </a:r>
            <a:r>
              <a:rPr lang="en-GB" sz="1650">
                <a:solidFill>
                  <a:srgbClr val="FF0000"/>
                </a:solidFill>
                <a:highlight>
                  <a:srgbClr val="FFFFFE"/>
                </a:highlight>
                <a:latin typeface="Courier New"/>
                <a:ea typeface="Courier New"/>
                <a:cs typeface="Courier New"/>
                <a:sym typeface="Courier New"/>
              </a:rPr>
              <a:t>font-size:</a:t>
            </a:r>
            <a:r>
              <a:rPr lang="en-GB" sz="1650">
                <a:solidFill>
                  <a:schemeClr val="dk1"/>
                </a:solidFill>
                <a:highlight>
                  <a:srgbClr val="FFFFFE"/>
                </a:highlight>
                <a:latin typeface="Courier New"/>
                <a:ea typeface="Courier New"/>
                <a:cs typeface="Courier New"/>
                <a:sym typeface="Courier New"/>
              </a:rPr>
              <a:t> </a:t>
            </a:r>
            <a:r>
              <a:rPr lang="en-GB" sz="1650">
                <a:solidFill>
                  <a:srgbClr val="09885A"/>
                </a:solidFill>
                <a:highlight>
                  <a:srgbClr val="FFFFFE"/>
                </a:highlight>
                <a:latin typeface="Courier New"/>
                <a:ea typeface="Courier New"/>
                <a:cs typeface="Courier New"/>
                <a:sym typeface="Courier New"/>
              </a:rPr>
              <a:t>16px</a:t>
            </a:r>
            <a:r>
              <a:rPr lang="en-GB" sz="1650">
                <a:solidFill>
                  <a:schemeClr val="dk1"/>
                </a:solidFill>
                <a:highlight>
                  <a:srgbClr val="FFFFFE"/>
                </a:highlight>
                <a:latin typeface="Courier New"/>
                <a:ea typeface="Courier New"/>
                <a:cs typeface="Courier New"/>
                <a:sym typeface="Courier New"/>
              </a:rPr>
              <a:t>;</a:t>
            </a:r>
            <a:endParaRPr sz="1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650">
                <a:solidFill>
                  <a:schemeClr val="dk1"/>
                </a:solidFill>
                <a:highlight>
                  <a:srgbClr val="FFFFFE"/>
                </a:highlight>
                <a:latin typeface="Courier New"/>
                <a:ea typeface="Courier New"/>
                <a:cs typeface="Courier New"/>
                <a:sym typeface="Courier New"/>
              </a:rPr>
              <a:t>}</a:t>
            </a:r>
            <a:endParaRPr sz="1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650">
                <a:solidFill>
                  <a:srgbClr val="800000"/>
                </a:solidFill>
                <a:highlight>
                  <a:srgbClr val="FFFFFE"/>
                </a:highlight>
                <a:latin typeface="Courier New"/>
                <a:ea typeface="Courier New"/>
                <a:cs typeface="Courier New"/>
                <a:sym typeface="Courier New"/>
              </a:rPr>
              <a:t>p</a:t>
            </a:r>
            <a:r>
              <a:rPr lang="en-GB" sz="1650">
                <a:solidFill>
                  <a:schemeClr val="dk1"/>
                </a:solidFill>
                <a:highlight>
                  <a:srgbClr val="FFFFFE"/>
                </a:highlight>
                <a:latin typeface="Courier New"/>
                <a:ea typeface="Courier New"/>
                <a:cs typeface="Courier New"/>
                <a:sym typeface="Courier New"/>
              </a:rPr>
              <a:t>{</a:t>
            </a:r>
            <a:endParaRPr sz="1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650">
                <a:solidFill>
                  <a:schemeClr val="dk1"/>
                </a:solidFill>
                <a:highlight>
                  <a:srgbClr val="FFFFFE"/>
                </a:highlight>
                <a:latin typeface="Courier New"/>
                <a:ea typeface="Courier New"/>
                <a:cs typeface="Courier New"/>
                <a:sym typeface="Courier New"/>
              </a:rPr>
              <a:t>  </a:t>
            </a:r>
            <a:r>
              <a:rPr lang="en-GB" sz="1650">
                <a:solidFill>
                  <a:srgbClr val="FF0000"/>
                </a:solidFill>
                <a:highlight>
                  <a:srgbClr val="FFFFFE"/>
                </a:highlight>
                <a:latin typeface="Courier New"/>
                <a:ea typeface="Courier New"/>
                <a:cs typeface="Courier New"/>
                <a:sym typeface="Courier New"/>
              </a:rPr>
              <a:t>font-size:</a:t>
            </a:r>
            <a:r>
              <a:rPr lang="en-GB" sz="1650">
                <a:solidFill>
                  <a:schemeClr val="dk1"/>
                </a:solidFill>
                <a:highlight>
                  <a:srgbClr val="FFFFFE"/>
                </a:highlight>
                <a:latin typeface="Courier New"/>
                <a:ea typeface="Courier New"/>
                <a:cs typeface="Courier New"/>
                <a:sym typeface="Courier New"/>
              </a:rPr>
              <a:t> </a:t>
            </a:r>
            <a:r>
              <a:rPr lang="en-GB" sz="1650">
                <a:solidFill>
                  <a:srgbClr val="09885A"/>
                </a:solidFill>
                <a:highlight>
                  <a:srgbClr val="FFFFFE"/>
                </a:highlight>
                <a:latin typeface="Courier New"/>
                <a:ea typeface="Courier New"/>
                <a:cs typeface="Courier New"/>
                <a:sym typeface="Courier New"/>
              </a:rPr>
              <a:t>12px</a:t>
            </a:r>
            <a:r>
              <a:rPr lang="en-GB" sz="1650">
                <a:solidFill>
                  <a:schemeClr val="dk1"/>
                </a:solidFill>
                <a:highlight>
                  <a:srgbClr val="FFFFFE"/>
                </a:highlight>
                <a:latin typeface="Courier New"/>
                <a:ea typeface="Courier New"/>
                <a:cs typeface="Courier New"/>
                <a:sym typeface="Courier New"/>
              </a:rPr>
              <a:t>;</a:t>
            </a:r>
            <a:endParaRPr sz="16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650">
                <a:solidFill>
                  <a:schemeClr val="dk1"/>
                </a:solidFill>
                <a:highlight>
                  <a:srgbClr val="FFFFFE"/>
                </a:highlight>
                <a:latin typeface="Courier New"/>
                <a:ea typeface="Courier New"/>
                <a:cs typeface="Courier New"/>
                <a:sym typeface="Courier New"/>
              </a:rPr>
              <a:t>}</a:t>
            </a:r>
            <a:endParaRPr sz="1650">
              <a:solidFill>
                <a:schemeClr val="dk1"/>
              </a:solidFill>
              <a:highlight>
                <a:srgbClr val="FFFFFE"/>
              </a:highlight>
              <a:latin typeface="Courier New"/>
              <a:ea typeface="Courier New"/>
              <a:cs typeface="Courier New"/>
              <a:sym typeface="Courier New"/>
            </a:endParaRPr>
          </a:p>
        </p:txBody>
      </p:sp>
      <p:sp>
        <p:nvSpPr>
          <p:cNvPr id="2761" name="Google Shape;2761;p221"/>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762" name="Google Shape;2762;p221"/>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Cascade &amp; Specificity</a:t>
            </a:r>
            <a:endParaRPr sz="1100"/>
          </a:p>
        </p:txBody>
      </p:sp>
      <p:sp>
        <p:nvSpPr>
          <p:cNvPr id="2763" name="Google Shape;2763;p22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764" name="Google Shape;2764;p22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222"/>
          <p:cNvSpPr txBox="1"/>
          <p:nvPr>
            <p:ph idx="1" type="body"/>
          </p:nvPr>
        </p:nvSpPr>
        <p:spPr>
          <a:xfrm>
            <a:off x="517925" y="994196"/>
            <a:ext cx="7886700" cy="994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solidFill>
                  <a:schemeClr val="dk1"/>
                </a:solidFill>
                <a:latin typeface="Calibri"/>
                <a:ea typeface="Calibri"/>
                <a:cs typeface="Calibri"/>
                <a:sym typeface="Calibri"/>
              </a:rPr>
              <a:t>The </a:t>
            </a:r>
            <a:r>
              <a:rPr b="1" lang="en-GB">
                <a:solidFill>
                  <a:schemeClr val="dk1"/>
                </a:solidFill>
                <a:latin typeface="Calibri"/>
                <a:ea typeface="Calibri"/>
                <a:cs typeface="Calibri"/>
                <a:sym typeface="Calibri"/>
              </a:rPr>
              <a:t>!important</a:t>
            </a:r>
            <a:r>
              <a:rPr lang="en-GB">
                <a:solidFill>
                  <a:schemeClr val="dk1"/>
                </a:solidFill>
                <a:latin typeface="Calibri"/>
                <a:ea typeface="Calibri"/>
                <a:cs typeface="Calibri"/>
                <a:sym typeface="Calibri"/>
              </a:rPr>
              <a:t> keyword overrides source order and specificity. </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lang="en-GB">
                <a:solidFill>
                  <a:schemeClr val="dk1"/>
                </a:solidFill>
                <a:latin typeface="Calibri"/>
                <a:ea typeface="Calibri"/>
                <a:cs typeface="Calibri"/>
                <a:sym typeface="Calibri"/>
              </a:rPr>
              <a:t>Added just before the end of the rule declaration before semicolon;</a:t>
            </a:r>
            <a:endParaRPr>
              <a:solidFill>
                <a:schemeClr val="dk1"/>
              </a:solidFill>
              <a:latin typeface="Calibri"/>
              <a:ea typeface="Calibri"/>
              <a:cs typeface="Calibri"/>
              <a:sym typeface="Calibri"/>
            </a:endParaRPr>
          </a:p>
        </p:txBody>
      </p:sp>
      <p:sp>
        <p:nvSpPr>
          <p:cNvPr id="2770" name="Google Shape;2770;p222"/>
          <p:cNvSpPr txBox="1"/>
          <p:nvPr/>
        </p:nvSpPr>
        <p:spPr>
          <a:xfrm>
            <a:off x="628650" y="2089575"/>
            <a:ext cx="8671800" cy="185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50">
                <a:solidFill>
                  <a:srgbClr val="800000"/>
                </a:solidFill>
                <a:highlight>
                  <a:srgbClr val="FFFFFE"/>
                </a:highlight>
                <a:latin typeface="Courier New"/>
                <a:ea typeface="Courier New"/>
                <a:cs typeface="Courier New"/>
                <a:sym typeface="Courier New"/>
              </a:rPr>
              <a:t>p</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FF0000"/>
                </a:solidFill>
                <a:highlight>
                  <a:srgbClr val="FFFFFE"/>
                </a:highlight>
                <a:latin typeface="Courier New"/>
                <a:ea typeface="Courier New"/>
                <a:cs typeface="Courier New"/>
                <a:sym typeface="Courier New"/>
              </a:rPr>
              <a:t>font-size:</a:t>
            </a:r>
            <a:r>
              <a:rPr lang="en-GB" sz="1450">
                <a:solidFill>
                  <a:schemeClr val="dk1"/>
                </a:solidFill>
                <a:highlight>
                  <a:srgbClr val="FFFFFE"/>
                </a:highlight>
                <a:latin typeface="Courier New"/>
                <a:ea typeface="Courier New"/>
                <a:cs typeface="Courier New"/>
                <a:sym typeface="Courier New"/>
              </a:rPr>
              <a:t> </a:t>
            </a:r>
            <a:r>
              <a:rPr lang="en-GB" sz="1450">
                <a:solidFill>
                  <a:srgbClr val="09885A"/>
                </a:solidFill>
                <a:highlight>
                  <a:srgbClr val="FFFFFE"/>
                </a:highlight>
                <a:latin typeface="Courier New"/>
                <a:ea typeface="Courier New"/>
                <a:cs typeface="Courier New"/>
                <a:sym typeface="Courier New"/>
              </a:rPr>
              <a:t>12px</a:t>
            </a:r>
            <a:r>
              <a:rPr lang="en-GB" sz="1450">
                <a:solidFill>
                  <a:schemeClr val="dk1"/>
                </a:solidFill>
                <a:highlight>
                  <a:srgbClr val="FFFFFE"/>
                </a:highlight>
                <a:latin typeface="Courier New"/>
                <a:ea typeface="Courier New"/>
                <a:cs typeface="Courier New"/>
                <a:sym typeface="Courier New"/>
              </a:rPr>
              <a:t> </a:t>
            </a:r>
            <a:r>
              <a:rPr b="1" lang="en-GB" sz="1450">
                <a:solidFill>
                  <a:srgbClr val="0000FF"/>
                </a:solidFill>
                <a:highlight>
                  <a:srgbClr val="FFFF00"/>
                </a:highlight>
                <a:latin typeface="Courier New"/>
                <a:ea typeface="Courier New"/>
                <a:cs typeface="Courier New"/>
                <a:sym typeface="Courier New"/>
              </a:rPr>
              <a:t>!important</a:t>
            </a:r>
            <a:r>
              <a:rPr b="1" lang="en-GB" sz="1450">
                <a:solidFill>
                  <a:schemeClr val="dk1"/>
                </a:solidFill>
                <a:highlight>
                  <a:srgbClr val="FFFF00"/>
                </a:highlight>
                <a:latin typeface="Courier New"/>
                <a:ea typeface="Courier New"/>
                <a:cs typeface="Courier New"/>
                <a:sym typeface="Courier New"/>
              </a:rPr>
              <a:t>; </a:t>
            </a:r>
            <a:r>
              <a:rPr b="1" lang="en-GB" sz="1450">
                <a:solidFill>
                  <a:srgbClr val="AAAAAA"/>
                </a:solidFill>
                <a:highlight>
                  <a:srgbClr val="FFFF00"/>
                </a:highlight>
                <a:latin typeface="Courier New"/>
                <a:ea typeface="Courier New"/>
                <a:cs typeface="Courier New"/>
                <a:sym typeface="Courier New"/>
              </a:rPr>
              <a:t>/*This style will take precedence */</a:t>
            </a:r>
            <a:endParaRPr b="1" sz="1450">
              <a:solidFill>
                <a:srgbClr val="AAAAAA"/>
              </a:solidFill>
              <a:highlight>
                <a:srgbClr val="FFFF00"/>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rgbClr val="800000"/>
                </a:solidFill>
                <a:highlight>
                  <a:srgbClr val="FFFFFE"/>
                </a:highlight>
                <a:latin typeface="Courier New"/>
                <a:ea typeface="Courier New"/>
                <a:cs typeface="Courier New"/>
                <a:sym typeface="Courier New"/>
              </a:rPr>
              <a:t>.example</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FF0000"/>
                </a:solidFill>
                <a:highlight>
                  <a:srgbClr val="FFFFFE"/>
                </a:highlight>
                <a:latin typeface="Courier New"/>
                <a:ea typeface="Courier New"/>
                <a:cs typeface="Courier New"/>
                <a:sym typeface="Courier New"/>
              </a:rPr>
              <a:t>font-size:</a:t>
            </a:r>
            <a:r>
              <a:rPr lang="en-GB" sz="1450">
                <a:solidFill>
                  <a:srgbClr val="09885A"/>
                </a:solidFill>
                <a:highlight>
                  <a:srgbClr val="FFFFFE"/>
                </a:highlight>
                <a:latin typeface="Courier New"/>
                <a:ea typeface="Courier New"/>
                <a:cs typeface="Courier New"/>
                <a:sym typeface="Courier New"/>
              </a:rPr>
              <a:t>16px</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p:txBody>
      </p:sp>
      <p:sp>
        <p:nvSpPr>
          <p:cNvPr id="2771" name="Google Shape;2771;p222"/>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772" name="Google Shape;2772;p222"/>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Importance !Important</a:t>
            </a:r>
            <a:endParaRPr sz="1100"/>
          </a:p>
        </p:txBody>
      </p:sp>
      <p:sp>
        <p:nvSpPr>
          <p:cNvPr id="2773" name="Google Shape;2773;p22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774" name="Google Shape;2774;p22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223"/>
          <p:cNvSpPr txBox="1"/>
          <p:nvPr>
            <p:ph idx="1" type="body"/>
          </p:nvPr>
        </p:nvSpPr>
        <p:spPr>
          <a:xfrm>
            <a:off x="485050" y="1086125"/>
            <a:ext cx="8370000" cy="1518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800">
                <a:solidFill>
                  <a:schemeClr val="dk1"/>
                </a:solidFill>
                <a:latin typeface="Calibri"/>
                <a:ea typeface="Calibri"/>
                <a:cs typeface="Calibri"/>
                <a:sym typeface="Calibri"/>
              </a:rPr>
              <a:t>The </a:t>
            </a:r>
            <a:r>
              <a:rPr b="1" lang="en-GB" sz="1800">
                <a:solidFill>
                  <a:schemeClr val="dk1"/>
                </a:solidFill>
                <a:latin typeface="Calibri"/>
                <a:ea typeface="Calibri"/>
                <a:cs typeface="Calibri"/>
                <a:sym typeface="Calibri"/>
              </a:rPr>
              <a:t>!important</a:t>
            </a:r>
            <a:r>
              <a:rPr lang="en-GB" sz="1800">
                <a:solidFill>
                  <a:schemeClr val="dk1"/>
                </a:solidFill>
                <a:latin typeface="Calibri"/>
                <a:ea typeface="Calibri"/>
                <a:cs typeface="Calibri"/>
                <a:sym typeface="Calibri"/>
              </a:rPr>
              <a:t> keyword overrides source order and specificity. </a:t>
            </a:r>
            <a:endParaRPr sz="1800">
              <a:solidFill>
                <a:schemeClr val="dk1"/>
              </a:solidFill>
              <a:latin typeface="Calibri"/>
              <a:ea typeface="Calibri"/>
              <a:cs typeface="Calibri"/>
              <a:sym typeface="Calibri"/>
            </a:endParaRPr>
          </a:p>
          <a:p>
            <a:pPr indent="0" lvl="0" marL="0" rtl="0" algn="l">
              <a:spcBef>
                <a:spcPts val="1200"/>
              </a:spcBef>
              <a:spcAft>
                <a:spcPts val="0"/>
              </a:spcAft>
              <a:buNone/>
            </a:pPr>
            <a:r>
              <a:rPr lang="en-GB" sz="1800">
                <a:solidFill>
                  <a:schemeClr val="dk1"/>
                </a:solidFill>
                <a:latin typeface="Calibri"/>
                <a:ea typeface="Calibri"/>
                <a:cs typeface="Calibri"/>
                <a:sym typeface="Calibri"/>
              </a:rPr>
              <a:t>Added just before the end of the rule declaration before semicolon;</a:t>
            </a:r>
            <a:endParaRPr sz="1800">
              <a:solidFill>
                <a:schemeClr val="dk1"/>
              </a:solidFill>
              <a:latin typeface="Calibri"/>
              <a:ea typeface="Calibri"/>
              <a:cs typeface="Calibri"/>
              <a:sym typeface="Calibri"/>
            </a:endParaRPr>
          </a:p>
          <a:p>
            <a:pPr indent="0" lvl="0" marL="0" rtl="0" algn="l">
              <a:spcBef>
                <a:spcPts val="1200"/>
              </a:spcBef>
              <a:spcAft>
                <a:spcPts val="0"/>
              </a:spcAft>
              <a:buNone/>
            </a:pPr>
            <a:r>
              <a:rPr lang="en-GB" sz="1800">
                <a:solidFill>
                  <a:schemeClr val="dk1"/>
                </a:solidFill>
                <a:latin typeface="Calibri"/>
                <a:ea typeface="Calibri"/>
                <a:cs typeface="Calibri"/>
                <a:sym typeface="Calibri"/>
              </a:rPr>
              <a:t>The only way to override </a:t>
            </a:r>
            <a:r>
              <a:rPr b="1" lang="en-GB" sz="1800">
                <a:solidFill>
                  <a:schemeClr val="dk1"/>
                </a:solidFill>
                <a:latin typeface="Calibri"/>
                <a:ea typeface="Calibri"/>
                <a:cs typeface="Calibri"/>
                <a:sym typeface="Calibri"/>
              </a:rPr>
              <a:t>!important </a:t>
            </a:r>
            <a:r>
              <a:rPr lang="en-GB" sz="1800">
                <a:solidFill>
                  <a:schemeClr val="dk1"/>
                </a:solidFill>
                <a:latin typeface="Calibri"/>
                <a:ea typeface="Calibri"/>
                <a:cs typeface="Calibri"/>
                <a:sym typeface="Calibri"/>
              </a:rPr>
              <a:t>is with another !important</a:t>
            </a:r>
            <a:endParaRPr sz="1800">
              <a:solidFill>
                <a:schemeClr val="dk1"/>
              </a:solidFill>
              <a:latin typeface="Calibri"/>
              <a:ea typeface="Calibri"/>
              <a:cs typeface="Calibri"/>
              <a:sym typeface="Calibri"/>
            </a:endParaRPr>
          </a:p>
          <a:p>
            <a:pPr indent="0" lvl="0" marL="0" rtl="0" algn="l">
              <a:spcBef>
                <a:spcPts val="1200"/>
              </a:spcBef>
              <a:spcAft>
                <a:spcPts val="1200"/>
              </a:spcAft>
              <a:buNone/>
            </a:pPr>
            <a:r>
              <a:rPr lang="en-GB" sz="1800">
                <a:solidFill>
                  <a:schemeClr val="dk1"/>
                </a:solidFill>
                <a:latin typeface="Calibri"/>
                <a:ea typeface="Calibri"/>
                <a:cs typeface="Calibri"/>
                <a:sym typeface="Calibri"/>
              </a:rPr>
              <a:t>This can get messy in the long run.</a:t>
            </a:r>
            <a:endParaRPr sz="1800">
              <a:solidFill>
                <a:schemeClr val="dk1"/>
              </a:solidFill>
              <a:latin typeface="Calibri"/>
              <a:ea typeface="Calibri"/>
              <a:cs typeface="Calibri"/>
              <a:sym typeface="Calibri"/>
            </a:endParaRPr>
          </a:p>
        </p:txBody>
      </p:sp>
      <p:sp>
        <p:nvSpPr>
          <p:cNvPr id="2780" name="Google Shape;2780;p223"/>
          <p:cNvSpPr txBox="1"/>
          <p:nvPr/>
        </p:nvSpPr>
        <p:spPr>
          <a:xfrm>
            <a:off x="522175" y="2604250"/>
            <a:ext cx="8191800" cy="2286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450">
                <a:solidFill>
                  <a:srgbClr val="800000"/>
                </a:solidFill>
                <a:highlight>
                  <a:srgbClr val="FFFFFE"/>
                </a:highlight>
                <a:latin typeface="Courier New"/>
                <a:ea typeface="Courier New"/>
                <a:cs typeface="Courier New"/>
                <a:sym typeface="Courier New"/>
              </a:rPr>
              <a:t>p</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FF0000"/>
                </a:solidFill>
                <a:highlight>
                  <a:srgbClr val="FFFFFE"/>
                </a:highlight>
                <a:latin typeface="Courier New"/>
                <a:ea typeface="Courier New"/>
                <a:cs typeface="Courier New"/>
                <a:sym typeface="Courier New"/>
              </a:rPr>
              <a:t>font-size:</a:t>
            </a:r>
            <a:r>
              <a:rPr lang="en-GB" sz="1450">
                <a:solidFill>
                  <a:schemeClr val="dk1"/>
                </a:solidFill>
                <a:highlight>
                  <a:srgbClr val="FFFFFE"/>
                </a:highlight>
                <a:latin typeface="Courier New"/>
                <a:ea typeface="Courier New"/>
                <a:cs typeface="Courier New"/>
                <a:sym typeface="Courier New"/>
              </a:rPr>
              <a:t> </a:t>
            </a:r>
            <a:r>
              <a:rPr lang="en-GB" sz="1450">
                <a:solidFill>
                  <a:srgbClr val="09885A"/>
                </a:solidFill>
                <a:highlight>
                  <a:srgbClr val="FFFFFE"/>
                </a:highlight>
                <a:latin typeface="Courier New"/>
                <a:ea typeface="Courier New"/>
                <a:cs typeface="Courier New"/>
                <a:sym typeface="Courier New"/>
              </a:rPr>
              <a:t>12px</a:t>
            </a:r>
            <a:r>
              <a:rPr lang="en-GB" sz="1450">
                <a:solidFill>
                  <a:schemeClr val="dk1"/>
                </a:solidFill>
                <a:highlight>
                  <a:srgbClr val="FFFFFE"/>
                </a:highlight>
                <a:latin typeface="Courier New"/>
                <a:ea typeface="Courier New"/>
                <a:cs typeface="Courier New"/>
                <a:sym typeface="Courier New"/>
              </a:rPr>
              <a:t> </a:t>
            </a:r>
            <a:r>
              <a:rPr lang="en-GB" sz="1450">
                <a:solidFill>
                  <a:srgbClr val="0000FF"/>
                </a:solidFill>
                <a:highlight>
                  <a:srgbClr val="FFFFFE"/>
                </a:highlight>
                <a:latin typeface="Courier New"/>
                <a:ea typeface="Courier New"/>
                <a:cs typeface="Courier New"/>
                <a:sym typeface="Courier New"/>
              </a:rPr>
              <a:t>!important</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rgbClr val="800000"/>
                </a:solidFill>
                <a:highlight>
                  <a:srgbClr val="FFFFFE"/>
                </a:highlight>
                <a:latin typeface="Courier New"/>
                <a:ea typeface="Courier New"/>
                <a:cs typeface="Courier New"/>
                <a:sym typeface="Courier New"/>
              </a:rPr>
              <a:t>p</a:t>
            </a: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     </a:t>
            </a:r>
            <a:r>
              <a:rPr lang="en-GB" sz="1450">
                <a:solidFill>
                  <a:srgbClr val="FF0000"/>
                </a:solidFill>
                <a:highlight>
                  <a:srgbClr val="FFFFFE"/>
                </a:highlight>
                <a:latin typeface="Courier New"/>
                <a:ea typeface="Courier New"/>
                <a:cs typeface="Courier New"/>
                <a:sym typeface="Courier New"/>
              </a:rPr>
              <a:t>font-size:</a:t>
            </a:r>
            <a:r>
              <a:rPr lang="en-GB" sz="1450">
                <a:solidFill>
                  <a:schemeClr val="dk1"/>
                </a:solidFill>
                <a:highlight>
                  <a:srgbClr val="FFFFFE"/>
                </a:highlight>
                <a:latin typeface="Courier New"/>
                <a:ea typeface="Courier New"/>
                <a:cs typeface="Courier New"/>
                <a:sym typeface="Courier New"/>
              </a:rPr>
              <a:t> </a:t>
            </a:r>
            <a:r>
              <a:rPr lang="en-GB" sz="1450">
                <a:solidFill>
                  <a:srgbClr val="09885A"/>
                </a:solidFill>
                <a:highlight>
                  <a:srgbClr val="FFFFFE"/>
                </a:highlight>
                <a:latin typeface="Courier New"/>
                <a:ea typeface="Courier New"/>
                <a:cs typeface="Courier New"/>
                <a:sym typeface="Courier New"/>
              </a:rPr>
              <a:t>18px</a:t>
            </a:r>
            <a:r>
              <a:rPr lang="en-GB" sz="1450">
                <a:solidFill>
                  <a:schemeClr val="dk1"/>
                </a:solidFill>
                <a:highlight>
                  <a:srgbClr val="FFFFFE"/>
                </a:highlight>
                <a:latin typeface="Courier New"/>
                <a:ea typeface="Courier New"/>
                <a:cs typeface="Courier New"/>
                <a:sym typeface="Courier New"/>
              </a:rPr>
              <a:t> </a:t>
            </a:r>
            <a:r>
              <a:rPr lang="en-GB" sz="1450">
                <a:solidFill>
                  <a:srgbClr val="0000FF"/>
                </a:solidFill>
                <a:highlight>
                  <a:srgbClr val="FFFF00"/>
                </a:highlight>
                <a:latin typeface="Courier New"/>
                <a:ea typeface="Courier New"/>
                <a:cs typeface="Courier New"/>
                <a:sym typeface="Courier New"/>
              </a:rPr>
              <a:t>!important</a:t>
            </a:r>
            <a:r>
              <a:rPr lang="en-GB" sz="1450">
                <a:solidFill>
                  <a:schemeClr val="dk1"/>
                </a:solidFill>
                <a:highlight>
                  <a:srgbClr val="FFFF00"/>
                </a:highlight>
                <a:latin typeface="Courier New"/>
                <a:ea typeface="Courier New"/>
                <a:cs typeface="Courier New"/>
                <a:sym typeface="Courier New"/>
              </a:rPr>
              <a:t>; </a:t>
            </a:r>
            <a:r>
              <a:rPr lang="en-GB" sz="1450">
                <a:solidFill>
                  <a:srgbClr val="AAAAAA"/>
                </a:solidFill>
                <a:highlight>
                  <a:srgbClr val="FFFF00"/>
                </a:highlight>
                <a:latin typeface="Courier New"/>
                <a:ea typeface="Courier New"/>
                <a:cs typeface="Courier New"/>
                <a:sym typeface="Courier New"/>
              </a:rPr>
              <a:t>/*This style will take precedence */</a:t>
            </a:r>
            <a:endParaRPr sz="1450">
              <a:solidFill>
                <a:srgbClr val="AAAAAA"/>
              </a:solidFill>
              <a:highlight>
                <a:srgbClr val="FFFF00"/>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GB" sz="1450">
                <a:solidFill>
                  <a:schemeClr val="dk1"/>
                </a:solidFill>
                <a:highlight>
                  <a:srgbClr val="FFFFFE"/>
                </a:highlight>
                <a:latin typeface="Courier New"/>
                <a:ea typeface="Courier New"/>
                <a:cs typeface="Courier New"/>
                <a:sym typeface="Courier New"/>
              </a:rPr>
              <a:t>}</a:t>
            </a:r>
            <a:endParaRPr sz="1450">
              <a:solidFill>
                <a:schemeClr val="dk1"/>
              </a:solidFill>
              <a:highlight>
                <a:srgbClr val="FFFFFE"/>
              </a:highlight>
              <a:latin typeface="Courier New"/>
              <a:ea typeface="Courier New"/>
              <a:cs typeface="Courier New"/>
              <a:sym typeface="Courier New"/>
            </a:endParaRPr>
          </a:p>
        </p:txBody>
      </p:sp>
      <p:sp>
        <p:nvSpPr>
          <p:cNvPr id="2781" name="Google Shape;2781;p223"/>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782" name="Google Shape;2782;p223"/>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Importance !Important</a:t>
            </a:r>
            <a:endParaRPr sz="1100"/>
          </a:p>
        </p:txBody>
      </p:sp>
      <p:sp>
        <p:nvSpPr>
          <p:cNvPr id="2783" name="Google Shape;2783;p22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784" name="Google Shape;2784;p22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5"/>
          <p:cNvPicPr preferRelativeResize="0"/>
          <p:nvPr/>
        </p:nvPicPr>
        <p:blipFill>
          <a:blip r:embed="rId3">
            <a:alphaModFix/>
          </a:blip>
          <a:stretch>
            <a:fillRect/>
          </a:stretch>
        </p:blipFill>
        <p:spPr>
          <a:xfrm>
            <a:off x="85900" y="300225"/>
            <a:ext cx="8839200" cy="4419600"/>
          </a:xfrm>
          <a:prstGeom prst="rect">
            <a:avLst/>
          </a:prstGeom>
          <a:noFill/>
          <a:ln>
            <a:noFill/>
          </a:ln>
        </p:spPr>
      </p:pic>
      <p:sp>
        <p:nvSpPr>
          <p:cNvPr id="310" name="Google Shape;310;p35"/>
          <p:cNvSpPr txBox="1"/>
          <p:nvPr/>
        </p:nvSpPr>
        <p:spPr>
          <a:xfrm>
            <a:off x="2211575" y="4599563"/>
            <a:ext cx="6897300" cy="23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latin typeface="Calibri"/>
                <a:ea typeface="Calibri"/>
                <a:cs typeface="Calibri"/>
                <a:sym typeface="Calibri"/>
              </a:rPr>
              <a:t>Reading Source: </a:t>
            </a:r>
            <a:r>
              <a:rPr lang="en-GB" sz="800" u="sng">
                <a:solidFill>
                  <a:schemeClr val="hlink"/>
                </a:solidFill>
                <a:latin typeface="Calibri"/>
                <a:ea typeface="Calibri"/>
                <a:cs typeface="Calibri"/>
                <a:sym typeface="Calibri"/>
                <a:hlinkClick r:id="rId4"/>
              </a:rPr>
              <a:t>https://careerfoundry.com/en/blog/web-development/what-does-it-take-to-become-a-web-developer-everything-you-need-to-know-before-getting-started/</a:t>
            </a:r>
            <a:endParaRPr sz="800">
              <a:latin typeface="Calibri"/>
              <a:ea typeface="Calibri"/>
              <a:cs typeface="Calibri"/>
              <a:sym typeface="Calibri"/>
            </a:endParaRPr>
          </a:p>
        </p:txBody>
      </p:sp>
      <p:pic>
        <p:nvPicPr>
          <p:cNvPr id="311" name="Google Shape;311;p35"/>
          <p:cNvPicPr preferRelativeResize="0"/>
          <p:nvPr/>
        </p:nvPicPr>
        <p:blipFill rotWithShape="1">
          <a:blip r:embed="rId5">
            <a:alphaModFix/>
          </a:blip>
          <a:srcRect b="0" l="0" r="0" t="0"/>
          <a:stretch/>
        </p:blipFill>
        <p:spPr>
          <a:xfrm rot="5400000">
            <a:off x="-11" y="4287237"/>
            <a:ext cx="856264" cy="856264"/>
          </a:xfrm>
          <a:prstGeom prst="rect">
            <a:avLst/>
          </a:prstGeom>
          <a:noFill/>
          <a:ln>
            <a:noFill/>
          </a:ln>
        </p:spPr>
      </p:pic>
      <p:pic>
        <p:nvPicPr>
          <p:cNvPr id="312" name="Google Shape;312;p35"/>
          <p:cNvPicPr preferRelativeResize="0"/>
          <p:nvPr/>
        </p:nvPicPr>
        <p:blipFill rotWithShape="1">
          <a:blip r:embed="rId6">
            <a:alphaModFix/>
          </a:blip>
          <a:srcRect b="0" l="0" r="0" t="0"/>
          <a:stretch/>
        </p:blipFill>
        <p:spPr>
          <a:xfrm rot="5400000">
            <a:off x="236961" y="4007382"/>
            <a:ext cx="856264" cy="856264"/>
          </a:xfrm>
          <a:prstGeom prst="rect">
            <a:avLst/>
          </a:prstGeom>
          <a:noFill/>
          <a:ln>
            <a:noFill/>
          </a:ln>
        </p:spPr>
      </p:pic>
      <p:sp>
        <p:nvSpPr>
          <p:cNvPr id="313" name="Google Shape;313;p3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sp>
        <p:nvSpPr>
          <p:cNvPr id="2789" name="Google Shape;2789;p224"/>
          <p:cNvSpPr txBox="1"/>
          <p:nvPr>
            <p:ph idx="1" type="body"/>
          </p:nvPr>
        </p:nvSpPr>
        <p:spPr>
          <a:xfrm>
            <a:off x="485050" y="1086125"/>
            <a:ext cx="8370000" cy="33105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GB">
                <a:solidFill>
                  <a:schemeClr val="dk1"/>
                </a:solidFill>
                <a:latin typeface="Calibri"/>
                <a:ea typeface="Calibri"/>
                <a:cs typeface="Calibri"/>
                <a:sym typeface="Calibri"/>
              </a:rPr>
              <a:t>A CSS selector can contain more than one simple selector. Between the simple selectors, we can include a combinator.</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chemeClr val="dk1"/>
                </a:solidFill>
                <a:latin typeface="Calibri"/>
                <a:ea typeface="Calibri"/>
                <a:cs typeface="Calibri"/>
                <a:sym typeface="Calibri"/>
              </a:rPr>
              <a:t>There are four different combinators in CSS:</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chemeClr val="dk1"/>
                </a:solidFill>
                <a:latin typeface="Calibri"/>
                <a:ea typeface="Calibri"/>
                <a:cs typeface="Calibri"/>
                <a:sym typeface="Calibri"/>
              </a:rPr>
              <a:t>descendant selector (space)</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chemeClr val="dk1"/>
                </a:solidFill>
                <a:latin typeface="Calibri"/>
                <a:ea typeface="Calibri"/>
                <a:cs typeface="Calibri"/>
                <a:sym typeface="Calibri"/>
              </a:rPr>
              <a:t>child selector (&gt;)</a:t>
            </a:r>
            <a:endParaRPr>
              <a:solidFill>
                <a:schemeClr val="dk1"/>
              </a:solidFill>
              <a:latin typeface="Calibri"/>
              <a:ea typeface="Calibri"/>
              <a:cs typeface="Calibri"/>
              <a:sym typeface="Calibri"/>
            </a:endParaRPr>
          </a:p>
          <a:p>
            <a:pPr indent="0" lvl="0" marL="0" rtl="0" algn="l">
              <a:spcBef>
                <a:spcPts val="1200"/>
              </a:spcBef>
              <a:spcAft>
                <a:spcPts val="0"/>
              </a:spcAft>
              <a:buNone/>
            </a:pPr>
            <a:r>
              <a:rPr lang="en-GB">
                <a:solidFill>
                  <a:schemeClr val="dk1"/>
                </a:solidFill>
                <a:latin typeface="Calibri"/>
                <a:ea typeface="Calibri"/>
                <a:cs typeface="Calibri"/>
                <a:sym typeface="Calibri"/>
              </a:rPr>
              <a:t>adjacent sibling selector (+)</a:t>
            </a:r>
            <a:endParaRPr>
              <a:solidFill>
                <a:schemeClr val="dk1"/>
              </a:solidFill>
              <a:latin typeface="Calibri"/>
              <a:ea typeface="Calibri"/>
              <a:cs typeface="Calibri"/>
              <a:sym typeface="Calibri"/>
            </a:endParaRPr>
          </a:p>
          <a:p>
            <a:pPr indent="0" lvl="0" marL="0" rtl="0" algn="l">
              <a:spcBef>
                <a:spcPts val="1200"/>
              </a:spcBef>
              <a:spcAft>
                <a:spcPts val="1200"/>
              </a:spcAft>
              <a:buNone/>
            </a:pPr>
            <a:r>
              <a:rPr lang="en-GB">
                <a:solidFill>
                  <a:schemeClr val="dk1"/>
                </a:solidFill>
                <a:latin typeface="Calibri"/>
                <a:ea typeface="Calibri"/>
                <a:cs typeface="Calibri"/>
                <a:sym typeface="Calibri"/>
              </a:rPr>
              <a:t>general sibling selector (~)</a:t>
            </a:r>
            <a:endParaRPr>
              <a:solidFill>
                <a:schemeClr val="dk1"/>
              </a:solidFill>
              <a:latin typeface="Calibri"/>
              <a:ea typeface="Calibri"/>
              <a:cs typeface="Calibri"/>
              <a:sym typeface="Calibri"/>
            </a:endParaRPr>
          </a:p>
        </p:txBody>
      </p:sp>
      <p:sp>
        <p:nvSpPr>
          <p:cNvPr id="2790" name="Google Shape;2790;p224"/>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791" name="Google Shape;2791;p224"/>
          <p:cNvSpPr txBox="1"/>
          <p:nvPr/>
        </p:nvSpPr>
        <p:spPr>
          <a:xfrm>
            <a:off x="1587600" y="270325"/>
            <a:ext cx="596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rgbClr val="FFFFFF"/>
                </a:solidFill>
                <a:latin typeface="Lato Light"/>
                <a:ea typeface="Lato Light"/>
                <a:cs typeface="Lato Light"/>
                <a:sym typeface="Lato Light"/>
              </a:rPr>
              <a:t>CSS Combinators</a:t>
            </a:r>
            <a:endParaRPr b="1" sz="2100">
              <a:solidFill>
                <a:srgbClr val="FFFFFF"/>
              </a:solidFill>
              <a:latin typeface="Lato Light"/>
              <a:ea typeface="Lato Light"/>
              <a:cs typeface="Lato Light"/>
              <a:sym typeface="Lato Light"/>
            </a:endParaRPr>
          </a:p>
          <a:p>
            <a:pPr indent="0" lvl="0" marL="0" marR="0" rtl="0" algn="ctr">
              <a:spcBef>
                <a:spcPts val="0"/>
              </a:spcBef>
              <a:spcAft>
                <a:spcPts val="0"/>
              </a:spcAft>
              <a:buNone/>
            </a:pPr>
            <a:r>
              <a:t/>
            </a:r>
            <a:endParaRPr b="1" sz="2100">
              <a:solidFill>
                <a:srgbClr val="FFFFFF"/>
              </a:solidFill>
              <a:latin typeface="Lato Light"/>
              <a:ea typeface="Lato Light"/>
              <a:cs typeface="Lato Light"/>
              <a:sym typeface="Lato Light"/>
            </a:endParaRPr>
          </a:p>
        </p:txBody>
      </p:sp>
      <p:sp>
        <p:nvSpPr>
          <p:cNvPr id="2792" name="Google Shape;2792;p22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793" name="Google Shape;2793;p224"/>
          <p:cNvSpPr txBox="1"/>
          <p:nvPr/>
        </p:nvSpPr>
        <p:spPr>
          <a:xfrm>
            <a:off x="4661300" y="4626350"/>
            <a:ext cx="4425600" cy="47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100" u="sng">
                <a:solidFill>
                  <a:schemeClr val="hlink"/>
                </a:solidFill>
                <a:hlinkClick r:id="rId3"/>
              </a:rPr>
              <a:t>https://www.w3schools.com/css/css_combinators.asp</a:t>
            </a:r>
            <a:endParaRPr sz="1100"/>
          </a:p>
          <a:p>
            <a:pPr indent="0" lvl="0" marL="0" rtl="0" algn="r">
              <a:spcBef>
                <a:spcPts val="0"/>
              </a:spcBef>
              <a:spcAft>
                <a:spcPts val="0"/>
              </a:spcAft>
              <a:buNone/>
            </a:pPr>
            <a:r>
              <a:t/>
            </a:r>
            <a:endParaRPr sz="1100"/>
          </a:p>
        </p:txBody>
      </p:sp>
      <p:sp>
        <p:nvSpPr>
          <p:cNvPr id="2794" name="Google Shape;2794;p22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sp>
        <p:nvSpPr>
          <p:cNvPr id="2799" name="Google Shape;2799;p225"/>
          <p:cNvSpPr/>
          <p:nvPr/>
        </p:nvSpPr>
        <p:spPr>
          <a:xfrm>
            <a:off x="0" y="0"/>
            <a:ext cx="4572000" cy="5143500"/>
          </a:xfrm>
          <a:prstGeom prst="rect">
            <a:avLst/>
          </a:prstGeom>
          <a:solidFill>
            <a:srgbClr val="E21B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800" name="Google Shape;2800;p225"/>
          <p:cNvSpPr txBox="1"/>
          <p:nvPr/>
        </p:nvSpPr>
        <p:spPr>
          <a:xfrm>
            <a:off x="271350" y="661175"/>
            <a:ext cx="3964800" cy="123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rgbClr val="FFFFFF"/>
                </a:solidFill>
                <a:latin typeface="Montserrat"/>
                <a:ea typeface="Montserrat"/>
                <a:cs typeface="Montserrat"/>
                <a:sym typeface="Montserrat"/>
              </a:rPr>
              <a:t>PLAY CSS GAME</a:t>
            </a:r>
            <a:endParaRPr sz="2100">
              <a:solidFill>
                <a:srgbClr val="FFFFFF"/>
              </a:solidFill>
              <a:latin typeface="Montserrat"/>
              <a:ea typeface="Montserrat"/>
              <a:cs typeface="Montserrat"/>
              <a:sym typeface="Montserrat"/>
            </a:endParaRPr>
          </a:p>
          <a:p>
            <a:pPr indent="0" lvl="0" marL="0" marR="0" rtl="0" algn="l">
              <a:spcBef>
                <a:spcPts val="0"/>
              </a:spcBef>
              <a:spcAft>
                <a:spcPts val="0"/>
              </a:spcAft>
              <a:buNone/>
            </a:pPr>
            <a:r>
              <a:t/>
            </a:r>
            <a:endParaRPr sz="1900">
              <a:solidFill>
                <a:srgbClr val="FFFFFF"/>
              </a:solidFill>
              <a:latin typeface="Calibri"/>
              <a:ea typeface="Calibri"/>
              <a:cs typeface="Calibri"/>
              <a:sym typeface="Calibri"/>
            </a:endParaRPr>
          </a:p>
          <a:p>
            <a:pPr indent="0" lvl="0" marL="0" marR="0" rtl="0" algn="l">
              <a:spcBef>
                <a:spcPts val="0"/>
              </a:spcBef>
              <a:spcAft>
                <a:spcPts val="0"/>
              </a:spcAft>
              <a:buNone/>
            </a:pPr>
            <a:r>
              <a:rPr lang="en-GB" sz="1900">
                <a:solidFill>
                  <a:srgbClr val="FFFFFF"/>
                </a:solidFill>
                <a:latin typeface="Calibri"/>
                <a:ea typeface="Calibri"/>
                <a:cs typeface="Calibri"/>
                <a:sym typeface="Calibri"/>
              </a:rPr>
              <a:t>How far can you go in 10 mins? 30mins?</a:t>
            </a:r>
            <a:endParaRPr sz="1900">
              <a:solidFill>
                <a:srgbClr val="FFFFFF"/>
              </a:solidFill>
              <a:latin typeface="Calibri"/>
              <a:ea typeface="Calibri"/>
              <a:cs typeface="Calibri"/>
              <a:sym typeface="Calibri"/>
            </a:endParaRPr>
          </a:p>
        </p:txBody>
      </p:sp>
      <p:sp>
        <p:nvSpPr>
          <p:cNvPr id="2801" name="Google Shape;2801;p225"/>
          <p:cNvSpPr txBox="1"/>
          <p:nvPr/>
        </p:nvSpPr>
        <p:spPr>
          <a:xfrm>
            <a:off x="271350" y="411725"/>
            <a:ext cx="978900" cy="31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E21B70"/>
                </a:solidFill>
                <a:highlight>
                  <a:srgbClr val="FFFF00"/>
                </a:highlight>
                <a:latin typeface="Lato"/>
                <a:ea typeface="Lato"/>
                <a:cs typeface="Lato"/>
                <a:sym typeface="Lato"/>
              </a:rPr>
              <a:t>#EXERCISE</a:t>
            </a:r>
            <a:endParaRPr sz="100">
              <a:solidFill>
                <a:srgbClr val="E21B70"/>
              </a:solidFill>
              <a:highlight>
                <a:srgbClr val="FFFF00"/>
              </a:highlight>
            </a:endParaRPr>
          </a:p>
        </p:txBody>
      </p:sp>
      <p:sp>
        <p:nvSpPr>
          <p:cNvPr id="2802" name="Google Shape;2802;p225"/>
          <p:cNvSpPr/>
          <p:nvPr/>
        </p:nvSpPr>
        <p:spPr>
          <a:xfrm>
            <a:off x="2951025" y="46025"/>
            <a:ext cx="1524000" cy="365700"/>
          </a:xfrm>
          <a:prstGeom prst="roundRect">
            <a:avLst>
              <a:gd fmla="val 16667"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803" name="Google Shape;2803;p225"/>
          <p:cNvSpPr txBox="1"/>
          <p:nvPr/>
        </p:nvSpPr>
        <p:spPr>
          <a:xfrm>
            <a:off x="3363675" y="65975"/>
            <a:ext cx="1015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3160AB"/>
                </a:solidFill>
                <a:latin typeface="Calibri"/>
                <a:ea typeface="Calibri"/>
                <a:cs typeface="Calibri"/>
                <a:sym typeface="Calibri"/>
              </a:rPr>
              <a:t>ANY</a:t>
            </a:r>
            <a:endParaRPr sz="1100"/>
          </a:p>
        </p:txBody>
      </p:sp>
      <p:pic>
        <p:nvPicPr>
          <p:cNvPr id="2804" name="Google Shape;2804;p225"/>
          <p:cNvPicPr preferRelativeResize="0"/>
          <p:nvPr/>
        </p:nvPicPr>
        <p:blipFill rotWithShape="1">
          <a:blip r:embed="rId3">
            <a:alphaModFix/>
          </a:blip>
          <a:srcRect b="0" l="0" r="0" t="0"/>
          <a:stretch/>
        </p:blipFill>
        <p:spPr>
          <a:xfrm>
            <a:off x="3096248" y="143729"/>
            <a:ext cx="163250" cy="170300"/>
          </a:xfrm>
          <a:prstGeom prst="rect">
            <a:avLst/>
          </a:prstGeom>
          <a:noFill/>
          <a:ln>
            <a:noFill/>
          </a:ln>
        </p:spPr>
      </p:pic>
      <p:sp>
        <p:nvSpPr>
          <p:cNvPr id="2805" name="Google Shape;2805;p225">
            <a:hlinkClick r:id="rId4"/>
          </p:cNvPr>
          <p:cNvSpPr/>
          <p:nvPr/>
        </p:nvSpPr>
        <p:spPr>
          <a:xfrm>
            <a:off x="464125" y="3319225"/>
            <a:ext cx="1779600" cy="622200"/>
          </a:xfrm>
          <a:prstGeom prst="roundRect">
            <a:avLst>
              <a:gd fmla="val 16667"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a:solidFill>
                  <a:srgbClr val="FFFFFF"/>
                </a:solidFill>
                <a:latin typeface="Calibri"/>
                <a:ea typeface="Calibri"/>
                <a:cs typeface="Calibri"/>
                <a:sym typeface="Calibri"/>
              </a:rPr>
              <a:t>V</a:t>
            </a:r>
            <a:endParaRPr sz="1400">
              <a:solidFill>
                <a:srgbClr val="FFFFFF"/>
              </a:solidFill>
              <a:latin typeface="Calibri"/>
              <a:ea typeface="Calibri"/>
              <a:cs typeface="Calibri"/>
              <a:sym typeface="Calibri"/>
            </a:endParaRPr>
          </a:p>
        </p:txBody>
      </p:sp>
      <p:sp>
        <p:nvSpPr>
          <p:cNvPr id="2806" name="Google Shape;2806;p225"/>
          <p:cNvSpPr txBox="1"/>
          <p:nvPr/>
        </p:nvSpPr>
        <p:spPr>
          <a:xfrm>
            <a:off x="464125" y="3595175"/>
            <a:ext cx="17796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50" u="sng">
                <a:solidFill>
                  <a:schemeClr val="hlink"/>
                </a:solidFill>
                <a:highlight>
                  <a:srgbClr val="FFFFFF"/>
                </a:highlight>
                <a:latin typeface="Calibri"/>
                <a:ea typeface="Calibri"/>
                <a:cs typeface="Calibri"/>
                <a:sym typeface="Calibri"/>
                <a:hlinkClick r:id="rId5"/>
              </a:rPr>
              <a:t>https://flukeout.github.io/</a:t>
            </a:r>
            <a:endParaRPr sz="1000">
              <a:highlight>
                <a:srgbClr val="FFFFFF"/>
              </a:highlight>
              <a:latin typeface="Calibri"/>
              <a:ea typeface="Calibri"/>
              <a:cs typeface="Calibri"/>
              <a:sym typeface="Calibri"/>
            </a:endParaRPr>
          </a:p>
        </p:txBody>
      </p:sp>
      <p:sp>
        <p:nvSpPr>
          <p:cNvPr id="2807" name="Google Shape;2807;p225"/>
          <p:cNvSpPr txBox="1"/>
          <p:nvPr/>
        </p:nvSpPr>
        <p:spPr>
          <a:xfrm>
            <a:off x="701263" y="3402575"/>
            <a:ext cx="1367700" cy="266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200">
                <a:solidFill>
                  <a:srgbClr val="E21B70"/>
                </a:solidFill>
                <a:latin typeface="Lato"/>
                <a:ea typeface="Lato"/>
                <a:cs typeface="Lato"/>
                <a:sym typeface="Lato"/>
              </a:rPr>
              <a:t>LET’S PLAY</a:t>
            </a:r>
            <a:endParaRPr sz="100">
              <a:solidFill>
                <a:srgbClr val="E21B70"/>
              </a:solidFill>
            </a:endParaRPr>
          </a:p>
        </p:txBody>
      </p:sp>
      <p:pic>
        <p:nvPicPr>
          <p:cNvPr id="2808" name="Google Shape;2808;p225"/>
          <p:cNvPicPr preferRelativeResize="0"/>
          <p:nvPr/>
        </p:nvPicPr>
        <p:blipFill>
          <a:blip r:embed="rId6">
            <a:alphaModFix/>
          </a:blip>
          <a:stretch>
            <a:fillRect/>
          </a:stretch>
        </p:blipFill>
        <p:spPr>
          <a:xfrm>
            <a:off x="638888" y="3450775"/>
            <a:ext cx="170300" cy="170300"/>
          </a:xfrm>
          <a:prstGeom prst="rect">
            <a:avLst/>
          </a:prstGeom>
          <a:noFill/>
          <a:ln>
            <a:noFill/>
          </a:ln>
        </p:spPr>
      </p:pic>
      <p:pic>
        <p:nvPicPr>
          <p:cNvPr id="2809" name="Google Shape;2809;p225"/>
          <p:cNvPicPr preferRelativeResize="0"/>
          <p:nvPr/>
        </p:nvPicPr>
        <p:blipFill>
          <a:blip r:embed="rId7">
            <a:alphaModFix/>
          </a:blip>
          <a:stretch>
            <a:fillRect/>
          </a:stretch>
        </p:blipFill>
        <p:spPr>
          <a:xfrm>
            <a:off x="4889301" y="939548"/>
            <a:ext cx="4106699" cy="3001825"/>
          </a:xfrm>
          <a:prstGeom prst="rect">
            <a:avLst/>
          </a:prstGeom>
          <a:noFill/>
          <a:ln>
            <a:noFill/>
          </a:ln>
        </p:spPr>
      </p:pic>
      <p:sp>
        <p:nvSpPr>
          <p:cNvPr id="2810" name="Google Shape;2810;p22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2814" name="Shape 2814"/>
        <p:cNvGrpSpPr/>
        <p:nvPr/>
      </p:nvGrpSpPr>
      <p:grpSpPr>
        <a:xfrm>
          <a:off x="0" y="0"/>
          <a:ext cx="0" cy="0"/>
          <a:chOff x="0" y="0"/>
          <a:chExt cx="0" cy="0"/>
        </a:xfrm>
      </p:grpSpPr>
      <p:sp>
        <p:nvSpPr>
          <p:cNvPr id="2815" name="Google Shape;2815;p226"/>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BOX MODEL AGAIN</a:t>
            </a:r>
            <a:endParaRPr sz="800">
              <a:solidFill>
                <a:schemeClr val="lt1"/>
              </a:solidFill>
            </a:endParaRPr>
          </a:p>
        </p:txBody>
      </p:sp>
      <p:pic>
        <p:nvPicPr>
          <p:cNvPr id="2816" name="Google Shape;2816;p226"/>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2817" name="Google Shape;2817;p226"/>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pic>
        <p:nvPicPr>
          <p:cNvPr id="2818" name="Google Shape;2818;p226"/>
          <p:cNvPicPr preferRelativeResize="0"/>
          <p:nvPr/>
        </p:nvPicPr>
        <p:blipFill rotWithShape="1">
          <a:blip r:embed="rId4">
            <a:alphaModFix/>
          </a:blip>
          <a:srcRect b="0" l="0" r="0" t="0"/>
          <a:stretch/>
        </p:blipFill>
        <p:spPr>
          <a:xfrm>
            <a:off x="2450125" y="2666913"/>
            <a:ext cx="210933" cy="210933"/>
          </a:xfrm>
          <a:prstGeom prst="rect">
            <a:avLst/>
          </a:prstGeom>
          <a:noFill/>
          <a:ln>
            <a:noFill/>
          </a:ln>
        </p:spPr>
      </p:pic>
      <p:pic>
        <p:nvPicPr>
          <p:cNvPr id="2819" name="Google Shape;2819;p226"/>
          <p:cNvPicPr preferRelativeResize="0"/>
          <p:nvPr/>
        </p:nvPicPr>
        <p:blipFill rotWithShape="1">
          <a:blip r:embed="rId4">
            <a:alphaModFix/>
          </a:blip>
          <a:srcRect b="0" l="0" r="0" t="0"/>
          <a:stretch/>
        </p:blipFill>
        <p:spPr>
          <a:xfrm>
            <a:off x="6072625" y="2092038"/>
            <a:ext cx="210933" cy="210933"/>
          </a:xfrm>
          <a:prstGeom prst="rect">
            <a:avLst/>
          </a:prstGeom>
          <a:noFill/>
          <a:ln>
            <a:noFill/>
          </a:ln>
        </p:spPr>
      </p:pic>
      <p:pic>
        <p:nvPicPr>
          <p:cNvPr id="2820" name="Google Shape;2820;p226"/>
          <p:cNvPicPr preferRelativeResize="0"/>
          <p:nvPr/>
        </p:nvPicPr>
        <p:blipFill rotWithShape="1">
          <a:blip r:embed="rId4">
            <a:alphaModFix/>
          </a:blip>
          <a:srcRect b="0" l="0" r="0" t="0"/>
          <a:stretch/>
        </p:blipFill>
        <p:spPr>
          <a:xfrm>
            <a:off x="6072625" y="2666913"/>
            <a:ext cx="210933" cy="210933"/>
          </a:xfrm>
          <a:prstGeom prst="rect">
            <a:avLst/>
          </a:prstGeom>
          <a:noFill/>
          <a:ln>
            <a:noFill/>
          </a:ln>
        </p:spPr>
      </p:pic>
      <p:sp>
        <p:nvSpPr>
          <p:cNvPr id="2821" name="Google Shape;2821;p22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pic>
        <p:nvPicPr>
          <p:cNvPr id="2826" name="Google Shape;2826;p227"/>
          <p:cNvPicPr preferRelativeResize="0"/>
          <p:nvPr/>
        </p:nvPicPr>
        <p:blipFill rotWithShape="1">
          <a:blip r:embed="rId3">
            <a:alphaModFix/>
          </a:blip>
          <a:srcRect b="0" l="0" r="0" t="0"/>
          <a:stretch/>
        </p:blipFill>
        <p:spPr>
          <a:xfrm>
            <a:off x="142698" y="741181"/>
            <a:ext cx="4641189" cy="3602219"/>
          </a:xfrm>
          <a:prstGeom prst="rect">
            <a:avLst/>
          </a:prstGeom>
          <a:noFill/>
          <a:ln>
            <a:noFill/>
          </a:ln>
        </p:spPr>
      </p:pic>
      <p:sp>
        <p:nvSpPr>
          <p:cNvPr id="2827" name="Google Shape;2827;p227"/>
          <p:cNvSpPr txBox="1"/>
          <p:nvPr/>
        </p:nvSpPr>
        <p:spPr>
          <a:xfrm>
            <a:off x="5125634" y="963590"/>
            <a:ext cx="3835500" cy="3024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000">
                <a:solidFill>
                  <a:srgbClr val="F13B49"/>
                </a:solidFill>
                <a:latin typeface="Lato"/>
                <a:ea typeface="Lato"/>
                <a:cs typeface="Lato"/>
                <a:sym typeface="Lato"/>
              </a:rPr>
              <a:t>CSS Box Model</a:t>
            </a:r>
            <a:endParaRPr sz="1100"/>
          </a:p>
          <a:p>
            <a:pPr indent="0" lvl="0" marL="0" marR="0" rtl="0" algn="l">
              <a:spcBef>
                <a:spcPts val="0"/>
              </a:spcBef>
              <a:spcAft>
                <a:spcPts val="0"/>
              </a:spcAft>
              <a:buNone/>
            </a:pPr>
            <a:r>
              <a:rPr b="1" lang="en-GB" sz="1800">
                <a:solidFill>
                  <a:schemeClr val="dk1"/>
                </a:solidFill>
                <a:latin typeface="Calibri"/>
                <a:ea typeface="Calibri"/>
                <a:cs typeface="Calibri"/>
                <a:sym typeface="Calibri"/>
              </a:rPr>
              <a:t>Content</a:t>
            </a:r>
            <a:r>
              <a:rPr lang="en-GB" sz="1800">
                <a:solidFill>
                  <a:schemeClr val="dk1"/>
                </a:solidFill>
                <a:latin typeface="Calibri"/>
                <a:ea typeface="Calibri"/>
                <a:cs typeface="Calibri"/>
                <a:sym typeface="Calibri"/>
              </a:rPr>
              <a:t>: text, images, etc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Padding</a:t>
            </a:r>
            <a:r>
              <a:rPr lang="en-GB" sz="1800">
                <a:solidFill>
                  <a:schemeClr val="dk1"/>
                </a:solidFill>
                <a:latin typeface="Calibri"/>
                <a:ea typeface="Calibri"/>
                <a:cs typeface="Calibri"/>
                <a:sym typeface="Calibri"/>
              </a:rPr>
              <a:t>: transparent area around the content, inside of box</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Border</a:t>
            </a:r>
            <a:r>
              <a:rPr lang="en-GB" sz="1800">
                <a:solidFill>
                  <a:schemeClr val="dk1"/>
                </a:solidFill>
                <a:latin typeface="Calibri"/>
                <a:ea typeface="Calibri"/>
                <a:cs typeface="Calibri"/>
                <a:sym typeface="Calibri"/>
              </a:rPr>
              <a:t>: goes around the padding &amp; content</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Margin</a:t>
            </a:r>
            <a:r>
              <a:rPr lang="en-GB" sz="1800">
                <a:solidFill>
                  <a:schemeClr val="dk1"/>
                </a:solidFill>
                <a:latin typeface="Calibri"/>
                <a:ea typeface="Calibri"/>
                <a:cs typeface="Calibri"/>
                <a:sym typeface="Calibri"/>
              </a:rPr>
              <a:t>: space between boxes</a:t>
            </a:r>
            <a:endParaRPr sz="1100"/>
          </a:p>
        </p:txBody>
      </p:sp>
      <p:sp>
        <p:nvSpPr>
          <p:cNvPr id="2828" name="Google Shape;2828;p22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829" name="Google Shape;2829;p22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p228"/>
          <p:cNvSpPr txBox="1"/>
          <p:nvPr/>
        </p:nvSpPr>
        <p:spPr>
          <a:xfrm>
            <a:off x="4622725" y="77350"/>
            <a:ext cx="4521300" cy="1965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F13B49"/>
                </a:solidFill>
                <a:latin typeface="Calibri"/>
                <a:ea typeface="Calibri"/>
                <a:cs typeface="Calibri"/>
                <a:sym typeface="Calibri"/>
              </a:rPr>
              <a:t>Default boxes</a:t>
            </a:r>
            <a:endParaRPr sz="2700">
              <a:solidFill>
                <a:srgbClr val="F13B49"/>
              </a:solidFill>
              <a:latin typeface="Calibri"/>
              <a:ea typeface="Calibri"/>
              <a:cs typeface="Calibri"/>
              <a:sym typeface="Calibri"/>
            </a:endParaRPr>
          </a:p>
          <a:p>
            <a:pPr indent="0" lvl="0" marL="0" marR="0" rtl="0" algn="l">
              <a:spcBef>
                <a:spcPts val="0"/>
              </a:spcBef>
              <a:spcAft>
                <a:spcPts val="0"/>
              </a:spcAft>
              <a:buNone/>
            </a:pPr>
            <a:r>
              <a:rPr lang="en-GB" sz="1500">
                <a:solidFill>
                  <a:schemeClr val="dk1"/>
                </a:solidFill>
                <a:latin typeface="Calibri"/>
                <a:ea typeface="Calibri"/>
                <a:cs typeface="Calibri"/>
                <a:sym typeface="Calibri"/>
              </a:rPr>
              <a:t>Several elements have their own default values.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GB" sz="1500">
                <a:solidFill>
                  <a:schemeClr val="dk1"/>
                </a:solidFill>
                <a:latin typeface="Calibri"/>
                <a:ea typeface="Calibri"/>
                <a:cs typeface="Calibri"/>
                <a:sym typeface="Calibri"/>
              </a:rPr>
              <a:t>Example: the paragraph shown here has some defaults and could differ from browser to browser.</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500">
                <a:solidFill>
                  <a:schemeClr val="dk1"/>
                </a:solidFill>
                <a:latin typeface="Calibri"/>
                <a:ea typeface="Calibri"/>
                <a:cs typeface="Calibri"/>
                <a:sym typeface="Calibri"/>
              </a:rPr>
              <a:t>Hence need to reset them for all browsers to look the same</a:t>
            </a:r>
            <a:endParaRPr b="1" sz="800">
              <a:latin typeface="Calibri"/>
              <a:ea typeface="Calibri"/>
              <a:cs typeface="Calibri"/>
              <a:sym typeface="Calibri"/>
            </a:endParaRPr>
          </a:p>
        </p:txBody>
      </p:sp>
      <p:pic>
        <p:nvPicPr>
          <p:cNvPr id="2835" name="Google Shape;2835;p228"/>
          <p:cNvPicPr preferRelativeResize="0"/>
          <p:nvPr/>
        </p:nvPicPr>
        <p:blipFill rotWithShape="1">
          <a:blip r:embed="rId3">
            <a:alphaModFix/>
          </a:blip>
          <a:srcRect b="0" l="0" r="0" t="0"/>
          <a:stretch/>
        </p:blipFill>
        <p:spPr>
          <a:xfrm>
            <a:off x="363678" y="594800"/>
            <a:ext cx="1704975" cy="428625"/>
          </a:xfrm>
          <a:prstGeom prst="rect">
            <a:avLst/>
          </a:prstGeom>
          <a:noFill/>
          <a:ln>
            <a:noFill/>
          </a:ln>
        </p:spPr>
      </p:pic>
      <p:pic>
        <p:nvPicPr>
          <p:cNvPr id="2836" name="Google Shape;2836;p228"/>
          <p:cNvPicPr preferRelativeResize="0"/>
          <p:nvPr/>
        </p:nvPicPr>
        <p:blipFill rotWithShape="1">
          <a:blip r:embed="rId4">
            <a:alphaModFix/>
          </a:blip>
          <a:srcRect b="0" l="0" r="0" t="0"/>
          <a:stretch/>
        </p:blipFill>
        <p:spPr>
          <a:xfrm>
            <a:off x="363678" y="1030040"/>
            <a:ext cx="2362200" cy="1162050"/>
          </a:xfrm>
          <a:prstGeom prst="rect">
            <a:avLst/>
          </a:prstGeom>
          <a:noFill/>
          <a:ln>
            <a:noFill/>
          </a:ln>
        </p:spPr>
      </p:pic>
      <p:pic>
        <p:nvPicPr>
          <p:cNvPr id="2837" name="Google Shape;2837;p228"/>
          <p:cNvPicPr preferRelativeResize="0"/>
          <p:nvPr/>
        </p:nvPicPr>
        <p:blipFill rotWithShape="1">
          <a:blip r:embed="rId5">
            <a:alphaModFix/>
          </a:blip>
          <a:srcRect b="0" l="0" r="0" t="0"/>
          <a:stretch/>
        </p:blipFill>
        <p:spPr>
          <a:xfrm>
            <a:off x="2630356" y="594800"/>
            <a:ext cx="1933575" cy="1628775"/>
          </a:xfrm>
          <a:prstGeom prst="rect">
            <a:avLst/>
          </a:prstGeom>
          <a:noFill/>
          <a:ln>
            <a:noFill/>
          </a:ln>
        </p:spPr>
      </p:pic>
      <p:sp>
        <p:nvSpPr>
          <p:cNvPr id="2838" name="Google Shape;2838;p228"/>
          <p:cNvSpPr txBox="1"/>
          <p:nvPr/>
        </p:nvSpPr>
        <p:spPr>
          <a:xfrm>
            <a:off x="391059" y="3456550"/>
            <a:ext cx="3901500" cy="40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Great reading source</a:t>
            </a:r>
            <a:endParaRPr sz="1100"/>
          </a:p>
          <a:p>
            <a:pPr indent="0" lvl="0" marL="0" marR="0" rtl="0" algn="l">
              <a:spcBef>
                <a:spcPts val="0"/>
              </a:spcBef>
              <a:spcAft>
                <a:spcPts val="0"/>
              </a:spcAft>
              <a:buNone/>
            </a:pPr>
            <a:r>
              <a:rPr lang="en-GB" sz="1000" u="sng">
                <a:solidFill>
                  <a:schemeClr val="hlink"/>
                </a:solidFill>
                <a:latin typeface="Calibri"/>
                <a:ea typeface="Calibri"/>
                <a:cs typeface="Calibri"/>
                <a:sym typeface="Calibri"/>
                <a:hlinkClick r:id="rId6"/>
              </a:rPr>
              <a:t>https://meyerweb.com/eric/tools/css/reset/</a:t>
            </a:r>
            <a:endParaRPr sz="1300"/>
          </a:p>
        </p:txBody>
      </p:sp>
      <p:pic>
        <p:nvPicPr>
          <p:cNvPr id="2839" name="Google Shape;2839;p228"/>
          <p:cNvPicPr preferRelativeResize="0"/>
          <p:nvPr/>
        </p:nvPicPr>
        <p:blipFill rotWithShape="1">
          <a:blip r:embed="rId7">
            <a:alphaModFix/>
          </a:blip>
          <a:srcRect b="0" l="0" r="0" t="0"/>
          <a:stretch/>
        </p:blipFill>
        <p:spPr>
          <a:xfrm>
            <a:off x="4748350" y="2043175"/>
            <a:ext cx="4177525" cy="2990750"/>
          </a:xfrm>
          <a:prstGeom prst="rect">
            <a:avLst/>
          </a:prstGeom>
          <a:noFill/>
          <a:ln>
            <a:noFill/>
          </a:ln>
        </p:spPr>
      </p:pic>
      <p:sp>
        <p:nvSpPr>
          <p:cNvPr id="2840" name="Google Shape;2840;p228"/>
          <p:cNvSpPr txBox="1"/>
          <p:nvPr/>
        </p:nvSpPr>
        <p:spPr>
          <a:xfrm>
            <a:off x="363675" y="2406175"/>
            <a:ext cx="4220400" cy="10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rPr>
              <a:t>Normalize . A Great Reset script to include</a:t>
            </a:r>
            <a:endParaRPr b="1">
              <a:highlight>
                <a:srgbClr val="FFFF00"/>
              </a:highlight>
            </a:endParaRPr>
          </a:p>
          <a:p>
            <a:pPr indent="0" lvl="0" marL="0" rtl="0" algn="l">
              <a:spcBef>
                <a:spcPts val="0"/>
              </a:spcBef>
              <a:spcAft>
                <a:spcPts val="0"/>
              </a:spcAft>
              <a:buNone/>
            </a:pPr>
            <a:r>
              <a:rPr lang="en-GB" u="sng">
                <a:solidFill>
                  <a:schemeClr val="hlink"/>
                </a:solidFill>
                <a:hlinkClick r:id="rId8"/>
              </a:rPr>
              <a:t>https://necolas.github.io/normalize.css/</a:t>
            </a:r>
            <a:endParaRPr/>
          </a:p>
        </p:txBody>
      </p:sp>
      <p:sp>
        <p:nvSpPr>
          <p:cNvPr id="2841" name="Google Shape;2841;p22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842" name="Google Shape;2842;p22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46" name="Shape 2846"/>
        <p:cNvGrpSpPr/>
        <p:nvPr/>
      </p:nvGrpSpPr>
      <p:grpSpPr>
        <a:xfrm>
          <a:off x="0" y="0"/>
          <a:ext cx="0" cy="0"/>
          <a:chOff x="0" y="0"/>
          <a:chExt cx="0" cy="0"/>
        </a:xfrm>
      </p:grpSpPr>
      <p:sp>
        <p:nvSpPr>
          <p:cNvPr id="2847" name="Google Shape;2847;p229"/>
          <p:cNvSpPr txBox="1"/>
          <p:nvPr>
            <p:ph idx="1" type="body"/>
          </p:nvPr>
        </p:nvSpPr>
        <p:spPr>
          <a:xfrm>
            <a:off x="357950" y="1030819"/>
            <a:ext cx="7886700" cy="3263400"/>
          </a:xfrm>
          <a:prstGeom prst="rect">
            <a:avLst/>
          </a:prstGeom>
        </p:spPr>
        <p:txBody>
          <a:bodyPr anchorCtr="0" anchor="t" bIns="34275" lIns="68575" spcFirstLastPara="1" rIns="68575" wrap="square" tIns="34275">
            <a:normAutofit/>
          </a:bodyPr>
          <a:lstStyle/>
          <a:p>
            <a:pPr indent="0" lvl="0" marL="0" rtl="0" algn="l">
              <a:lnSpc>
                <a:spcPct val="150000"/>
              </a:lnSpc>
              <a:spcBef>
                <a:spcPts val="0"/>
              </a:spcBef>
              <a:spcAft>
                <a:spcPts val="0"/>
              </a:spcAft>
              <a:buNone/>
            </a:pPr>
            <a:r>
              <a:rPr b="1" lang="en-GB" sz="1700">
                <a:solidFill>
                  <a:srgbClr val="FFFFFF"/>
                </a:solidFill>
                <a:highlight>
                  <a:srgbClr val="1E1E1E"/>
                </a:highlight>
              </a:rPr>
              <a:t>Include your CSS files in this order</a:t>
            </a:r>
            <a:endParaRPr b="1" sz="1700">
              <a:solidFill>
                <a:srgbClr val="FFFFFF"/>
              </a:solidFill>
              <a:highlight>
                <a:srgbClr val="1E1E1E"/>
              </a:highlight>
            </a:endParaRPr>
          </a:p>
          <a:p>
            <a:pPr indent="0" lvl="0" marL="0" rtl="0" algn="l">
              <a:lnSpc>
                <a:spcPct val="150000"/>
              </a:lnSpc>
              <a:spcBef>
                <a:spcPts val="1200"/>
              </a:spcBef>
              <a:spcAft>
                <a:spcPts val="0"/>
              </a:spcAft>
              <a:buNone/>
            </a:pPr>
            <a:r>
              <a:rPr lang="en-GB" sz="1700">
                <a:solidFill>
                  <a:srgbClr val="808080"/>
                </a:solidFill>
                <a:highlight>
                  <a:srgbClr val="1E1E1E"/>
                </a:highlight>
                <a:latin typeface="Courier New"/>
                <a:ea typeface="Courier New"/>
                <a:cs typeface="Courier New"/>
                <a:sym typeface="Courier New"/>
              </a:rPr>
              <a:t>&lt;</a:t>
            </a:r>
            <a:r>
              <a:rPr lang="en-GB" sz="1700">
                <a:solidFill>
                  <a:srgbClr val="569CD6"/>
                </a:solidFill>
                <a:highlight>
                  <a:srgbClr val="1E1E1E"/>
                </a:highlight>
                <a:latin typeface="Courier New"/>
                <a:ea typeface="Courier New"/>
                <a:cs typeface="Courier New"/>
                <a:sym typeface="Courier New"/>
              </a:rPr>
              <a:t>link</a:t>
            </a:r>
            <a:r>
              <a:rPr lang="en-GB" sz="1700">
                <a:solidFill>
                  <a:srgbClr val="D4D4D4"/>
                </a:solidFill>
                <a:highlight>
                  <a:srgbClr val="1E1E1E"/>
                </a:highlight>
                <a:latin typeface="Courier New"/>
                <a:ea typeface="Courier New"/>
                <a:cs typeface="Courier New"/>
                <a:sym typeface="Courier New"/>
              </a:rPr>
              <a:t> </a:t>
            </a:r>
            <a:r>
              <a:rPr lang="en-GB" sz="1700">
                <a:solidFill>
                  <a:srgbClr val="9CDCFE"/>
                </a:solidFill>
                <a:highlight>
                  <a:srgbClr val="1E1E1E"/>
                </a:highlight>
                <a:latin typeface="Courier New"/>
                <a:ea typeface="Courier New"/>
                <a:cs typeface="Courier New"/>
                <a:sym typeface="Courier New"/>
              </a:rPr>
              <a:t>rel</a:t>
            </a:r>
            <a:r>
              <a:rPr lang="en-GB" sz="1700">
                <a:solidFill>
                  <a:srgbClr val="D4D4D4"/>
                </a:solidFill>
                <a:highlight>
                  <a:srgbClr val="1E1E1E"/>
                </a:highlight>
                <a:latin typeface="Courier New"/>
                <a:ea typeface="Courier New"/>
                <a:cs typeface="Courier New"/>
                <a:sym typeface="Courier New"/>
              </a:rPr>
              <a:t>=</a:t>
            </a:r>
            <a:r>
              <a:rPr lang="en-GB" sz="1700">
                <a:solidFill>
                  <a:srgbClr val="CE9178"/>
                </a:solidFill>
                <a:highlight>
                  <a:srgbClr val="1E1E1E"/>
                </a:highlight>
                <a:latin typeface="Courier New"/>
                <a:ea typeface="Courier New"/>
                <a:cs typeface="Courier New"/>
                <a:sym typeface="Courier New"/>
              </a:rPr>
              <a:t>"stylesheet"</a:t>
            </a:r>
            <a:r>
              <a:rPr lang="en-GB" sz="1700">
                <a:solidFill>
                  <a:srgbClr val="D4D4D4"/>
                </a:solidFill>
                <a:highlight>
                  <a:srgbClr val="1E1E1E"/>
                </a:highlight>
                <a:latin typeface="Courier New"/>
                <a:ea typeface="Courier New"/>
                <a:cs typeface="Courier New"/>
                <a:sym typeface="Courier New"/>
              </a:rPr>
              <a:t> </a:t>
            </a:r>
            <a:r>
              <a:rPr lang="en-GB" sz="1700">
                <a:solidFill>
                  <a:srgbClr val="9CDCFE"/>
                </a:solidFill>
                <a:highlight>
                  <a:srgbClr val="1E1E1E"/>
                </a:highlight>
                <a:latin typeface="Courier New"/>
                <a:ea typeface="Courier New"/>
                <a:cs typeface="Courier New"/>
                <a:sym typeface="Courier New"/>
              </a:rPr>
              <a:t>href</a:t>
            </a:r>
            <a:r>
              <a:rPr lang="en-GB" sz="1700">
                <a:solidFill>
                  <a:srgbClr val="D4D4D4"/>
                </a:solidFill>
                <a:highlight>
                  <a:srgbClr val="1E1E1E"/>
                </a:highlight>
                <a:latin typeface="Courier New"/>
                <a:ea typeface="Courier New"/>
                <a:cs typeface="Courier New"/>
                <a:sym typeface="Courier New"/>
              </a:rPr>
              <a:t>=</a:t>
            </a:r>
            <a:r>
              <a:rPr lang="en-GB" sz="1700">
                <a:solidFill>
                  <a:srgbClr val="CE9178"/>
                </a:solidFill>
                <a:highlight>
                  <a:srgbClr val="1E1E1E"/>
                </a:highlight>
                <a:latin typeface="Courier New"/>
                <a:ea typeface="Courier New"/>
                <a:cs typeface="Courier New"/>
                <a:sym typeface="Courier New"/>
              </a:rPr>
              <a:t>"</a:t>
            </a:r>
            <a:r>
              <a:rPr b="1" lang="en-GB" sz="1700">
                <a:solidFill>
                  <a:srgbClr val="CE9178"/>
                </a:solidFill>
                <a:highlight>
                  <a:srgbClr val="1E1E1E"/>
                </a:highlight>
                <a:latin typeface="Courier New"/>
                <a:ea typeface="Courier New"/>
                <a:cs typeface="Courier New"/>
                <a:sym typeface="Courier New"/>
              </a:rPr>
              <a:t>css/normalize.css</a:t>
            </a:r>
            <a:r>
              <a:rPr lang="en-GB" sz="1700">
                <a:solidFill>
                  <a:srgbClr val="CE9178"/>
                </a:solidFill>
                <a:highlight>
                  <a:srgbClr val="1E1E1E"/>
                </a:highlight>
                <a:latin typeface="Courier New"/>
                <a:ea typeface="Courier New"/>
                <a:cs typeface="Courier New"/>
                <a:sym typeface="Courier New"/>
              </a:rPr>
              <a:t>"</a:t>
            </a:r>
            <a:r>
              <a:rPr lang="en-GB" sz="1700">
                <a:solidFill>
                  <a:srgbClr val="808080"/>
                </a:solidFill>
                <a:highlight>
                  <a:srgbClr val="1E1E1E"/>
                </a:highlight>
                <a:latin typeface="Courier New"/>
                <a:ea typeface="Courier New"/>
                <a:cs typeface="Courier New"/>
                <a:sym typeface="Courier New"/>
              </a:rPr>
              <a:t>&gt;</a:t>
            </a:r>
            <a:endParaRPr sz="17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1200"/>
              </a:spcBef>
              <a:spcAft>
                <a:spcPts val="0"/>
              </a:spcAft>
              <a:buNone/>
            </a:pPr>
            <a:r>
              <a:rPr lang="en-GB" sz="1700">
                <a:solidFill>
                  <a:srgbClr val="808080"/>
                </a:solidFill>
                <a:highlight>
                  <a:srgbClr val="1E1E1E"/>
                </a:highlight>
                <a:latin typeface="Courier New"/>
                <a:ea typeface="Courier New"/>
                <a:cs typeface="Courier New"/>
                <a:sym typeface="Courier New"/>
              </a:rPr>
              <a:t>&lt;</a:t>
            </a:r>
            <a:r>
              <a:rPr lang="en-GB" sz="1700">
                <a:solidFill>
                  <a:srgbClr val="569CD6"/>
                </a:solidFill>
                <a:highlight>
                  <a:srgbClr val="1E1E1E"/>
                </a:highlight>
                <a:latin typeface="Courier New"/>
                <a:ea typeface="Courier New"/>
                <a:cs typeface="Courier New"/>
                <a:sym typeface="Courier New"/>
              </a:rPr>
              <a:t>link</a:t>
            </a:r>
            <a:r>
              <a:rPr lang="en-GB" sz="1700">
                <a:solidFill>
                  <a:srgbClr val="D4D4D4"/>
                </a:solidFill>
                <a:highlight>
                  <a:srgbClr val="1E1E1E"/>
                </a:highlight>
                <a:latin typeface="Courier New"/>
                <a:ea typeface="Courier New"/>
                <a:cs typeface="Courier New"/>
                <a:sym typeface="Courier New"/>
              </a:rPr>
              <a:t> </a:t>
            </a:r>
            <a:r>
              <a:rPr lang="en-GB" sz="1700">
                <a:solidFill>
                  <a:srgbClr val="9CDCFE"/>
                </a:solidFill>
                <a:highlight>
                  <a:srgbClr val="1E1E1E"/>
                </a:highlight>
                <a:latin typeface="Courier New"/>
                <a:ea typeface="Courier New"/>
                <a:cs typeface="Courier New"/>
                <a:sym typeface="Courier New"/>
              </a:rPr>
              <a:t>rel</a:t>
            </a:r>
            <a:r>
              <a:rPr lang="en-GB" sz="1700">
                <a:solidFill>
                  <a:srgbClr val="D4D4D4"/>
                </a:solidFill>
                <a:highlight>
                  <a:srgbClr val="1E1E1E"/>
                </a:highlight>
                <a:latin typeface="Courier New"/>
                <a:ea typeface="Courier New"/>
                <a:cs typeface="Courier New"/>
                <a:sym typeface="Courier New"/>
              </a:rPr>
              <a:t>=</a:t>
            </a:r>
            <a:r>
              <a:rPr lang="en-GB" sz="1700">
                <a:solidFill>
                  <a:srgbClr val="CE9178"/>
                </a:solidFill>
                <a:highlight>
                  <a:srgbClr val="1E1E1E"/>
                </a:highlight>
                <a:latin typeface="Courier New"/>
                <a:ea typeface="Courier New"/>
                <a:cs typeface="Courier New"/>
                <a:sym typeface="Courier New"/>
              </a:rPr>
              <a:t>"stylesheet"</a:t>
            </a:r>
            <a:r>
              <a:rPr lang="en-GB" sz="1700">
                <a:solidFill>
                  <a:srgbClr val="D4D4D4"/>
                </a:solidFill>
                <a:highlight>
                  <a:srgbClr val="1E1E1E"/>
                </a:highlight>
                <a:latin typeface="Courier New"/>
                <a:ea typeface="Courier New"/>
                <a:cs typeface="Courier New"/>
                <a:sym typeface="Courier New"/>
              </a:rPr>
              <a:t> </a:t>
            </a:r>
            <a:r>
              <a:rPr lang="en-GB" sz="1700">
                <a:solidFill>
                  <a:srgbClr val="9CDCFE"/>
                </a:solidFill>
                <a:highlight>
                  <a:srgbClr val="1E1E1E"/>
                </a:highlight>
                <a:latin typeface="Courier New"/>
                <a:ea typeface="Courier New"/>
                <a:cs typeface="Courier New"/>
                <a:sym typeface="Courier New"/>
              </a:rPr>
              <a:t>href</a:t>
            </a:r>
            <a:r>
              <a:rPr lang="en-GB" sz="1700">
                <a:solidFill>
                  <a:srgbClr val="D4D4D4"/>
                </a:solidFill>
                <a:highlight>
                  <a:srgbClr val="1E1E1E"/>
                </a:highlight>
                <a:latin typeface="Courier New"/>
                <a:ea typeface="Courier New"/>
                <a:cs typeface="Courier New"/>
                <a:sym typeface="Courier New"/>
              </a:rPr>
              <a:t>=</a:t>
            </a:r>
            <a:r>
              <a:rPr lang="en-GB" sz="1700">
                <a:solidFill>
                  <a:srgbClr val="CE9178"/>
                </a:solidFill>
                <a:highlight>
                  <a:srgbClr val="1E1E1E"/>
                </a:highlight>
                <a:latin typeface="Courier New"/>
                <a:ea typeface="Courier New"/>
                <a:cs typeface="Courier New"/>
                <a:sym typeface="Courier New"/>
              </a:rPr>
              <a:t>"</a:t>
            </a:r>
            <a:r>
              <a:rPr b="1" lang="en-GB" sz="1700">
                <a:solidFill>
                  <a:srgbClr val="CE9178"/>
                </a:solidFill>
                <a:highlight>
                  <a:srgbClr val="1E1E1E"/>
                </a:highlight>
                <a:latin typeface="Courier New"/>
                <a:ea typeface="Courier New"/>
                <a:cs typeface="Courier New"/>
                <a:sym typeface="Courier New"/>
              </a:rPr>
              <a:t>css/main.css</a:t>
            </a:r>
            <a:r>
              <a:rPr lang="en-GB" sz="1700">
                <a:solidFill>
                  <a:srgbClr val="CE9178"/>
                </a:solidFill>
                <a:highlight>
                  <a:srgbClr val="1E1E1E"/>
                </a:highlight>
                <a:latin typeface="Courier New"/>
                <a:ea typeface="Courier New"/>
                <a:cs typeface="Courier New"/>
                <a:sym typeface="Courier New"/>
              </a:rPr>
              <a:t>"</a:t>
            </a:r>
            <a:r>
              <a:rPr lang="en-GB" sz="1700">
                <a:solidFill>
                  <a:srgbClr val="808080"/>
                </a:solidFill>
                <a:highlight>
                  <a:srgbClr val="1E1E1E"/>
                </a:highlight>
                <a:latin typeface="Courier New"/>
                <a:ea typeface="Courier New"/>
                <a:cs typeface="Courier New"/>
                <a:sym typeface="Courier New"/>
              </a:rPr>
              <a:t>&gt;</a:t>
            </a:r>
            <a:endParaRPr sz="17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1200"/>
              </a:spcBef>
              <a:spcAft>
                <a:spcPts val="0"/>
              </a:spcAft>
              <a:buClr>
                <a:schemeClr val="dk1"/>
              </a:buClr>
              <a:buSzPts val="1100"/>
              <a:buFont typeface="Arial"/>
              <a:buNone/>
            </a:pPr>
            <a:r>
              <a:t/>
            </a:r>
            <a:endParaRPr sz="1700">
              <a:solidFill>
                <a:srgbClr val="808080"/>
              </a:solidFill>
              <a:highlight>
                <a:srgbClr val="1E1E1E"/>
              </a:highlight>
              <a:latin typeface="Courier New"/>
              <a:ea typeface="Courier New"/>
              <a:cs typeface="Courier New"/>
              <a:sym typeface="Courier New"/>
            </a:endParaRPr>
          </a:p>
          <a:p>
            <a:pPr indent="0" lvl="0" marL="0" rtl="0" algn="l">
              <a:spcBef>
                <a:spcPts val="1200"/>
              </a:spcBef>
              <a:spcAft>
                <a:spcPts val="1200"/>
              </a:spcAft>
              <a:buNone/>
            </a:pPr>
            <a:r>
              <a:t/>
            </a:r>
            <a:endParaRPr sz="1700"/>
          </a:p>
        </p:txBody>
      </p:sp>
      <p:cxnSp>
        <p:nvCxnSpPr>
          <p:cNvPr id="2848" name="Google Shape;2848;p229"/>
          <p:cNvCxnSpPr/>
          <p:nvPr/>
        </p:nvCxnSpPr>
        <p:spPr>
          <a:xfrm>
            <a:off x="7197075" y="1111875"/>
            <a:ext cx="0" cy="976500"/>
          </a:xfrm>
          <a:prstGeom prst="straightConnector1">
            <a:avLst/>
          </a:prstGeom>
          <a:noFill/>
          <a:ln cap="flat" cmpd="sng" w="28575">
            <a:solidFill>
              <a:srgbClr val="FF00FF"/>
            </a:solidFill>
            <a:prstDash val="solid"/>
            <a:round/>
            <a:headEnd len="med" w="med" type="none"/>
            <a:tailEnd len="med" w="med" type="stealth"/>
          </a:ln>
        </p:spPr>
      </p:cxnSp>
      <p:sp>
        <p:nvSpPr>
          <p:cNvPr id="2849" name="Google Shape;2849;p22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2850" name="Google Shape;2850;p22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2851" name="Google Shape;2851;p229"/>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230"/>
          <p:cNvSpPr txBox="1"/>
          <p:nvPr/>
        </p:nvSpPr>
        <p:spPr>
          <a:xfrm>
            <a:off x="249725" y="1034600"/>
            <a:ext cx="8225100" cy="37785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b="1" lang="en-GB">
                <a:solidFill>
                  <a:srgbClr val="262626"/>
                </a:solidFill>
                <a:latin typeface="Calibri"/>
                <a:ea typeface="Calibri"/>
                <a:cs typeface="Calibri"/>
                <a:sym typeface="Calibri"/>
              </a:rPr>
              <a:t>Additional Reading References</a:t>
            </a:r>
            <a:endParaRPr b="1">
              <a:solidFill>
                <a:srgbClr val="262626"/>
              </a:solidFill>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u="sng">
                <a:solidFill>
                  <a:schemeClr val="accent5"/>
                </a:solidFill>
                <a:latin typeface="Calibri"/>
                <a:ea typeface="Calibri"/>
                <a:cs typeface="Calibri"/>
                <a:sym typeface="Calibri"/>
                <a:hlinkClick r:id="rId3">
                  <a:extLst>
                    <a:ext uri="{A12FA001-AC4F-418D-AE19-62706E023703}">
                      <ahyp:hlinkClr val="tx"/>
                    </a:ext>
                  </a:extLst>
                </a:hlinkClick>
              </a:rPr>
              <a:t>https://necolas.github.io/normalize.css/</a:t>
            </a:r>
            <a:endParaRPr>
              <a:solidFill>
                <a:srgbClr val="262626"/>
              </a:solidFill>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u="sng">
                <a:solidFill>
                  <a:schemeClr val="accent5"/>
                </a:solidFill>
                <a:latin typeface="Calibri"/>
                <a:ea typeface="Calibri"/>
                <a:cs typeface="Calibri"/>
                <a:sym typeface="Calibri"/>
                <a:hlinkClick r:id="rId4">
                  <a:extLst>
                    <a:ext uri="{A12FA001-AC4F-418D-AE19-62706E023703}">
                      <ahyp:hlinkClr val="tx"/>
                    </a:ext>
                  </a:extLst>
                </a:hlinkClick>
              </a:rPr>
              <a:t>https://meyerweb.com/eric/tools/css/reset</a:t>
            </a:r>
            <a:endParaRPr>
              <a:solidFill>
                <a:srgbClr val="262626"/>
              </a:solidFill>
              <a:latin typeface="Calibri"/>
              <a:ea typeface="Calibri"/>
              <a:cs typeface="Calibri"/>
              <a:sym typeface="Calibri"/>
            </a:endParaRPr>
          </a:p>
          <a:p>
            <a:pPr indent="0" lvl="0" marL="0" marR="0" rtl="0" algn="l">
              <a:lnSpc>
                <a:spcPct val="115000"/>
              </a:lnSpc>
              <a:spcBef>
                <a:spcPts val="0"/>
              </a:spcBef>
              <a:spcAft>
                <a:spcPts val="0"/>
              </a:spcAft>
              <a:buNone/>
            </a:pPr>
            <a:r>
              <a:t/>
            </a:r>
            <a:endParaRPr>
              <a:solidFill>
                <a:srgbClr val="262626"/>
              </a:solidFill>
              <a:latin typeface="Calibri"/>
              <a:ea typeface="Calibri"/>
              <a:cs typeface="Calibri"/>
              <a:sym typeface="Calibri"/>
            </a:endParaRPr>
          </a:p>
          <a:p>
            <a:pPr indent="0" lvl="0" marL="0" marR="0" rtl="0" algn="l">
              <a:lnSpc>
                <a:spcPct val="115000"/>
              </a:lnSpc>
              <a:spcBef>
                <a:spcPts val="0"/>
              </a:spcBef>
              <a:spcAft>
                <a:spcPts val="0"/>
              </a:spcAft>
              <a:buNone/>
            </a:pPr>
            <a:r>
              <a:t/>
            </a:r>
            <a:endParaRPr>
              <a:solidFill>
                <a:srgbClr val="262626"/>
              </a:solidFill>
              <a:latin typeface="Calibri"/>
              <a:ea typeface="Calibri"/>
              <a:cs typeface="Calibri"/>
              <a:sym typeface="Calibri"/>
            </a:endParaRPr>
          </a:p>
        </p:txBody>
      </p:sp>
      <p:sp>
        <p:nvSpPr>
          <p:cNvPr id="2857" name="Google Shape;2857;p230"/>
          <p:cNvSpPr/>
          <p:nvPr/>
        </p:nvSpPr>
        <p:spPr>
          <a:xfrm>
            <a:off x="4649" y="0"/>
            <a:ext cx="9139200" cy="869400"/>
          </a:xfrm>
          <a:prstGeom prst="rect">
            <a:avLst/>
          </a:prstGeom>
          <a:solidFill>
            <a:srgbClr val="274E1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58" name="Google Shape;2858;p230"/>
          <p:cNvSpPr txBox="1"/>
          <p:nvPr/>
        </p:nvSpPr>
        <p:spPr>
          <a:xfrm>
            <a:off x="3428700" y="238550"/>
            <a:ext cx="2286600" cy="630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Learning Points</a:t>
            </a:r>
            <a:endParaRPr sz="1100"/>
          </a:p>
        </p:txBody>
      </p:sp>
      <p:sp>
        <p:nvSpPr>
          <p:cNvPr id="2859" name="Google Shape;2859;p23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7" name="Shape 317"/>
        <p:cNvGrpSpPr/>
        <p:nvPr/>
      </p:nvGrpSpPr>
      <p:grpSpPr>
        <a:xfrm>
          <a:off x="0" y="0"/>
          <a:ext cx="0" cy="0"/>
          <a:chOff x="0" y="0"/>
          <a:chExt cx="0" cy="0"/>
        </a:xfrm>
      </p:grpSpPr>
      <p:pic>
        <p:nvPicPr>
          <p:cNvPr id="318" name="Google Shape;318;p36"/>
          <p:cNvPicPr preferRelativeResize="0"/>
          <p:nvPr/>
        </p:nvPicPr>
        <p:blipFill rotWithShape="1">
          <a:blip r:embed="rId3">
            <a:alphaModFix/>
          </a:blip>
          <a:srcRect b="4227" l="0" r="0" t="2244"/>
          <a:stretch/>
        </p:blipFill>
        <p:spPr>
          <a:xfrm>
            <a:off x="819801" y="222450"/>
            <a:ext cx="7387275" cy="4801800"/>
          </a:xfrm>
          <a:prstGeom prst="rect">
            <a:avLst/>
          </a:prstGeom>
          <a:noFill/>
          <a:ln>
            <a:noFill/>
          </a:ln>
        </p:spPr>
      </p:pic>
      <p:pic>
        <p:nvPicPr>
          <p:cNvPr id="319" name="Google Shape;319;p36"/>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320" name="Google Shape;320;p3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pic>
        <p:nvPicPr>
          <p:cNvPr id="325" name="Google Shape;325;p37"/>
          <p:cNvPicPr preferRelativeResize="0"/>
          <p:nvPr/>
        </p:nvPicPr>
        <p:blipFill rotWithShape="1">
          <a:blip r:embed="rId3">
            <a:alphaModFix/>
          </a:blip>
          <a:srcRect b="0" l="0" r="0" t="0"/>
          <a:stretch/>
        </p:blipFill>
        <p:spPr>
          <a:xfrm>
            <a:off x="1344376" y="347850"/>
            <a:ext cx="6306124" cy="4713825"/>
          </a:xfrm>
          <a:prstGeom prst="rect">
            <a:avLst/>
          </a:prstGeom>
          <a:noFill/>
          <a:ln>
            <a:noFill/>
          </a:ln>
        </p:spPr>
      </p:pic>
      <p:pic>
        <p:nvPicPr>
          <p:cNvPr id="326" name="Google Shape;326;p37"/>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327" name="Google Shape;327;p37"/>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328" name="Google Shape;328;p3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329" name="Google Shape;329;p3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p:nvPr/>
        </p:nvSpPr>
        <p:spPr>
          <a:xfrm>
            <a:off x="4230575" y="0"/>
            <a:ext cx="4913400" cy="5143500"/>
          </a:xfrm>
          <a:prstGeom prst="rect">
            <a:avLst/>
          </a:prstGeom>
          <a:solidFill>
            <a:srgbClr val="16161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5" name="Google Shape;335;p38"/>
          <p:cNvSpPr txBox="1"/>
          <p:nvPr/>
        </p:nvSpPr>
        <p:spPr>
          <a:xfrm>
            <a:off x="423050" y="1335780"/>
            <a:ext cx="3574500" cy="1540800"/>
          </a:xfrm>
          <a:prstGeom prst="rect">
            <a:avLst/>
          </a:prstGeom>
          <a:noFill/>
          <a:ln>
            <a:noFill/>
          </a:ln>
        </p:spPr>
        <p:txBody>
          <a:bodyPr anchorCtr="0" anchor="t" bIns="34275" lIns="68575" spcFirstLastPara="1" rIns="68575" wrap="square" tIns="34275">
            <a:noAutofit/>
          </a:bodyPr>
          <a:lstStyle/>
          <a:p>
            <a:pPr indent="0" lvl="0" marL="0" marR="0" rtl="0" algn="l">
              <a:lnSpc>
                <a:spcPct val="105416"/>
              </a:lnSpc>
              <a:spcBef>
                <a:spcPts val="0"/>
              </a:spcBef>
              <a:spcAft>
                <a:spcPts val="0"/>
              </a:spcAft>
              <a:buNone/>
            </a:pPr>
            <a:r>
              <a:rPr b="1" lang="en-GB" sz="3600">
                <a:solidFill>
                  <a:schemeClr val="dk1"/>
                </a:solidFill>
                <a:latin typeface="Lato"/>
                <a:ea typeface="Lato"/>
                <a:cs typeface="Lato"/>
                <a:sym typeface="Lato"/>
              </a:rPr>
              <a:t>WHAT’S</a:t>
            </a:r>
            <a:br>
              <a:rPr b="1" lang="en-GB" sz="3600">
                <a:solidFill>
                  <a:schemeClr val="dk1"/>
                </a:solidFill>
                <a:latin typeface="Lato"/>
                <a:ea typeface="Lato"/>
                <a:cs typeface="Lato"/>
                <a:sym typeface="Lato"/>
              </a:rPr>
            </a:br>
            <a:r>
              <a:rPr b="1" lang="en-GB" sz="3600">
                <a:solidFill>
                  <a:schemeClr val="dk1"/>
                </a:solidFill>
                <a:latin typeface="Lato"/>
                <a:ea typeface="Lato"/>
                <a:cs typeface="Lato"/>
                <a:sym typeface="Lato"/>
              </a:rPr>
              <a:t>WEB</a:t>
            </a:r>
            <a:br>
              <a:rPr b="1" lang="en-GB" sz="3600">
                <a:solidFill>
                  <a:schemeClr val="dk1"/>
                </a:solidFill>
                <a:latin typeface="Lato"/>
                <a:ea typeface="Lato"/>
                <a:cs typeface="Lato"/>
                <a:sym typeface="Lato"/>
              </a:rPr>
            </a:br>
            <a:r>
              <a:rPr b="1" lang="en-GB" sz="3600">
                <a:solidFill>
                  <a:schemeClr val="dk1"/>
                </a:solidFill>
                <a:latin typeface="Lato"/>
                <a:ea typeface="Lato"/>
                <a:cs typeface="Lato"/>
                <a:sym typeface="Lato"/>
              </a:rPr>
              <a:t>DEVELOPMENT</a:t>
            </a:r>
            <a:endParaRPr sz="1100"/>
          </a:p>
        </p:txBody>
      </p:sp>
      <p:sp>
        <p:nvSpPr>
          <p:cNvPr id="336" name="Google Shape;336;p38"/>
          <p:cNvSpPr txBox="1"/>
          <p:nvPr/>
        </p:nvSpPr>
        <p:spPr>
          <a:xfrm>
            <a:off x="423050" y="929555"/>
            <a:ext cx="1066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Your Website</a:t>
            </a:r>
            <a:endParaRPr sz="1100"/>
          </a:p>
        </p:txBody>
      </p:sp>
      <p:sp>
        <p:nvSpPr>
          <p:cNvPr id="337" name="Google Shape;337;p38"/>
          <p:cNvSpPr txBox="1"/>
          <p:nvPr/>
        </p:nvSpPr>
        <p:spPr>
          <a:xfrm>
            <a:off x="4368627" y="1124130"/>
            <a:ext cx="4352400" cy="2423700"/>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chemeClr val="lt1"/>
              </a:buClr>
              <a:buSzPts val="1500"/>
              <a:buFont typeface="Noto Sans Symbols"/>
              <a:buChar char="✔"/>
            </a:pPr>
            <a:r>
              <a:rPr lang="en-GB" sz="1500">
                <a:solidFill>
                  <a:schemeClr val="lt1"/>
                </a:solidFill>
                <a:latin typeface="Calibri"/>
                <a:ea typeface="Calibri"/>
                <a:cs typeface="Calibri"/>
                <a:sym typeface="Calibri"/>
              </a:rPr>
              <a:t>Creation and management of both websites and web-based applications</a:t>
            </a:r>
            <a:endParaRPr sz="1100"/>
          </a:p>
          <a:p>
            <a:pPr indent="-247650" lvl="0" marL="254000" marR="0" rtl="0" algn="l">
              <a:spcBef>
                <a:spcPts val="0"/>
              </a:spcBef>
              <a:spcAft>
                <a:spcPts val="0"/>
              </a:spcAft>
              <a:buClr>
                <a:schemeClr val="lt1"/>
              </a:buClr>
              <a:buSzPts val="1500"/>
              <a:buFont typeface="Noto Sans Symbols"/>
              <a:buChar char="✔"/>
            </a:pPr>
            <a:r>
              <a:rPr lang="en-GB" sz="1500">
                <a:solidFill>
                  <a:schemeClr val="lt1"/>
                </a:solidFill>
                <a:latin typeface="Calibri"/>
                <a:ea typeface="Calibri"/>
                <a:cs typeface="Calibri"/>
                <a:sym typeface="Calibri"/>
              </a:rPr>
              <a:t>Front End &amp; Back End</a:t>
            </a:r>
            <a:endParaRPr sz="1100"/>
          </a:p>
          <a:p>
            <a:pPr indent="-247650" lvl="0" marL="254000" marR="0" rtl="0" algn="l">
              <a:spcBef>
                <a:spcPts val="0"/>
              </a:spcBef>
              <a:spcAft>
                <a:spcPts val="0"/>
              </a:spcAft>
              <a:buClr>
                <a:schemeClr val="lt1"/>
              </a:buClr>
              <a:buSzPts val="1500"/>
              <a:buFont typeface="Noto Sans Symbols"/>
              <a:buChar char="✔"/>
            </a:pPr>
            <a:r>
              <a:rPr lang="en-GB" sz="1500">
                <a:solidFill>
                  <a:schemeClr val="lt1"/>
                </a:solidFill>
                <a:latin typeface="Calibri"/>
                <a:ea typeface="Calibri"/>
                <a:cs typeface="Calibri"/>
                <a:sym typeface="Calibri"/>
              </a:rPr>
              <a:t>It’s like magic! …. </a:t>
            </a:r>
            <a:endParaRPr sz="15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n-GB" sz="2100">
                <a:solidFill>
                  <a:schemeClr val="dk1"/>
                </a:solidFill>
                <a:highlight>
                  <a:srgbClr val="FFFF00"/>
                </a:highlight>
                <a:latin typeface="Calibri"/>
                <a:ea typeface="Calibri"/>
                <a:cs typeface="Calibri"/>
                <a:sym typeface="Calibri"/>
              </a:rPr>
              <a:t>NO… </a:t>
            </a:r>
            <a:r>
              <a:rPr lang="en-GB" sz="2100">
                <a:solidFill>
                  <a:schemeClr val="lt1"/>
                </a:solidFill>
                <a:latin typeface="Calibri"/>
                <a:ea typeface="Calibri"/>
                <a:cs typeface="Calibri"/>
                <a:sym typeface="Calibri"/>
              </a:rPr>
              <a:t>It’s a lot of coding using text files (coding/programming) and debugging/fixing problems</a:t>
            </a:r>
            <a:r>
              <a:rPr lang="en-GB" sz="2400" u="sng">
                <a:solidFill>
                  <a:schemeClr val="lt1"/>
                </a:solidFill>
                <a:latin typeface="Calibri"/>
                <a:ea typeface="Calibri"/>
                <a:cs typeface="Calibri"/>
                <a:sym typeface="Calibri"/>
                <a:hlinkClick r:id="rId3">
                  <a:extLst>
                    <a:ext uri="{A12FA001-AC4F-418D-AE19-62706E023703}">
                      <ahyp:hlinkClr val="tx"/>
                    </a:ext>
                  </a:extLst>
                </a:hlinkClick>
              </a:rPr>
              <a:t>😭</a:t>
            </a:r>
            <a:endParaRPr sz="1100"/>
          </a:p>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pic>
        <p:nvPicPr>
          <p:cNvPr id="338" name="Google Shape;338;p38"/>
          <p:cNvPicPr preferRelativeResize="0"/>
          <p:nvPr/>
        </p:nvPicPr>
        <p:blipFill rotWithShape="1">
          <a:blip r:embed="rId4">
            <a:alphaModFix/>
          </a:blip>
          <a:srcRect b="0" l="0" r="0" t="0"/>
          <a:stretch/>
        </p:blipFill>
        <p:spPr>
          <a:xfrm>
            <a:off x="7375534" y="3375063"/>
            <a:ext cx="1768434" cy="1768434"/>
          </a:xfrm>
          <a:prstGeom prst="rect">
            <a:avLst/>
          </a:prstGeom>
          <a:noFill/>
          <a:ln>
            <a:noFill/>
          </a:ln>
        </p:spPr>
      </p:pic>
      <p:pic>
        <p:nvPicPr>
          <p:cNvPr id="339" name="Google Shape;339;p38"/>
          <p:cNvPicPr preferRelativeResize="0"/>
          <p:nvPr/>
        </p:nvPicPr>
        <p:blipFill rotWithShape="1">
          <a:blip r:embed="rId5">
            <a:alphaModFix/>
          </a:blip>
          <a:srcRect b="0" l="0" r="0" t="0"/>
          <a:stretch/>
        </p:blipFill>
        <p:spPr>
          <a:xfrm rot="5400000">
            <a:off x="-11" y="4287237"/>
            <a:ext cx="856264" cy="856264"/>
          </a:xfrm>
          <a:prstGeom prst="rect">
            <a:avLst/>
          </a:prstGeom>
          <a:noFill/>
          <a:ln>
            <a:noFill/>
          </a:ln>
        </p:spPr>
      </p:pic>
      <p:pic>
        <p:nvPicPr>
          <p:cNvPr id="340" name="Google Shape;340;p38"/>
          <p:cNvPicPr preferRelativeResize="0"/>
          <p:nvPr/>
        </p:nvPicPr>
        <p:blipFill rotWithShape="1">
          <a:blip r:embed="rId6">
            <a:alphaModFix/>
          </a:blip>
          <a:srcRect b="0" l="0" r="0" t="0"/>
          <a:stretch/>
        </p:blipFill>
        <p:spPr>
          <a:xfrm rot="5400000">
            <a:off x="236961" y="4007382"/>
            <a:ext cx="856264" cy="856264"/>
          </a:xfrm>
          <a:prstGeom prst="rect">
            <a:avLst/>
          </a:prstGeom>
          <a:noFill/>
          <a:ln>
            <a:noFill/>
          </a:ln>
        </p:spPr>
      </p:pic>
      <p:sp>
        <p:nvSpPr>
          <p:cNvPr id="341" name="Google Shape;341;p3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342" name="Google Shape;342;p3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9"/>
          <p:cNvPicPr preferRelativeResize="0"/>
          <p:nvPr/>
        </p:nvPicPr>
        <p:blipFill>
          <a:blip r:embed="rId3">
            <a:alphaModFix/>
          </a:blip>
          <a:stretch>
            <a:fillRect/>
          </a:stretch>
        </p:blipFill>
        <p:spPr>
          <a:xfrm>
            <a:off x="1908909" y="-12"/>
            <a:ext cx="7235082" cy="5143500"/>
          </a:xfrm>
          <a:prstGeom prst="rect">
            <a:avLst/>
          </a:prstGeom>
          <a:noFill/>
          <a:ln>
            <a:noFill/>
          </a:ln>
        </p:spPr>
      </p:pic>
      <p:sp>
        <p:nvSpPr>
          <p:cNvPr id="348" name="Google Shape;348;p39"/>
          <p:cNvSpPr txBox="1"/>
          <p:nvPr/>
        </p:nvSpPr>
        <p:spPr>
          <a:xfrm>
            <a:off x="38595" y="1820514"/>
            <a:ext cx="26451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dk1"/>
                </a:solidFill>
                <a:highlight>
                  <a:srgbClr val="FFFF00"/>
                </a:highlight>
                <a:latin typeface="Calibri"/>
                <a:ea typeface="Calibri"/>
                <a:cs typeface="Calibri"/>
                <a:sym typeface="Calibri"/>
              </a:rPr>
              <a:t>Interactive Prototyping</a:t>
            </a:r>
            <a:endParaRPr sz="1100"/>
          </a:p>
        </p:txBody>
      </p:sp>
      <p:pic>
        <p:nvPicPr>
          <p:cNvPr id="349" name="Google Shape;349;p39"/>
          <p:cNvPicPr preferRelativeResize="0"/>
          <p:nvPr/>
        </p:nvPicPr>
        <p:blipFill>
          <a:blip r:embed="rId4">
            <a:alphaModFix/>
          </a:blip>
          <a:stretch>
            <a:fillRect/>
          </a:stretch>
        </p:blipFill>
        <p:spPr>
          <a:xfrm>
            <a:off x="129300" y="2314122"/>
            <a:ext cx="343500" cy="515250"/>
          </a:xfrm>
          <a:prstGeom prst="rect">
            <a:avLst/>
          </a:prstGeom>
          <a:noFill/>
          <a:ln>
            <a:noFill/>
          </a:ln>
        </p:spPr>
      </p:pic>
      <p:sp>
        <p:nvSpPr>
          <p:cNvPr id="350" name="Google Shape;350;p3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351" name="Google Shape;351;p3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0"/>
          <p:cNvSpPr/>
          <p:nvPr/>
        </p:nvSpPr>
        <p:spPr>
          <a:xfrm>
            <a:off x="439388" y="1680120"/>
            <a:ext cx="4560000" cy="1686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7" name="Google Shape;357;p40"/>
          <p:cNvSpPr txBox="1"/>
          <p:nvPr/>
        </p:nvSpPr>
        <p:spPr>
          <a:xfrm>
            <a:off x="320634" y="2458192"/>
            <a:ext cx="4978800" cy="17310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Take the design and ”magically” turn it into code</a:t>
            </a:r>
            <a:endParaRPr sz="1100"/>
          </a:p>
          <a:p>
            <a:pPr indent="-215900" lvl="0" marL="215900" marR="0" rtl="0" algn="l">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Uses HTML/CSS to create the structure for a page and add style</a:t>
            </a:r>
            <a:endParaRPr sz="1100"/>
          </a:p>
          <a:p>
            <a:pPr indent="-215900" lvl="0" marL="215900" marR="0" rtl="0" algn="l">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Add interactions with JavaScript</a:t>
            </a:r>
            <a:endParaRPr sz="1100"/>
          </a:p>
          <a:p>
            <a:pPr indent="-215900" lvl="0" marL="215900" marR="0" rtl="0" algn="l">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Other responsibilities: accessibility, performance, cross-browser and cross-device functionality</a:t>
            </a:r>
            <a:endParaRPr sz="1100"/>
          </a:p>
        </p:txBody>
      </p:sp>
      <p:sp>
        <p:nvSpPr>
          <p:cNvPr id="358" name="Google Shape;358;p40"/>
          <p:cNvSpPr txBox="1"/>
          <p:nvPr/>
        </p:nvSpPr>
        <p:spPr>
          <a:xfrm>
            <a:off x="320634" y="611399"/>
            <a:ext cx="60741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000">
                <a:solidFill>
                  <a:schemeClr val="dk1"/>
                </a:solidFill>
                <a:latin typeface="Lato"/>
                <a:ea typeface="Lato"/>
                <a:cs typeface="Lato"/>
                <a:sym typeface="Lato"/>
              </a:rPr>
              <a:t>WEB PRODUCTION WORKFLOW</a:t>
            </a:r>
            <a:endParaRPr sz="1100"/>
          </a:p>
        </p:txBody>
      </p:sp>
      <p:sp>
        <p:nvSpPr>
          <p:cNvPr id="359" name="Google Shape;359;p40"/>
          <p:cNvSpPr/>
          <p:nvPr/>
        </p:nvSpPr>
        <p:spPr>
          <a:xfrm>
            <a:off x="418606" y="1373562"/>
            <a:ext cx="781800" cy="781800"/>
          </a:xfrm>
          <a:prstGeom prst="roundRect">
            <a:avLst>
              <a:gd fmla="val 16667" name="adj"/>
            </a:avLst>
          </a:prstGeom>
          <a:solidFill>
            <a:srgbClr val="A5A5A5"/>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900">
                <a:solidFill>
                  <a:schemeClr val="lt1"/>
                </a:solidFill>
                <a:latin typeface="Calibri"/>
                <a:ea typeface="Calibri"/>
                <a:cs typeface="Calibri"/>
                <a:sym typeface="Calibri"/>
              </a:rPr>
              <a:t>UX</a:t>
            </a:r>
            <a:endParaRPr sz="1100"/>
          </a:p>
        </p:txBody>
      </p:sp>
      <p:sp>
        <p:nvSpPr>
          <p:cNvPr id="360" name="Google Shape;360;p40"/>
          <p:cNvSpPr/>
          <p:nvPr/>
        </p:nvSpPr>
        <p:spPr>
          <a:xfrm>
            <a:off x="1423555" y="1373562"/>
            <a:ext cx="781800" cy="781800"/>
          </a:xfrm>
          <a:prstGeom prst="roundRect">
            <a:avLst>
              <a:gd fmla="val 16667" name="adj"/>
            </a:avLst>
          </a:prstGeom>
          <a:solidFill>
            <a:srgbClr val="A8D08C"/>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900">
                <a:solidFill>
                  <a:schemeClr val="lt1"/>
                </a:solidFill>
                <a:latin typeface="Calibri"/>
                <a:ea typeface="Calibri"/>
                <a:cs typeface="Calibri"/>
                <a:sym typeface="Calibri"/>
              </a:rPr>
              <a:t>DESIGN</a:t>
            </a:r>
            <a:endParaRPr sz="1100"/>
          </a:p>
        </p:txBody>
      </p:sp>
      <p:sp>
        <p:nvSpPr>
          <p:cNvPr id="361" name="Google Shape;361;p40"/>
          <p:cNvSpPr/>
          <p:nvPr/>
        </p:nvSpPr>
        <p:spPr>
          <a:xfrm>
            <a:off x="2428504" y="1373562"/>
            <a:ext cx="781800" cy="781800"/>
          </a:xfrm>
          <a:prstGeom prst="roundRect">
            <a:avLst>
              <a:gd fmla="val 16667" name="adj"/>
            </a:avLst>
          </a:prstGeom>
          <a:solidFill>
            <a:srgbClr val="C55A1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900">
                <a:solidFill>
                  <a:schemeClr val="lt1"/>
                </a:solidFill>
                <a:latin typeface="Calibri"/>
                <a:ea typeface="Calibri"/>
                <a:cs typeface="Calibri"/>
                <a:sym typeface="Calibri"/>
              </a:rPr>
              <a:t>FRONTEND</a:t>
            </a:r>
            <a:endParaRPr sz="1100"/>
          </a:p>
        </p:txBody>
      </p:sp>
      <p:sp>
        <p:nvSpPr>
          <p:cNvPr id="362" name="Google Shape;362;p40"/>
          <p:cNvSpPr/>
          <p:nvPr/>
        </p:nvSpPr>
        <p:spPr>
          <a:xfrm>
            <a:off x="3433453" y="1354238"/>
            <a:ext cx="781800" cy="781800"/>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900">
                <a:solidFill>
                  <a:schemeClr val="lt1"/>
                </a:solidFill>
                <a:latin typeface="Calibri"/>
                <a:ea typeface="Calibri"/>
                <a:cs typeface="Calibri"/>
                <a:sym typeface="Calibri"/>
              </a:rPr>
              <a:t>BACKEND</a:t>
            </a:r>
            <a:endParaRPr sz="1100"/>
          </a:p>
        </p:txBody>
      </p:sp>
      <p:pic>
        <p:nvPicPr>
          <p:cNvPr id="363" name="Google Shape;363;p40"/>
          <p:cNvPicPr preferRelativeResize="0"/>
          <p:nvPr/>
        </p:nvPicPr>
        <p:blipFill rotWithShape="1">
          <a:blip r:embed="rId3">
            <a:alphaModFix/>
          </a:blip>
          <a:srcRect b="0" l="0" r="0" t="0"/>
          <a:stretch/>
        </p:blipFill>
        <p:spPr>
          <a:xfrm>
            <a:off x="5309968" y="1259739"/>
            <a:ext cx="3845162" cy="2323451"/>
          </a:xfrm>
          <a:prstGeom prst="rect">
            <a:avLst/>
          </a:prstGeom>
          <a:noFill/>
          <a:ln>
            <a:noFill/>
          </a:ln>
        </p:spPr>
      </p:pic>
      <p:pic>
        <p:nvPicPr>
          <p:cNvPr id="364" name="Google Shape;364;p40"/>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365" name="Google Shape;365;p40"/>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366" name="Google Shape;366;p4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1"/>
          <p:cNvSpPr txBox="1"/>
          <p:nvPr/>
        </p:nvSpPr>
        <p:spPr>
          <a:xfrm>
            <a:off x="106299" y="2123257"/>
            <a:ext cx="3435600" cy="13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Lato"/>
                <a:ea typeface="Lato"/>
                <a:cs typeface="Lato"/>
                <a:sym typeface="Lato"/>
              </a:rPr>
              <a:t>Most Websites are created with languages called HTML &amp; CSS</a:t>
            </a:r>
            <a:endParaRPr sz="1100"/>
          </a:p>
          <a:p>
            <a:pPr indent="0" lvl="0" marL="0" marR="0" rtl="0" algn="l">
              <a:spcBef>
                <a:spcPts val="0"/>
              </a:spcBef>
              <a:spcAft>
                <a:spcPts val="0"/>
              </a:spcAft>
              <a:buNone/>
            </a:pPr>
            <a:r>
              <a:t/>
            </a:r>
            <a:endParaRPr sz="1400">
              <a:solidFill>
                <a:schemeClr val="dk1"/>
              </a:solidFill>
              <a:latin typeface="Lato"/>
              <a:ea typeface="Lato"/>
              <a:cs typeface="Lato"/>
              <a:sym typeface="Lato"/>
            </a:endParaRPr>
          </a:p>
          <a:p>
            <a:pPr indent="0" lvl="0" marL="0" marR="0" rtl="0" algn="l">
              <a:spcBef>
                <a:spcPts val="0"/>
              </a:spcBef>
              <a:spcAft>
                <a:spcPts val="0"/>
              </a:spcAft>
              <a:buNone/>
            </a:pPr>
            <a:r>
              <a:rPr lang="en-GB" sz="1400">
                <a:solidFill>
                  <a:schemeClr val="dk1"/>
                </a:solidFill>
                <a:latin typeface="Lato"/>
                <a:ea typeface="Lato"/>
                <a:cs typeface="Lato"/>
                <a:sym typeface="Lato"/>
              </a:rPr>
              <a:t>By learning these two powerful languages, you will be able to build websites on your own</a:t>
            </a:r>
            <a:endParaRPr sz="1100"/>
          </a:p>
        </p:txBody>
      </p:sp>
      <p:sp>
        <p:nvSpPr>
          <p:cNvPr id="372" name="Google Shape;372;p41"/>
          <p:cNvSpPr txBox="1"/>
          <p:nvPr/>
        </p:nvSpPr>
        <p:spPr>
          <a:xfrm>
            <a:off x="8002798" y="3242854"/>
            <a:ext cx="11412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https://www.np.edu.sg</a:t>
            </a:r>
            <a:endParaRPr sz="800">
              <a:solidFill>
                <a:schemeClr val="dk1"/>
              </a:solidFill>
              <a:latin typeface="Calibri"/>
              <a:ea typeface="Calibri"/>
              <a:cs typeface="Calibri"/>
              <a:sym typeface="Calibri"/>
            </a:endParaRPr>
          </a:p>
        </p:txBody>
      </p:sp>
      <p:pic>
        <p:nvPicPr>
          <p:cNvPr id="373" name="Google Shape;373;p41"/>
          <p:cNvPicPr preferRelativeResize="0"/>
          <p:nvPr/>
        </p:nvPicPr>
        <p:blipFill rotWithShape="1">
          <a:blip r:embed="rId3">
            <a:alphaModFix/>
          </a:blip>
          <a:srcRect b="0" l="0" r="0" t="0"/>
          <a:stretch/>
        </p:blipFill>
        <p:spPr>
          <a:xfrm>
            <a:off x="4946078" y="881279"/>
            <a:ext cx="4155225" cy="2343650"/>
          </a:xfrm>
          <a:prstGeom prst="rect">
            <a:avLst/>
          </a:prstGeom>
          <a:noFill/>
          <a:ln>
            <a:noFill/>
          </a:ln>
        </p:spPr>
      </p:pic>
      <p:sp>
        <p:nvSpPr>
          <p:cNvPr id="374" name="Google Shape;374;p41"/>
          <p:cNvSpPr txBox="1"/>
          <p:nvPr/>
        </p:nvSpPr>
        <p:spPr>
          <a:xfrm>
            <a:off x="106300" y="1479975"/>
            <a:ext cx="4322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rgbClr val="3B41C9"/>
                </a:solidFill>
                <a:latin typeface="Montserrat"/>
                <a:ea typeface="Montserrat"/>
                <a:cs typeface="Montserrat"/>
                <a:sym typeface="Montserrat"/>
              </a:rPr>
              <a:t>What is HTML &amp; CSS</a:t>
            </a:r>
            <a:endParaRPr sz="2400">
              <a:solidFill>
                <a:schemeClr val="dk1"/>
              </a:solidFill>
              <a:latin typeface="Calibri"/>
              <a:ea typeface="Calibri"/>
              <a:cs typeface="Calibri"/>
              <a:sym typeface="Calibri"/>
            </a:endParaRPr>
          </a:p>
        </p:txBody>
      </p:sp>
      <p:pic>
        <p:nvPicPr>
          <p:cNvPr id="375" name="Google Shape;375;p41"/>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376" name="Google Shape;376;p41"/>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377" name="Google Shape;377;p4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378" name="Google Shape;378;p4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2"/>
          <p:cNvSpPr/>
          <p:nvPr/>
        </p:nvSpPr>
        <p:spPr>
          <a:xfrm>
            <a:off x="1989319" y="1660939"/>
            <a:ext cx="5718000" cy="19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300">
                <a:solidFill>
                  <a:srgbClr val="000000"/>
                </a:solidFill>
                <a:latin typeface="Calibri"/>
                <a:ea typeface="Calibri"/>
                <a:cs typeface="Calibri"/>
                <a:sym typeface="Calibri"/>
              </a:rPr>
              <a:t>“How to manage the online store without having to depend on </a:t>
            </a:r>
            <a:r>
              <a:rPr b="1" lang="en-GB" sz="3300">
                <a:solidFill>
                  <a:srgbClr val="000000"/>
                </a:solidFill>
                <a:highlight>
                  <a:srgbClr val="FFFF00"/>
                </a:highlight>
                <a:latin typeface="Calibri"/>
                <a:ea typeface="Calibri"/>
                <a:cs typeface="Calibri"/>
                <a:sym typeface="Calibri"/>
              </a:rPr>
              <a:t>expensive web designers”</a:t>
            </a:r>
            <a:endParaRPr sz="1100"/>
          </a:p>
          <a:p>
            <a:pPr indent="0" lvl="0" marL="0" marR="0" rtl="0" algn="l">
              <a:spcBef>
                <a:spcPts val="0"/>
              </a:spcBef>
              <a:spcAft>
                <a:spcPts val="0"/>
              </a:spcAft>
              <a:buNone/>
            </a:pPr>
            <a:r>
              <a:rPr i="1" lang="en-GB" sz="2100">
                <a:solidFill>
                  <a:srgbClr val="000000"/>
                </a:solidFill>
                <a:latin typeface="Calibri"/>
                <a:ea typeface="Calibri"/>
                <a:cs typeface="Calibri"/>
                <a:sym typeface="Calibri"/>
              </a:rPr>
              <a:t>- </a:t>
            </a:r>
            <a:r>
              <a:rPr i="1" lang="en-GB" sz="2100">
                <a:latin typeface="Calibri"/>
                <a:ea typeface="Calibri"/>
                <a:cs typeface="Calibri"/>
                <a:sym typeface="Calibri"/>
              </a:rPr>
              <a:t>Learner</a:t>
            </a:r>
            <a:endParaRPr i="1" sz="2100">
              <a:solidFill>
                <a:schemeClr val="dk1"/>
              </a:solidFill>
              <a:latin typeface="Calibri"/>
              <a:ea typeface="Calibri"/>
              <a:cs typeface="Calibri"/>
              <a:sym typeface="Calibri"/>
            </a:endParaRPr>
          </a:p>
        </p:txBody>
      </p:sp>
      <p:pic>
        <p:nvPicPr>
          <p:cNvPr id="385" name="Google Shape;385;p42"/>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386" name="Google Shape;386;p42"/>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387" name="Google Shape;387;p42"/>
          <p:cNvSpPr txBox="1"/>
          <p:nvPr/>
        </p:nvSpPr>
        <p:spPr>
          <a:xfrm>
            <a:off x="2464025" y="931825"/>
            <a:ext cx="4322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600">
                <a:solidFill>
                  <a:srgbClr val="3B41C9"/>
                </a:solidFill>
                <a:latin typeface="Montserrat"/>
                <a:ea typeface="Montserrat"/>
                <a:cs typeface="Montserrat"/>
                <a:sym typeface="Montserrat"/>
              </a:rPr>
              <a:t>Why LEARN?</a:t>
            </a:r>
            <a:endParaRPr sz="2400">
              <a:solidFill>
                <a:schemeClr val="dk1"/>
              </a:solidFill>
              <a:latin typeface="Calibri"/>
              <a:ea typeface="Calibri"/>
              <a:cs typeface="Calibri"/>
              <a:sym typeface="Calibri"/>
            </a:endParaRPr>
          </a:p>
        </p:txBody>
      </p:sp>
      <p:pic>
        <p:nvPicPr>
          <p:cNvPr id="388" name="Google Shape;388;p42"/>
          <p:cNvPicPr preferRelativeResize="0"/>
          <p:nvPr/>
        </p:nvPicPr>
        <p:blipFill rotWithShape="1">
          <a:blip r:embed="rId5">
            <a:alphaModFix/>
          </a:blip>
          <a:srcRect b="0" l="0" r="0" t="0"/>
          <a:stretch/>
        </p:blipFill>
        <p:spPr>
          <a:xfrm>
            <a:off x="3110875" y="808039"/>
            <a:ext cx="210933" cy="210933"/>
          </a:xfrm>
          <a:prstGeom prst="rect">
            <a:avLst/>
          </a:prstGeom>
          <a:noFill/>
          <a:ln>
            <a:noFill/>
          </a:ln>
        </p:spPr>
      </p:pic>
      <p:sp>
        <p:nvSpPr>
          <p:cNvPr id="389" name="Google Shape;389;p4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390" name="Google Shape;390;p4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p:nvPr/>
        </p:nvSpPr>
        <p:spPr>
          <a:xfrm>
            <a:off x="4649" y="0"/>
            <a:ext cx="3396900" cy="51435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6" name="Google Shape;396;p43"/>
          <p:cNvSpPr txBox="1"/>
          <p:nvPr/>
        </p:nvSpPr>
        <p:spPr>
          <a:xfrm>
            <a:off x="3941214" y="1110996"/>
            <a:ext cx="4656600" cy="2977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chemeClr val="dk1"/>
                </a:solidFill>
                <a:latin typeface="Lato"/>
                <a:ea typeface="Lato"/>
                <a:cs typeface="Lato"/>
                <a:sym typeface="Lato"/>
              </a:rPr>
              <a:t>The web is possible because of the internet</a:t>
            </a:r>
            <a:endParaRPr sz="1100"/>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Lato"/>
                <a:ea typeface="Lato"/>
                <a:cs typeface="Lato"/>
                <a:sym typeface="Lato"/>
              </a:rPr>
              <a:t>Internet been around since the 80s</a:t>
            </a:r>
            <a:endParaRPr sz="1100"/>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Lato"/>
                <a:ea typeface="Lato"/>
                <a:cs typeface="Lato"/>
                <a:sym typeface="Lato"/>
              </a:rPr>
              <a:t>Web been around since the 90s</a:t>
            </a:r>
            <a:endParaRPr sz="1100"/>
          </a:p>
          <a:p>
            <a:pPr indent="0" lvl="0" marL="0" marR="0" rtl="0" algn="l">
              <a:spcBef>
                <a:spcPts val="0"/>
              </a:spcBef>
              <a:spcAft>
                <a:spcPts val="0"/>
              </a:spcAft>
              <a:buNone/>
            </a:pPr>
            <a:r>
              <a:t/>
            </a:r>
            <a:endParaRPr sz="1400">
              <a:solidFill>
                <a:schemeClr val="dk1"/>
              </a:solidFill>
              <a:latin typeface="Lato"/>
              <a:ea typeface="Lato"/>
              <a:cs typeface="Lato"/>
              <a:sym typeface="Lato"/>
            </a:endParaRPr>
          </a:p>
          <a:p>
            <a:pPr indent="0" lvl="0" marL="0" marR="0" rtl="0" algn="l">
              <a:spcBef>
                <a:spcPts val="0"/>
              </a:spcBef>
              <a:spcAft>
                <a:spcPts val="0"/>
              </a:spcAft>
              <a:buNone/>
            </a:pPr>
            <a:r>
              <a:rPr b="1" lang="en-GB" sz="1400">
                <a:solidFill>
                  <a:schemeClr val="dk1"/>
                </a:solidFill>
                <a:latin typeface="Lato"/>
                <a:ea typeface="Lato"/>
                <a:cs typeface="Lato"/>
                <a:sym typeface="Lato"/>
              </a:rPr>
              <a:t>To use the web, you need:</a:t>
            </a:r>
            <a:endParaRPr sz="1100"/>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Lato"/>
                <a:ea typeface="Lato"/>
                <a:cs typeface="Lato"/>
                <a:sym typeface="Lato"/>
              </a:rPr>
              <a:t>A web server, that hosts resources like documents</a:t>
            </a:r>
            <a:endParaRPr sz="1100"/>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Lato"/>
                <a:ea typeface="Lato"/>
                <a:cs typeface="Lato"/>
                <a:sym typeface="Lato"/>
              </a:rPr>
              <a:t>URLs that identify those resources on that webserver</a:t>
            </a:r>
            <a:endParaRPr sz="1100"/>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Lato"/>
                <a:ea typeface="Lato"/>
                <a:cs typeface="Lato"/>
                <a:sym typeface="Lato"/>
              </a:rPr>
              <a:t>Protocols that can be used to transfer resources</a:t>
            </a:r>
            <a:endParaRPr sz="1100"/>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Lato"/>
                <a:ea typeface="Lato"/>
                <a:cs typeface="Lato"/>
                <a:sym typeface="Lato"/>
              </a:rPr>
              <a:t>Web browser, to view documents and use resources </a:t>
            </a:r>
            <a:endParaRPr sz="1100"/>
          </a:p>
          <a:p>
            <a:pPr indent="-127000" lvl="0" marL="215900" marR="0" rtl="0" algn="l">
              <a:spcBef>
                <a:spcPts val="0"/>
              </a:spcBef>
              <a:spcAft>
                <a:spcPts val="0"/>
              </a:spcAft>
              <a:buClr>
                <a:schemeClr val="dk1"/>
              </a:buClr>
              <a:buSzPts val="1400"/>
              <a:buFont typeface="Arial"/>
              <a:buNone/>
            </a:pPr>
            <a:r>
              <a:t/>
            </a:r>
            <a:endParaRPr sz="1400">
              <a:solidFill>
                <a:schemeClr val="dk1"/>
              </a:solidFill>
              <a:latin typeface="Lato"/>
              <a:ea typeface="Lato"/>
              <a:cs typeface="Lato"/>
              <a:sym typeface="Lato"/>
            </a:endParaRPr>
          </a:p>
          <a:p>
            <a:pPr indent="0" lvl="0" marL="0" marR="0" rtl="0" algn="l">
              <a:spcBef>
                <a:spcPts val="0"/>
              </a:spcBef>
              <a:spcAft>
                <a:spcPts val="0"/>
              </a:spcAft>
              <a:buNone/>
            </a:pPr>
            <a:r>
              <a:rPr b="1" lang="en-GB" sz="1400">
                <a:solidFill>
                  <a:schemeClr val="dk1"/>
                </a:solidFill>
                <a:latin typeface="Lato"/>
                <a:ea typeface="Lato"/>
                <a:cs typeface="Lato"/>
                <a:sym typeface="Lato"/>
              </a:rPr>
              <a:t>Why should you learn about HTML, CSS and JavaScript?</a:t>
            </a:r>
            <a:endParaRPr sz="1100"/>
          </a:p>
          <a:p>
            <a:pPr indent="-215900" lvl="0" marL="215900" marR="0" rtl="0" algn="l">
              <a:spcBef>
                <a:spcPts val="0"/>
              </a:spcBef>
              <a:spcAft>
                <a:spcPts val="0"/>
              </a:spcAft>
              <a:buClr>
                <a:schemeClr val="dk1"/>
              </a:buClr>
              <a:buSzPts val="1400"/>
              <a:buFont typeface="Arial"/>
              <a:buChar char="•"/>
            </a:pPr>
            <a:r>
              <a:rPr b="1" lang="en-GB" sz="1400">
                <a:solidFill>
                  <a:schemeClr val="dk1"/>
                </a:solidFill>
                <a:latin typeface="Lato"/>
                <a:ea typeface="Lato"/>
                <a:cs typeface="Lato"/>
                <a:sym typeface="Lato"/>
              </a:rPr>
              <a:t>What</a:t>
            </a:r>
            <a:r>
              <a:rPr lang="en-GB" sz="1400">
                <a:solidFill>
                  <a:schemeClr val="dk1"/>
                </a:solidFill>
                <a:latin typeface="Lato"/>
                <a:ea typeface="Lato"/>
                <a:cs typeface="Lato"/>
                <a:sym typeface="Lato"/>
              </a:rPr>
              <a:t> the technologies are</a:t>
            </a:r>
            <a:endParaRPr sz="1100"/>
          </a:p>
          <a:p>
            <a:pPr indent="-215900" lvl="0" marL="215900" marR="0" rtl="0" algn="l">
              <a:spcBef>
                <a:spcPts val="0"/>
              </a:spcBef>
              <a:spcAft>
                <a:spcPts val="0"/>
              </a:spcAft>
              <a:buClr>
                <a:schemeClr val="dk1"/>
              </a:buClr>
              <a:buSzPts val="1400"/>
              <a:buFont typeface="Arial"/>
              <a:buChar char="•"/>
            </a:pPr>
            <a:r>
              <a:rPr b="1" lang="en-GB" sz="1400">
                <a:solidFill>
                  <a:schemeClr val="dk1"/>
                </a:solidFill>
                <a:latin typeface="Lato"/>
                <a:ea typeface="Lato"/>
                <a:cs typeface="Lato"/>
                <a:sym typeface="Lato"/>
              </a:rPr>
              <a:t>Why</a:t>
            </a:r>
            <a:r>
              <a:rPr lang="en-GB" sz="1400">
                <a:solidFill>
                  <a:schemeClr val="dk1"/>
                </a:solidFill>
                <a:latin typeface="Lato"/>
                <a:ea typeface="Lato"/>
                <a:cs typeface="Lato"/>
                <a:sym typeface="Lato"/>
              </a:rPr>
              <a:t> they are relevant</a:t>
            </a:r>
            <a:endParaRPr sz="1100"/>
          </a:p>
          <a:p>
            <a:pPr indent="-215900" lvl="0" marL="215900" marR="0" rtl="0" algn="l">
              <a:spcBef>
                <a:spcPts val="0"/>
              </a:spcBef>
              <a:spcAft>
                <a:spcPts val="0"/>
              </a:spcAft>
              <a:buClr>
                <a:schemeClr val="dk1"/>
              </a:buClr>
              <a:buSzPts val="1400"/>
              <a:buFont typeface="Arial"/>
              <a:buChar char="•"/>
            </a:pPr>
            <a:r>
              <a:rPr b="1" lang="en-GB" sz="1400">
                <a:solidFill>
                  <a:schemeClr val="dk1"/>
                </a:solidFill>
                <a:latin typeface="Lato"/>
                <a:ea typeface="Lato"/>
                <a:cs typeface="Lato"/>
                <a:sym typeface="Lato"/>
              </a:rPr>
              <a:t>How</a:t>
            </a:r>
            <a:r>
              <a:rPr lang="en-GB" sz="1400">
                <a:solidFill>
                  <a:schemeClr val="dk1"/>
                </a:solidFill>
                <a:latin typeface="Lato"/>
                <a:ea typeface="Lato"/>
                <a:cs typeface="Lato"/>
                <a:sym typeface="Lato"/>
              </a:rPr>
              <a:t> people use them</a:t>
            </a:r>
            <a:endParaRPr sz="1100"/>
          </a:p>
        </p:txBody>
      </p:sp>
      <p:sp>
        <p:nvSpPr>
          <p:cNvPr id="397" name="Google Shape;397;p43"/>
          <p:cNvSpPr txBox="1"/>
          <p:nvPr/>
        </p:nvSpPr>
        <p:spPr>
          <a:xfrm>
            <a:off x="770236" y="1110996"/>
            <a:ext cx="1587300" cy="807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2400">
                <a:solidFill>
                  <a:schemeClr val="lt1"/>
                </a:solidFill>
                <a:latin typeface="Lato Light"/>
                <a:ea typeface="Lato Light"/>
                <a:cs typeface="Lato Light"/>
                <a:sym typeface="Lato Light"/>
              </a:rPr>
              <a:t>Things to </a:t>
            </a:r>
            <a:endParaRPr sz="1100"/>
          </a:p>
          <a:p>
            <a:pPr indent="0" lvl="0" marL="0" marR="0" rtl="0" algn="ctr">
              <a:spcBef>
                <a:spcPts val="0"/>
              </a:spcBef>
              <a:spcAft>
                <a:spcPts val="0"/>
              </a:spcAft>
              <a:buNone/>
            </a:pPr>
            <a:r>
              <a:rPr lang="en-GB" sz="2400">
                <a:solidFill>
                  <a:schemeClr val="lt1"/>
                </a:solidFill>
                <a:latin typeface="Lato Light"/>
                <a:ea typeface="Lato Light"/>
                <a:cs typeface="Lato Light"/>
                <a:sym typeface="Lato Light"/>
              </a:rPr>
              <a:t>Remember</a:t>
            </a:r>
            <a:endParaRPr sz="1100"/>
          </a:p>
        </p:txBody>
      </p:sp>
      <p:pic>
        <p:nvPicPr>
          <p:cNvPr id="398" name="Google Shape;398;p43"/>
          <p:cNvPicPr preferRelativeResize="0"/>
          <p:nvPr/>
        </p:nvPicPr>
        <p:blipFill rotWithShape="1">
          <a:blip r:embed="rId3">
            <a:alphaModFix/>
          </a:blip>
          <a:srcRect b="0" l="0" r="0" t="0"/>
          <a:stretch/>
        </p:blipFill>
        <p:spPr>
          <a:xfrm>
            <a:off x="151043" y="2144531"/>
            <a:ext cx="2953077" cy="1610770"/>
          </a:xfrm>
          <a:prstGeom prst="rect">
            <a:avLst/>
          </a:prstGeom>
          <a:noFill/>
          <a:ln>
            <a:noFill/>
          </a:ln>
        </p:spPr>
      </p:pic>
      <p:sp>
        <p:nvSpPr>
          <p:cNvPr id="399" name="Google Shape;399;p4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400" name="Google Shape;400;p4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06" name="Shape 106"/>
        <p:cNvGrpSpPr/>
        <p:nvPr/>
      </p:nvGrpSpPr>
      <p:grpSpPr>
        <a:xfrm>
          <a:off x="0" y="0"/>
          <a:ext cx="0" cy="0"/>
          <a:chOff x="0" y="0"/>
          <a:chExt cx="0" cy="0"/>
        </a:xfrm>
      </p:grpSpPr>
      <p:pic>
        <p:nvPicPr>
          <p:cNvPr id="107" name="Google Shape;107;p17"/>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108" name="Google Shape;108;p17"/>
          <p:cNvSpPr txBox="1"/>
          <p:nvPr/>
        </p:nvSpPr>
        <p:spPr>
          <a:xfrm>
            <a:off x="2661049" y="2266725"/>
            <a:ext cx="3486000" cy="660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The WEB</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b="1" lang="en-GB" sz="1300">
                <a:solidFill>
                  <a:schemeClr val="lt1"/>
                </a:solidFill>
                <a:latin typeface="Montserrat"/>
                <a:ea typeface="Montserrat"/>
                <a:cs typeface="Montserrat"/>
                <a:sym typeface="Montserrat"/>
              </a:rPr>
              <a:t>Some little introductions</a:t>
            </a:r>
            <a:endParaRPr sz="800">
              <a:solidFill>
                <a:schemeClr val="lt1"/>
              </a:solidFill>
            </a:endParaRPr>
          </a:p>
        </p:txBody>
      </p:sp>
      <p:pic>
        <p:nvPicPr>
          <p:cNvPr id="109" name="Google Shape;109;p17"/>
          <p:cNvPicPr preferRelativeResize="0"/>
          <p:nvPr/>
        </p:nvPicPr>
        <p:blipFill rotWithShape="1">
          <a:blip r:embed="rId4">
            <a:alphaModFix/>
          </a:blip>
          <a:srcRect b="0" l="0" r="0" t="0"/>
          <a:stretch/>
        </p:blipFill>
        <p:spPr>
          <a:xfrm>
            <a:off x="3148600" y="2092038"/>
            <a:ext cx="210933" cy="210933"/>
          </a:xfrm>
          <a:prstGeom prst="rect">
            <a:avLst/>
          </a:prstGeom>
          <a:noFill/>
          <a:ln>
            <a:noFill/>
          </a:ln>
        </p:spPr>
      </p:pic>
      <p:sp>
        <p:nvSpPr>
          <p:cNvPr id="110" name="Google Shape;110;p1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11" name="Google Shape;111;p1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4"/>
          <p:cNvSpPr txBox="1"/>
          <p:nvPr/>
        </p:nvSpPr>
        <p:spPr>
          <a:xfrm>
            <a:off x="2833423" y="901713"/>
            <a:ext cx="3477300" cy="8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5000">
                <a:solidFill>
                  <a:schemeClr val="dk1"/>
                </a:solidFill>
                <a:latin typeface="Calibri"/>
                <a:ea typeface="Calibri"/>
                <a:cs typeface="Calibri"/>
                <a:sym typeface="Calibri"/>
              </a:rPr>
              <a:t>3 Core Pillars</a:t>
            </a:r>
            <a:endParaRPr sz="1100"/>
          </a:p>
        </p:txBody>
      </p:sp>
      <p:pic>
        <p:nvPicPr>
          <p:cNvPr id="406" name="Google Shape;406;p44"/>
          <p:cNvPicPr preferRelativeResize="0"/>
          <p:nvPr/>
        </p:nvPicPr>
        <p:blipFill rotWithShape="1">
          <a:blip r:embed="rId3">
            <a:alphaModFix/>
          </a:blip>
          <a:srcRect b="0" l="0" r="0" t="0"/>
          <a:stretch/>
        </p:blipFill>
        <p:spPr>
          <a:xfrm>
            <a:off x="1532816" y="1732710"/>
            <a:ext cx="1261326" cy="1261326"/>
          </a:xfrm>
          <a:prstGeom prst="rect">
            <a:avLst/>
          </a:prstGeom>
          <a:noFill/>
          <a:ln>
            <a:noFill/>
          </a:ln>
        </p:spPr>
      </p:pic>
      <p:pic>
        <p:nvPicPr>
          <p:cNvPr id="407" name="Google Shape;407;p44"/>
          <p:cNvPicPr preferRelativeResize="0"/>
          <p:nvPr/>
        </p:nvPicPr>
        <p:blipFill rotWithShape="1">
          <a:blip r:embed="rId4">
            <a:alphaModFix/>
          </a:blip>
          <a:srcRect b="0" l="0" r="0" t="0"/>
          <a:stretch/>
        </p:blipFill>
        <p:spPr>
          <a:xfrm>
            <a:off x="4125513" y="1732710"/>
            <a:ext cx="892974" cy="1261326"/>
          </a:xfrm>
          <a:prstGeom prst="rect">
            <a:avLst/>
          </a:prstGeom>
          <a:noFill/>
          <a:ln>
            <a:noFill/>
          </a:ln>
        </p:spPr>
      </p:pic>
      <p:pic>
        <p:nvPicPr>
          <p:cNvPr id="408" name="Google Shape;408;p44"/>
          <p:cNvPicPr preferRelativeResize="0"/>
          <p:nvPr/>
        </p:nvPicPr>
        <p:blipFill rotWithShape="1">
          <a:blip r:embed="rId5">
            <a:alphaModFix/>
          </a:blip>
          <a:srcRect b="0" l="0" r="0" t="0"/>
          <a:stretch/>
        </p:blipFill>
        <p:spPr>
          <a:xfrm>
            <a:off x="6747490" y="1732710"/>
            <a:ext cx="923372" cy="1306659"/>
          </a:xfrm>
          <a:prstGeom prst="rect">
            <a:avLst/>
          </a:prstGeom>
          <a:noFill/>
          <a:ln>
            <a:noFill/>
          </a:ln>
        </p:spPr>
      </p:pic>
      <p:sp>
        <p:nvSpPr>
          <p:cNvPr id="409" name="Google Shape;409;p44"/>
          <p:cNvSpPr txBox="1"/>
          <p:nvPr/>
        </p:nvSpPr>
        <p:spPr>
          <a:xfrm>
            <a:off x="1286448" y="3127475"/>
            <a:ext cx="1861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Defines the Content</a:t>
            </a:r>
            <a:endParaRPr sz="1100"/>
          </a:p>
        </p:txBody>
      </p:sp>
      <p:sp>
        <p:nvSpPr>
          <p:cNvPr id="410" name="Google Shape;410;p44"/>
          <p:cNvSpPr txBox="1"/>
          <p:nvPr/>
        </p:nvSpPr>
        <p:spPr>
          <a:xfrm>
            <a:off x="3986772" y="3127475"/>
            <a:ext cx="1633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Assigns the style</a:t>
            </a:r>
            <a:endParaRPr sz="1100"/>
          </a:p>
        </p:txBody>
      </p:sp>
      <p:sp>
        <p:nvSpPr>
          <p:cNvPr id="411" name="Google Shape;411;p44"/>
          <p:cNvSpPr txBox="1"/>
          <p:nvPr/>
        </p:nvSpPr>
        <p:spPr>
          <a:xfrm>
            <a:off x="6435701" y="3127475"/>
            <a:ext cx="2237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Adds the functionality</a:t>
            </a:r>
            <a:endParaRPr sz="1100"/>
          </a:p>
        </p:txBody>
      </p:sp>
      <p:sp>
        <p:nvSpPr>
          <p:cNvPr id="412" name="Google Shape;412;p44"/>
          <p:cNvSpPr txBox="1"/>
          <p:nvPr/>
        </p:nvSpPr>
        <p:spPr>
          <a:xfrm>
            <a:off x="1705746" y="3399425"/>
            <a:ext cx="1029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"Bones"</a:t>
            </a:r>
            <a:endParaRPr sz="1100"/>
          </a:p>
        </p:txBody>
      </p:sp>
      <p:sp>
        <p:nvSpPr>
          <p:cNvPr id="413" name="Google Shape;413;p44"/>
          <p:cNvSpPr txBox="1"/>
          <p:nvPr/>
        </p:nvSpPr>
        <p:spPr>
          <a:xfrm>
            <a:off x="4351297" y="3399425"/>
            <a:ext cx="768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"Skin"</a:t>
            </a:r>
            <a:endParaRPr sz="1100"/>
          </a:p>
        </p:txBody>
      </p:sp>
      <p:sp>
        <p:nvSpPr>
          <p:cNvPr id="414" name="Google Shape;414;p44"/>
          <p:cNvSpPr txBox="1"/>
          <p:nvPr/>
        </p:nvSpPr>
        <p:spPr>
          <a:xfrm>
            <a:off x="6925925" y="3399425"/>
            <a:ext cx="992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"Brain"</a:t>
            </a:r>
            <a:endParaRPr sz="1100"/>
          </a:p>
        </p:txBody>
      </p:sp>
      <p:pic>
        <p:nvPicPr>
          <p:cNvPr id="415" name="Google Shape;415;p44"/>
          <p:cNvPicPr preferRelativeResize="0"/>
          <p:nvPr/>
        </p:nvPicPr>
        <p:blipFill rotWithShape="1">
          <a:blip r:embed="rId6">
            <a:alphaModFix/>
          </a:blip>
          <a:srcRect b="0" l="0" r="0" t="0"/>
          <a:stretch/>
        </p:blipFill>
        <p:spPr>
          <a:xfrm rot="5400000">
            <a:off x="-11" y="4287237"/>
            <a:ext cx="856264" cy="856264"/>
          </a:xfrm>
          <a:prstGeom prst="rect">
            <a:avLst/>
          </a:prstGeom>
          <a:noFill/>
          <a:ln>
            <a:noFill/>
          </a:ln>
        </p:spPr>
      </p:pic>
      <p:pic>
        <p:nvPicPr>
          <p:cNvPr id="416" name="Google Shape;416;p44"/>
          <p:cNvPicPr preferRelativeResize="0"/>
          <p:nvPr/>
        </p:nvPicPr>
        <p:blipFill rotWithShape="1">
          <a:blip r:embed="rId7">
            <a:alphaModFix/>
          </a:blip>
          <a:srcRect b="0" l="0" r="0" t="0"/>
          <a:stretch/>
        </p:blipFill>
        <p:spPr>
          <a:xfrm rot="5400000">
            <a:off x="236961" y="4007382"/>
            <a:ext cx="856264" cy="856264"/>
          </a:xfrm>
          <a:prstGeom prst="rect">
            <a:avLst/>
          </a:prstGeom>
          <a:noFill/>
          <a:ln>
            <a:noFill/>
          </a:ln>
        </p:spPr>
      </p:pic>
      <p:sp>
        <p:nvSpPr>
          <p:cNvPr id="417" name="Google Shape;417;p4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418" name="Google Shape;418;p4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3B6D0"/>
        </a:solidFill>
      </p:bgPr>
    </p:bg>
    <p:spTree>
      <p:nvGrpSpPr>
        <p:cNvPr id="422" name="Shape 422"/>
        <p:cNvGrpSpPr/>
        <p:nvPr/>
      </p:nvGrpSpPr>
      <p:grpSpPr>
        <a:xfrm>
          <a:off x="0" y="0"/>
          <a:ext cx="0" cy="0"/>
          <a:chOff x="0" y="0"/>
          <a:chExt cx="0" cy="0"/>
        </a:xfrm>
      </p:grpSpPr>
      <p:sp>
        <p:nvSpPr>
          <p:cNvPr id="423" name="Google Shape;423;p45"/>
          <p:cNvSpPr txBox="1"/>
          <p:nvPr/>
        </p:nvSpPr>
        <p:spPr>
          <a:xfrm>
            <a:off x="3432746" y="1579170"/>
            <a:ext cx="2278500" cy="9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6000">
                <a:solidFill>
                  <a:schemeClr val="lt1"/>
                </a:solidFill>
                <a:latin typeface="Lato"/>
                <a:ea typeface="Lato"/>
                <a:cs typeface="Lato"/>
                <a:sym typeface="Lato"/>
              </a:rPr>
              <a:t>HTML</a:t>
            </a:r>
            <a:endParaRPr sz="1100"/>
          </a:p>
        </p:txBody>
      </p:sp>
      <p:sp>
        <p:nvSpPr>
          <p:cNvPr id="424" name="Google Shape;424;p45"/>
          <p:cNvSpPr txBox="1"/>
          <p:nvPr/>
        </p:nvSpPr>
        <p:spPr>
          <a:xfrm>
            <a:off x="2576549" y="2352458"/>
            <a:ext cx="3990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lt1"/>
                </a:solidFill>
                <a:latin typeface="Lato"/>
                <a:ea typeface="Lato"/>
                <a:cs typeface="Lato"/>
                <a:sym typeface="Lato"/>
              </a:rPr>
              <a:t>H</a:t>
            </a:r>
            <a:r>
              <a:rPr lang="en-GB" sz="2400">
                <a:solidFill>
                  <a:srgbClr val="2C6374"/>
                </a:solidFill>
                <a:latin typeface="Lato"/>
                <a:ea typeface="Lato"/>
                <a:cs typeface="Lato"/>
                <a:sym typeface="Lato"/>
              </a:rPr>
              <a:t>yper</a:t>
            </a:r>
            <a:r>
              <a:rPr lang="en-GB" sz="2400">
                <a:solidFill>
                  <a:schemeClr val="lt1"/>
                </a:solidFill>
                <a:latin typeface="Lato"/>
                <a:ea typeface="Lato"/>
                <a:cs typeface="Lato"/>
                <a:sym typeface="Lato"/>
              </a:rPr>
              <a:t>t</a:t>
            </a:r>
            <a:r>
              <a:rPr lang="en-GB" sz="2400">
                <a:solidFill>
                  <a:srgbClr val="2C6374"/>
                </a:solidFill>
                <a:latin typeface="Lato"/>
                <a:ea typeface="Lato"/>
                <a:cs typeface="Lato"/>
                <a:sym typeface="Lato"/>
              </a:rPr>
              <a:t>ext</a:t>
            </a:r>
            <a:r>
              <a:rPr lang="en-GB" sz="2400">
                <a:solidFill>
                  <a:schemeClr val="dk1"/>
                </a:solidFill>
                <a:latin typeface="Lato"/>
                <a:ea typeface="Lato"/>
                <a:cs typeface="Lato"/>
                <a:sym typeface="Lato"/>
              </a:rPr>
              <a:t> </a:t>
            </a:r>
            <a:r>
              <a:rPr lang="en-GB" sz="2400">
                <a:solidFill>
                  <a:schemeClr val="lt1"/>
                </a:solidFill>
                <a:latin typeface="Lato"/>
                <a:ea typeface="Lato"/>
                <a:cs typeface="Lato"/>
                <a:sym typeface="Lato"/>
              </a:rPr>
              <a:t>M</a:t>
            </a:r>
            <a:r>
              <a:rPr lang="en-GB" sz="2400">
                <a:solidFill>
                  <a:srgbClr val="2C6374"/>
                </a:solidFill>
                <a:latin typeface="Lato"/>
                <a:ea typeface="Lato"/>
                <a:cs typeface="Lato"/>
                <a:sym typeface="Lato"/>
              </a:rPr>
              <a:t>arkup</a:t>
            </a:r>
            <a:r>
              <a:rPr lang="en-GB" sz="2400">
                <a:solidFill>
                  <a:schemeClr val="dk1"/>
                </a:solidFill>
                <a:latin typeface="Lato"/>
                <a:ea typeface="Lato"/>
                <a:cs typeface="Lato"/>
                <a:sym typeface="Lato"/>
              </a:rPr>
              <a:t> </a:t>
            </a:r>
            <a:r>
              <a:rPr lang="en-GB" sz="2400">
                <a:solidFill>
                  <a:schemeClr val="lt1"/>
                </a:solidFill>
                <a:latin typeface="Lato"/>
                <a:ea typeface="Lato"/>
                <a:cs typeface="Lato"/>
                <a:sym typeface="Lato"/>
              </a:rPr>
              <a:t>L</a:t>
            </a:r>
            <a:r>
              <a:rPr lang="en-GB" sz="2400">
                <a:solidFill>
                  <a:srgbClr val="2C6374"/>
                </a:solidFill>
                <a:latin typeface="Lato"/>
                <a:ea typeface="Lato"/>
                <a:cs typeface="Lato"/>
                <a:sym typeface="Lato"/>
              </a:rPr>
              <a:t>anguage</a:t>
            </a:r>
            <a:endParaRPr sz="1100"/>
          </a:p>
        </p:txBody>
      </p:sp>
      <p:sp>
        <p:nvSpPr>
          <p:cNvPr id="425" name="Google Shape;425;p45"/>
          <p:cNvSpPr txBox="1"/>
          <p:nvPr/>
        </p:nvSpPr>
        <p:spPr>
          <a:xfrm>
            <a:off x="2576549" y="2791039"/>
            <a:ext cx="37956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Lato Light"/>
                <a:ea typeface="Lato Light"/>
                <a:cs typeface="Lato Light"/>
                <a:sym typeface="Lato Light"/>
              </a:rPr>
              <a:t>Standard markup language for creating web pages and web applications</a:t>
            </a:r>
            <a:endParaRPr sz="1100"/>
          </a:p>
        </p:txBody>
      </p:sp>
      <p:pic>
        <p:nvPicPr>
          <p:cNvPr id="426" name="Google Shape;426;p45"/>
          <p:cNvPicPr preferRelativeResize="0"/>
          <p:nvPr/>
        </p:nvPicPr>
        <p:blipFill rotWithShape="1">
          <a:blip r:embed="rId3">
            <a:alphaModFix/>
          </a:blip>
          <a:srcRect b="0" l="0" r="0" t="0"/>
          <a:stretch/>
        </p:blipFill>
        <p:spPr>
          <a:xfrm>
            <a:off x="2780525" y="1461289"/>
            <a:ext cx="210933" cy="210933"/>
          </a:xfrm>
          <a:prstGeom prst="rect">
            <a:avLst/>
          </a:prstGeom>
          <a:noFill/>
          <a:ln>
            <a:noFill/>
          </a:ln>
        </p:spPr>
      </p:pic>
      <p:sp>
        <p:nvSpPr>
          <p:cNvPr id="427" name="Google Shape;427;p4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428" name="Google Shape;428;p4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6"/>
          <p:cNvPicPr preferRelativeResize="0"/>
          <p:nvPr/>
        </p:nvPicPr>
        <p:blipFill rotWithShape="1">
          <a:blip r:embed="rId3">
            <a:alphaModFix/>
          </a:blip>
          <a:srcRect b="0" l="0" r="0" t="0"/>
          <a:stretch/>
        </p:blipFill>
        <p:spPr>
          <a:xfrm>
            <a:off x="-2" y="1262297"/>
            <a:ext cx="3800000" cy="2842975"/>
          </a:xfrm>
          <a:prstGeom prst="rect">
            <a:avLst/>
          </a:prstGeom>
          <a:noFill/>
          <a:ln>
            <a:noFill/>
          </a:ln>
        </p:spPr>
      </p:pic>
      <p:sp>
        <p:nvSpPr>
          <p:cNvPr id="435" name="Google Shape;435;p46"/>
          <p:cNvSpPr txBox="1"/>
          <p:nvPr/>
        </p:nvSpPr>
        <p:spPr>
          <a:xfrm>
            <a:off x="158751" y="486225"/>
            <a:ext cx="4774500" cy="8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5000">
                <a:solidFill>
                  <a:schemeClr val="dk1"/>
                </a:solidFill>
                <a:latin typeface="Calibri"/>
                <a:ea typeface="Calibri"/>
                <a:cs typeface="Calibri"/>
                <a:sym typeface="Calibri"/>
              </a:rPr>
              <a:t>I started… </a:t>
            </a:r>
            <a:endParaRPr sz="1100"/>
          </a:p>
        </p:txBody>
      </p:sp>
      <p:pic>
        <p:nvPicPr>
          <p:cNvPr descr="I was bored so I wanted to see if I could get free dial up internet so I found that NetZero still has free service so I put in the number and heard the glorious sound of the Dial-up.  Remind me of years gone. Unfortunately  I was not able to make a connection." id="436" name="Google Shape;436;p46" title="The Sound of dial-up Internet">
            <a:hlinkClick r:id="rId4"/>
          </p:cNvPr>
          <p:cNvPicPr preferRelativeResize="0"/>
          <p:nvPr/>
        </p:nvPicPr>
        <p:blipFill>
          <a:blip r:embed="rId5">
            <a:alphaModFix/>
          </a:blip>
          <a:stretch>
            <a:fillRect/>
          </a:stretch>
        </p:blipFill>
        <p:spPr>
          <a:xfrm>
            <a:off x="4248150" y="1063650"/>
            <a:ext cx="4572000" cy="3429000"/>
          </a:xfrm>
          <a:prstGeom prst="rect">
            <a:avLst/>
          </a:prstGeom>
          <a:noFill/>
          <a:ln>
            <a:noFill/>
          </a:ln>
        </p:spPr>
      </p:pic>
      <p:sp>
        <p:nvSpPr>
          <p:cNvPr id="437" name="Google Shape;437;p46"/>
          <p:cNvSpPr txBox="1"/>
          <p:nvPr/>
        </p:nvSpPr>
        <p:spPr>
          <a:xfrm>
            <a:off x="4248150" y="4492650"/>
            <a:ext cx="41553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u="sng">
                <a:solidFill>
                  <a:schemeClr val="hlink"/>
                </a:solidFill>
                <a:latin typeface="Calibri"/>
                <a:ea typeface="Calibri"/>
                <a:cs typeface="Calibri"/>
                <a:sym typeface="Calibri"/>
                <a:hlinkClick r:id="rId6"/>
              </a:rPr>
              <a:t>https://www.youtube.com/watch?v=gsNaR6FRuO0</a:t>
            </a:r>
            <a:endParaRPr sz="800">
              <a:latin typeface="Calibri"/>
              <a:ea typeface="Calibri"/>
              <a:cs typeface="Calibri"/>
              <a:sym typeface="Calibri"/>
            </a:endParaRPr>
          </a:p>
          <a:p>
            <a:pPr indent="0" lvl="0" marL="0" rtl="0" algn="l">
              <a:spcBef>
                <a:spcPts val="0"/>
              </a:spcBef>
              <a:spcAft>
                <a:spcPts val="0"/>
              </a:spcAft>
              <a:buNone/>
            </a:pPr>
            <a:r>
              <a:rPr lang="en-GB" sz="800">
                <a:latin typeface="Calibri"/>
                <a:ea typeface="Calibri"/>
                <a:cs typeface="Calibri"/>
                <a:sym typeface="Calibri"/>
              </a:rPr>
              <a:t>The sound of dial-up internet</a:t>
            </a:r>
            <a:endParaRPr sz="800">
              <a:latin typeface="Calibri"/>
              <a:ea typeface="Calibri"/>
              <a:cs typeface="Calibri"/>
              <a:sym typeface="Calibri"/>
            </a:endParaRPr>
          </a:p>
        </p:txBody>
      </p:sp>
      <p:pic>
        <p:nvPicPr>
          <p:cNvPr id="438" name="Google Shape;438;p46"/>
          <p:cNvPicPr preferRelativeResize="0"/>
          <p:nvPr/>
        </p:nvPicPr>
        <p:blipFill rotWithShape="1">
          <a:blip r:embed="rId7">
            <a:alphaModFix/>
          </a:blip>
          <a:srcRect b="0" l="0" r="0" t="0"/>
          <a:stretch/>
        </p:blipFill>
        <p:spPr>
          <a:xfrm rot="5400000">
            <a:off x="-11" y="4287237"/>
            <a:ext cx="856264" cy="856264"/>
          </a:xfrm>
          <a:prstGeom prst="rect">
            <a:avLst/>
          </a:prstGeom>
          <a:noFill/>
          <a:ln>
            <a:noFill/>
          </a:ln>
        </p:spPr>
      </p:pic>
      <p:pic>
        <p:nvPicPr>
          <p:cNvPr id="439" name="Google Shape;439;p46"/>
          <p:cNvPicPr preferRelativeResize="0"/>
          <p:nvPr/>
        </p:nvPicPr>
        <p:blipFill rotWithShape="1">
          <a:blip r:embed="rId8">
            <a:alphaModFix/>
          </a:blip>
          <a:srcRect b="0" l="0" r="0" t="0"/>
          <a:stretch/>
        </p:blipFill>
        <p:spPr>
          <a:xfrm rot="5400000">
            <a:off x="236961" y="4007382"/>
            <a:ext cx="856264" cy="856264"/>
          </a:xfrm>
          <a:prstGeom prst="rect">
            <a:avLst/>
          </a:prstGeom>
          <a:noFill/>
          <a:ln>
            <a:noFill/>
          </a:ln>
        </p:spPr>
      </p:pic>
      <p:sp>
        <p:nvSpPr>
          <p:cNvPr id="440" name="Google Shape;440;p4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441" name="Google Shape;441;p4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7"/>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7" name="Google Shape;447;p47"/>
          <p:cNvSpPr txBox="1"/>
          <p:nvPr/>
        </p:nvSpPr>
        <p:spPr>
          <a:xfrm>
            <a:off x="3230166" y="192373"/>
            <a:ext cx="26835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700">
                <a:solidFill>
                  <a:schemeClr val="lt1"/>
                </a:solidFill>
                <a:latin typeface="Lato Light"/>
                <a:ea typeface="Lato Light"/>
                <a:cs typeface="Lato Light"/>
                <a:sym typeface="Lato Light"/>
              </a:rPr>
              <a:t>History of HTML</a:t>
            </a:r>
            <a:endParaRPr sz="1100"/>
          </a:p>
        </p:txBody>
      </p:sp>
      <p:cxnSp>
        <p:nvCxnSpPr>
          <p:cNvPr id="448" name="Google Shape;448;p47"/>
          <p:cNvCxnSpPr/>
          <p:nvPr/>
        </p:nvCxnSpPr>
        <p:spPr>
          <a:xfrm>
            <a:off x="950614" y="2675299"/>
            <a:ext cx="7197600" cy="0"/>
          </a:xfrm>
          <a:prstGeom prst="straightConnector1">
            <a:avLst/>
          </a:prstGeom>
          <a:noFill/>
          <a:ln cap="flat" cmpd="sng" w="19050">
            <a:solidFill>
              <a:schemeClr val="accent1"/>
            </a:solidFill>
            <a:prstDash val="solid"/>
            <a:miter lim="800000"/>
            <a:headEnd len="sm" w="sm" type="none"/>
            <a:tailEnd len="sm" w="sm" type="none"/>
          </a:ln>
        </p:spPr>
      </p:cxnSp>
      <p:cxnSp>
        <p:nvCxnSpPr>
          <p:cNvPr id="449" name="Google Shape;449;p47"/>
          <p:cNvCxnSpPr/>
          <p:nvPr/>
        </p:nvCxnSpPr>
        <p:spPr>
          <a:xfrm rot="10800000">
            <a:off x="1283329" y="2260999"/>
            <a:ext cx="0" cy="414300"/>
          </a:xfrm>
          <a:prstGeom prst="straightConnector1">
            <a:avLst/>
          </a:prstGeom>
          <a:noFill/>
          <a:ln cap="flat" cmpd="sng" w="19050">
            <a:solidFill>
              <a:schemeClr val="accent1"/>
            </a:solidFill>
            <a:prstDash val="solid"/>
            <a:miter lim="800000"/>
            <a:headEnd len="sm" w="sm" type="none"/>
            <a:tailEnd len="sm" w="sm" type="none"/>
          </a:ln>
        </p:spPr>
      </p:cxnSp>
      <p:cxnSp>
        <p:nvCxnSpPr>
          <p:cNvPr id="450" name="Google Shape;450;p47"/>
          <p:cNvCxnSpPr/>
          <p:nvPr/>
        </p:nvCxnSpPr>
        <p:spPr>
          <a:xfrm rot="10800000">
            <a:off x="1784664" y="2260998"/>
            <a:ext cx="0" cy="414300"/>
          </a:xfrm>
          <a:prstGeom prst="straightConnector1">
            <a:avLst/>
          </a:prstGeom>
          <a:noFill/>
          <a:ln cap="flat" cmpd="sng" w="19050">
            <a:solidFill>
              <a:schemeClr val="accent1"/>
            </a:solidFill>
            <a:prstDash val="solid"/>
            <a:miter lim="800000"/>
            <a:headEnd len="sm" w="sm" type="none"/>
            <a:tailEnd len="sm" w="sm" type="none"/>
          </a:ln>
        </p:spPr>
      </p:cxnSp>
      <p:cxnSp>
        <p:nvCxnSpPr>
          <p:cNvPr id="451" name="Google Shape;451;p47"/>
          <p:cNvCxnSpPr/>
          <p:nvPr/>
        </p:nvCxnSpPr>
        <p:spPr>
          <a:xfrm rot="10800000">
            <a:off x="3148342" y="2260998"/>
            <a:ext cx="0" cy="414300"/>
          </a:xfrm>
          <a:prstGeom prst="straightConnector1">
            <a:avLst/>
          </a:prstGeom>
          <a:noFill/>
          <a:ln cap="flat" cmpd="sng" w="19050">
            <a:solidFill>
              <a:schemeClr val="accent1"/>
            </a:solidFill>
            <a:prstDash val="solid"/>
            <a:miter lim="800000"/>
            <a:headEnd len="sm" w="sm" type="none"/>
            <a:tailEnd len="sm" w="sm" type="none"/>
          </a:ln>
        </p:spPr>
      </p:cxnSp>
      <p:cxnSp>
        <p:nvCxnSpPr>
          <p:cNvPr id="452" name="Google Shape;452;p47"/>
          <p:cNvCxnSpPr/>
          <p:nvPr/>
        </p:nvCxnSpPr>
        <p:spPr>
          <a:xfrm rot="10800000">
            <a:off x="3642887" y="2260997"/>
            <a:ext cx="0" cy="414300"/>
          </a:xfrm>
          <a:prstGeom prst="straightConnector1">
            <a:avLst/>
          </a:prstGeom>
          <a:noFill/>
          <a:ln cap="flat" cmpd="sng" w="19050">
            <a:solidFill>
              <a:schemeClr val="accent1"/>
            </a:solidFill>
            <a:prstDash val="solid"/>
            <a:miter lim="800000"/>
            <a:headEnd len="sm" w="sm" type="none"/>
            <a:tailEnd len="sm" w="sm" type="none"/>
          </a:ln>
        </p:spPr>
      </p:cxnSp>
      <p:cxnSp>
        <p:nvCxnSpPr>
          <p:cNvPr id="453" name="Google Shape;453;p47"/>
          <p:cNvCxnSpPr/>
          <p:nvPr/>
        </p:nvCxnSpPr>
        <p:spPr>
          <a:xfrm rot="10800000">
            <a:off x="7505322" y="2260997"/>
            <a:ext cx="0" cy="414300"/>
          </a:xfrm>
          <a:prstGeom prst="straightConnector1">
            <a:avLst/>
          </a:prstGeom>
          <a:noFill/>
          <a:ln cap="flat" cmpd="sng" w="19050">
            <a:solidFill>
              <a:schemeClr val="accent1"/>
            </a:solidFill>
            <a:prstDash val="solid"/>
            <a:miter lim="800000"/>
            <a:headEnd len="sm" w="sm" type="none"/>
            <a:tailEnd len="sm" w="sm" type="none"/>
          </a:ln>
        </p:spPr>
      </p:cxnSp>
      <p:cxnSp>
        <p:nvCxnSpPr>
          <p:cNvPr id="454" name="Google Shape;454;p47"/>
          <p:cNvCxnSpPr/>
          <p:nvPr/>
        </p:nvCxnSpPr>
        <p:spPr>
          <a:xfrm rot="10800000">
            <a:off x="7728264" y="2675192"/>
            <a:ext cx="0" cy="414300"/>
          </a:xfrm>
          <a:prstGeom prst="straightConnector1">
            <a:avLst/>
          </a:prstGeom>
          <a:noFill/>
          <a:ln cap="flat" cmpd="sng" w="19050">
            <a:solidFill>
              <a:schemeClr val="accent1"/>
            </a:solidFill>
            <a:prstDash val="solid"/>
            <a:miter lim="800000"/>
            <a:headEnd len="sm" w="sm" type="none"/>
            <a:tailEnd len="sm" w="sm" type="none"/>
          </a:ln>
        </p:spPr>
      </p:cxnSp>
      <p:cxnSp>
        <p:nvCxnSpPr>
          <p:cNvPr id="455" name="Google Shape;455;p47"/>
          <p:cNvCxnSpPr/>
          <p:nvPr/>
        </p:nvCxnSpPr>
        <p:spPr>
          <a:xfrm rot="10800000">
            <a:off x="8053058" y="2675191"/>
            <a:ext cx="0" cy="414300"/>
          </a:xfrm>
          <a:prstGeom prst="straightConnector1">
            <a:avLst/>
          </a:prstGeom>
          <a:noFill/>
          <a:ln cap="flat" cmpd="sng" w="19050">
            <a:solidFill>
              <a:schemeClr val="accent1"/>
            </a:solidFill>
            <a:prstDash val="solid"/>
            <a:miter lim="800000"/>
            <a:headEnd len="sm" w="sm" type="none"/>
            <a:tailEnd len="sm" w="sm" type="none"/>
          </a:ln>
        </p:spPr>
      </p:cxnSp>
      <p:cxnSp>
        <p:nvCxnSpPr>
          <p:cNvPr id="456" name="Google Shape;456;p47"/>
          <p:cNvCxnSpPr/>
          <p:nvPr/>
        </p:nvCxnSpPr>
        <p:spPr>
          <a:xfrm rot="10800000">
            <a:off x="2564736" y="2675191"/>
            <a:ext cx="0" cy="414300"/>
          </a:xfrm>
          <a:prstGeom prst="straightConnector1">
            <a:avLst/>
          </a:prstGeom>
          <a:noFill/>
          <a:ln cap="flat" cmpd="sng" w="19050">
            <a:solidFill>
              <a:schemeClr val="accent1"/>
            </a:solidFill>
            <a:prstDash val="solid"/>
            <a:miter lim="800000"/>
            <a:headEnd len="sm" w="sm" type="none"/>
            <a:tailEnd len="sm" w="sm" type="none"/>
          </a:ln>
        </p:spPr>
      </p:cxnSp>
      <p:cxnSp>
        <p:nvCxnSpPr>
          <p:cNvPr id="457" name="Google Shape;457;p47"/>
          <p:cNvCxnSpPr/>
          <p:nvPr/>
        </p:nvCxnSpPr>
        <p:spPr>
          <a:xfrm rot="10800000">
            <a:off x="3222245" y="2684241"/>
            <a:ext cx="0" cy="414300"/>
          </a:xfrm>
          <a:prstGeom prst="straightConnector1">
            <a:avLst/>
          </a:prstGeom>
          <a:noFill/>
          <a:ln cap="flat" cmpd="sng" w="19050">
            <a:solidFill>
              <a:schemeClr val="accent1"/>
            </a:solidFill>
            <a:prstDash val="solid"/>
            <a:miter lim="800000"/>
            <a:headEnd len="sm" w="sm" type="none"/>
            <a:tailEnd len="sm" w="sm" type="none"/>
          </a:ln>
        </p:spPr>
      </p:cxnSp>
      <p:sp>
        <p:nvSpPr>
          <p:cNvPr id="458" name="Google Shape;458;p47"/>
          <p:cNvSpPr txBox="1"/>
          <p:nvPr/>
        </p:nvSpPr>
        <p:spPr>
          <a:xfrm>
            <a:off x="1015249" y="2698625"/>
            <a:ext cx="634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2A87E5"/>
                </a:solidFill>
                <a:latin typeface="Calibri"/>
                <a:ea typeface="Calibri"/>
                <a:cs typeface="Calibri"/>
                <a:sym typeface="Calibri"/>
              </a:rPr>
              <a:t>1990</a:t>
            </a:r>
            <a:endParaRPr sz="1100"/>
          </a:p>
        </p:txBody>
      </p:sp>
      <p:sp>
        <p:nvSpPr>
          <p:cNvPr id="459" name="Google Shape;459;p47"/>
          <p:cNvSpPr txBox="1"/>
          <p:nvPr/>
        </p:nvSpPr>
        <p:spPr>
          <a:xfrm rot="-2110405">
            <a:off x="1868088" y="3307283"/>
            <a:ext cx="822841" cy="2077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dk1"/>
                </a:solidFill>
                <a:latin typeface="Calibri"/>
                <a:ea typeface="Calibri"/>
                <a:cs typeface="Calibri"/>
                <a:sym typeface="Calibri"/>
              </a:rPr>
              <a:t>1995</a:t>
            </a:r>
            <a:r>
              <a:rPr lang="en-GB" sz="900">
                <a:solidFill>
                  <a:schemeClr val="dk1"/>
                </a:solidFill>
                <a:latin typeface="Calibri"/>
                <a:ea typeface="Calibri"/>
                <a:cs typeface="Calibri"/>
                <a:sym typeface="Calibri"/>
              </a:rPr>
              <a:t> HTML2.0</a:t>
            </a:r>
            <a:endParaRPr sz="1100"/>
          </a:p>
        </p:txBody>
      </p:sp>
      <p:sp>
        <p:nvSpPr>
          <p:cNvPr id="460" name="Google Shape;460;p47"/>
          <p:cNvSpPr txBox="1"/>
          <p:nvPr/>
        </p:nvSpPr>
        <p:spPr>
          <a:xfrm rot="-2110546">
            <a:off x="2481394" y="3316391"/>
            <a:ext cx="1026929" cy="2077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dk1"/>
                </a:solidFill>
                <a:latin typeface="Calibri"/>
                <a:ea typeface="Calibri"/>
                <a:cs typeface="Calibri"/>
                <a:sym typeface="Calibri"/>
              </a:rPr>
              <a:t>Dec 1997 </a:t>
            </a:r>
            <a:r>
              <a:rPr lang="en-GB" sz="900">
                <a:solidFill>
                  <a:schemeClr val="dk1"/>
                </a:solidFill>
                <a:latin typeface="Calibri"/>
                <a:ea typeface="Calibri"/>
                <a:cs typeface="Calibri"/>
                <a:sym typeface="Calibri"/>
              </a:rPr>
              <a:t>HTML4.0</a:t>
            </a:r>
            <a:endParaRPr sz="1100"/>
          </a:p>
        </p:txBody>
      </p:sp>
      <p:sp>
        <p:nvSpPr>
          <p:cNvPr id="461" name="Google Shape;461;p47"/>
          <p:cNvSpPr txBox="1"/>
          <p:nvPr/>
        </p:nvSpPr>
        <p:spPr>
          <a:xfrm>
            <a:off x="3634975" y="2678000"/>
            <a:ext cx="744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2A87E5"/>
                </a:solidFill>
                <a:latin typeface="Calibri"/>
                <a:ea typeface="Calibri"/>
                <a:cs typeface="Calibri"/>
                <a:sym typeface="Calibri"/>
              </a:rPr>
              <a:t>2000</a:t>
            </a:r>
            <a:endParaRPr sz="1100"/>
          </a:p>
        </p:txBody>
      </p:sp>
      <p:sp>
        <p:nvSpPr>
          <p:cNvPr id="462" name="Google Shape;462;p47"/>
          <p:cNvSpPr txBox="1"/>
          <p:nvPr/>
        </p:nvSpPr>
        <p:spPr>
          <a:xfrm>
            <a:off x="6084723" y="2678000"/>
            <a:ext cx="634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2A87E5"/>
                </a:solidFill>
                <a:latin typeface="Calibri"/>
                <a:ea typeface="Calibri"/>
                <a:cs typeface="Calibri"/>
                <a:sym typeface="Calibri"/>
              </a:rPr>
              <a:t>2010</a:t>
            </a:r>
            <a:endParaRPr sz="1100"/>
          </a:p>
        </p:txBody>
      </p:sp>
      <p:sp>
        <p:nvSpPr>
          <p:cNvPr id="463" name="Google Shape;463;p47"/>
          <p:cNvSpPr txBox="1"/>
          <p:nvPr/>
        </p:nvSpPr>
        <p:spPr>
          <a:xfrm rot="-2109670">
            <a:off x="6986593" y="3263684"/>
            <a:ext cx="849138" cy="2077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dk1"/>
                </a:solidFill>
                <a:latin typeface="Calibri"/>
                <a:ea typeface="Calibri"/>
                <a:cs typeface="Calibri"/>
                <a:sym typeface="Calibri"/>
              </a:rPr>
              <a:t>2016</a:t>
            </a:r>
            <a:r>
              <a:rPr lang="en-GB" sz="900">
                <a:solidFill>
                  <a:schemeClr val="dk1"/>
                </a:solidFill>
                <a:latin typeface="Calibri"/>
                <a:ea typeface="Calibri"/>
                <a:cs typeface="Calibri"/>
                <a:sym typeface="Calibri"/>
              </a:rPr>
              <a:t> HTML 5.1</a:t>
            </a:r>
            <a:endParaRPr sz="1100"/>
          </a:p>
        </p:txBody>
      </p:sp>
      <p:sp>
        <p:nvSpPr>
          <p:cNvPr id="464" name="Google Shape;464;p47"/>
          <p:cNvSpPr txBox="1"/>
          <p:nvPr/>
        </p:nvSpPr>
        <p:spPr>
          <a:xfrm rot="-2109670">
            <a:off x="7366838" y="3266345"/>
            <a:ext cx="849138" cy="2077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dk1"/>
                </a:solidFill>
                <a:latin typeface="Calibri"/>
                <a:ea typeface="Calibri"/>
                <a:cs typeface="Calibri"/>
                <a:sym typeface="Calibri"/>
              </a:rPr>
              <a:t>2017</a:t>
            </a:r>
            <a:r>
              <a:rPr lang="en-GB" sz="900">
                <a:solidFill>
                  <a:schemeClr val="dk1"/>
                </a:solidFill>
                <a:latin typeface="Calibri"/>
                <a:ea typeface="Calibri"/>
                <a:cs typeface="Calibri"/>
                <a:sym typeface="Calibri"/>
              </a:rPr>
              <a:t> HTML 5.2</a:t>
            </a:r>
            <a:endParaRPr sz="1100"/>
          </a:p>
        </p:txBody>
      </p:sp>
      <p:sp>
        <p:nvSpPr>
          <p:cNvPr id="465" name="Google Shape;465;p47"/>
          <p:cNvSpPr txBox="1"/>
          <p:nvPr/>
        </p:nvSpPr>
        <p:spPr>
          <a:xfrm rot="-2109811">
            <a:off x="7389107" y="1832732"/>
            <a:ext cx="763659" cy="2077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dk1"/>
                </a:solidFill>
                <a:latin typeface="Calibri"/>
                <a:ea typeface="Calibri"/>
                <a:cs typeface="Calibri"/>
                <a:sym typeface="Calibri"/>
              </a:rPr>
              <a:t>2014 </a:t>
            </a:r>
            <a:r>
              <a:rPr lang="en-GB" sz="900">
                <a:solidFill>
                  <a:schemeClr val="dk1"/>
                </a:solidFill>
                <a:latin typeface="Calibri"/>
                <a:ea typeface="Calibri"/>
                <a:cs typeface="Calibri"/>
                <a:sym typeface="Calibri"/>
              </a:rPr>
              <a:t>HTML 5</a:t>
            </a:r>
            <a:endParaRPr sz="1100"/>
          </a:p>
        </p:txBody>
      </p:sp>
      <p:sp>
        <p:nvSpPr>
          <p:cNvPr id="466" name="Google Shape;466;p47"/>
          <p:cNvSpPr txBox="1"/>
          <p:nvPr/>
        </p:nvSpPr>
        <p:spPr>
          <a:xfrm rot="-2109944">
            <a:off x="3456804" y="1790831"/>
            <a:ext cx="907902" cy="2077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dk1"/>
                </a:solidFill>
                <a:latin typeface="Calibri"/>
                <a:ea typeface="Calibri"/>
                <a:cs typeface="Calibri"/>
                <a:sym typeface="Calibri"/>
              </a:rPr>
              <a:t>1999 </a:t>
            </a:r>
            <a:r>
              <a:rPr lang="en-GB" sz="900">
                <a:solidFill>
                  <a:schemeClr val="dk1"/>
                </a:solidFill>
                <a:latin typeface="Calibri"/>
                <a:ea typeface="Calibri"/>
                <a:cs typeface="Calibri"/>
                <a:sym typeface="Calibri"/>
              </a:rPr>
              <a:t>HTML 4.01</a:t>
            </a:r>
            <a:endParaRPr sz="1100"/>
          </a:p>
        </p:txBody>
      </p:sp>
      <p:sp>
        <p:nvSpPr>
          <p:cNvPr id="467" name="Google Shape;467;p47"/>
          <p:cNvSpPr txBox="1"/>
          <p:nvPr/>
        </p:nvSpPr>
        <p:spPr>
          <a:xfrm rot="-2109911">
            <a:off x="1592861" y="1704643"/>
            <a:ext cx="1276705" cy="2077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dk1"/>
                </a:solidFill>
                <a:latin typeface="Calibri"/>
                <a:ea typeface="Calibri"/>
                <a:cs typeface="Calibri"/>
                <a:sym typeface="Calibri"/>
              </a:rPr>
              <a:t>1993 </a:t>
            </a:r>
            <a:r>
              <a:rPr lang="en-GB" sz="900">
                <a:solidFill>
                  <a:schemeClr val="dk1"/>
                </a:solidFill>
                <a:latin typeface="Calibri"/>
                <a:ea typeface="Calibri"/>
                <a:cs typeface="Calibri"/>
                <a:sym typeface="Calibri"/>
              </a:rPr>
              <a:t>First draft of HTML</a:t>
            </a:r>
            <a:endParaRPr sz="1100"/>
          </a:p>
        </p:txBody>
      </p:sp>
      <p:sp>
        <p:nvSpPr>
          <p:cNvPr id="468" name="Google Shape;468;p47"/>
          <p:cNvSpPr txBox="1"/>
          <p:nvPr/>
        </p:nvSpPr>
        <p:spPr>
          <a:xfrm rot="-2109745">
            <a:off x="2963358" y="1751524"/>
            <a:ext cx="1032999" cy="2077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dk1"/>
                </a:solidFill>
                <a:latin typeface="Calibri"/>
                <a:ea typeface="Calibri"/>
                <a:cs typeface="Calibri"/>
                <a:sym typeface="Calibri"/>
              </a:rPr>
              <a:t>Jan 1997 </a:t>
            </a:r>
            <a:r>
              <a:rPr lang="en-GB" sz="900">
                <a:solidFill>
                  <a:schemeClr val="dk1"/>
                </a:solidFill>
                <a:latin typeface="Calibri"/>
                <a:ea typeface="Calibri"/>
                <a:cs typeface="Calibri"/>
                <a:sym typeface="Calibri"/>
              </a:rPr>
              <a:t>HTML 3.2</a:t>
            </a:r>
            <a:endParaRPr sz="1100"/>
          </a:p>
        </p:txBody>
      </p:sp>
      <p:sp>
        <p:nvSpPr>
          <p:cNvPr id="469" name="Google Shape;469;p47"/>
          <p:cNvSpPr txBox="1"/>
          <p:nvPr/>
        </p:nvSpPr>
        <p:spPr>
          <a:xfrm rot="-2109595">
            <a:off x="1011384" y="1668613"/>
            <a:ext cx="1518076" cy="2077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900">
                <a:solidFill>
                  <a:schemeClr val="dk1"/>
                </a:solidFill>
                <a:latin typeface="Calibri"/>
                <a:ea typeface="Calibri"/>
                <a:cs typeface="Calibri"/>
                <a:sym typeface="Calibri"/>
              </a:rPr>
              <a:t>1990 </a:t>
            </a:r>
            <a:r>
              <a:rPr lang="en-GB" sz="900">
                <a:solidFill>
                  <a:schemeClr val="dk1"/>
                </a:solidFill>
                <a:latin typeface="Calibri"/>
                <a:ea typeface="Calibri"/>
                <a:cs typeface="Calibri"/>
                <a:sym typeface="Calibri"/>
              </a:rPr>
              <a:t>First specification HTML</a:t>
            </a:r>
            <a:endParaRPr sz="1100"/>
          </a:p>
        </p:txBody>
      </p:sp>
      <p:sp>
        <p:nvSpPr>
          <p:cNvPr id="470" name="Google Shape;470;p47"/>
          <p:cNvSpPr/>
          <p:nvPr/>
        </p:nvSpPr>
        <p:spPr>
          <a:xfrm>
            <a:off x="1234334" y="2618050"/>
            <a:ext cx="98100" cy="98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1" name="Google Shape;471;p47"/>
          <p:cNvSpPr/>
          <p:nvPr/>
        </p:nvSpPr>
        <p:spPr>
          <a:xfrm>
            <a:off x="3828121" y="2616941"/>
            <a:ext cx="98100" cy="98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2" name="Google Shape;472;p47"/>
          <p:cNvSpPr/>
          <p:nvPr/>
        </p:nvSpPr>
        <p:spPr>
          <a:xfrm>
            <a:off x="6317897" y="2616940"/>
            <a:ext cx="98100" cy="98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3" name="Google Shape;473;p47"/>
          <p:cNvSpPr txBox="1"/>
          <p:nvPr/>
        </p:nvSpPr>
        <p:spPr>
          <a:xfrm>
            <a:off x="3756931" y="3945482"/>
            <a:ext cx="2327700" cy="196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800" u="sng">
                <a:solidFill>
                  <a:schemeClr val="dk1"/>
                </a:solidFill>
                <a:latin typeface="Calibri"/>
                <a:ea typeface="Calibri"/>
                <a:cs typeface="Calibri"/>
                <a:sym typeface="Calibri"/>
                <a:hlinkClick r:id="rId3">
                  <a:extLst>
                    <a:ext uri="{A12FA001-AC4F-418D-AE19-62706E023703}">
                      <ahyp:hlinkClr val="tx"/>
                    </a:ext>
                  </a:extLst>
                </a:hlinkClick>
              </a:rPr>
              <a:t>For more info: https://en.wikipedia.org/wiki/HTML</a:t>
            </a:r>
            <a:endParaRPr sz="800">
              <a:solidFill>
                <a:schemeClr val="dk1"/>
              </a:solidFill>
              <a:latin typeface="Calibri"/>
              <a:ea typeface="Calibri"/>
              <a:cs typeface="Calibri"/>
              <a:sym typeface="Calibri"/>
            </a:endParaRPr>
          </a:p>
        </p:txBody>
      </p:sp>
      <p:sp>
        <p:nvSpPr>
          <p:cNvPr id="474" name="Google Shape;474;p47"/>
          <p:cNvSpPr txBox="1"/>
          <p:nvPr/>
        </p:nvSpPr>
        <p:spPr>
          <a:xfrm>
            <a:off x="0" y="0"/>
            <a:ext cx="1975800" cy="2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D9D9D9"/>
                </a:solidFill>
                <a:latin typeface="Calibri"/>
                <a:ea typeface="Calibri"/>
                <a:cs typeface="Calibri"/>
                <a:sym typeface="Calibri"/>
              </a:rPr>
              <a:t>Official (Closed) - Non Sensitive</a:t>
            </a:r>
            <a:endParaRPr b="0" i="0" sz="1100" u="none" cap="none" strike="noStrike">
              <a:solidFill>
                <a:srgbClr val="D9D9D9"/>
              </a:solidFill>
              <a:latin typeface="Calibri"/>
              <a:ea typeface="Calibri"/>
              <a:cs typeface="Calibri"/>
              <a:sym typeface="Calibri"/>
            </a:endParaRPr>
          </a:p>
        </p:txBody>
      </p:sp>
      <p:pic>
        <p:nvPicPr>
          <p:cNvPr id="475" name="Google Shape;475;p47"/>
          <p:cNvPicPr preferRelativeResize="0"/>
          <p:nvPr/>
        </p:nvPicPr>
        <p:blipFill>
          <a:blip r:embed="rId4">
            <a:alphaModFix/>
          </a:blip>
          <a:stretch>
            <a:fillRect/>
          </a:stretch>
        </p:blipFill>
        <p:spPr>
          <a:xfrm>
            <a:off x="6583750" y="1597754"/>
            <a:ext cx="522374" cy="587047"/>
          </a:xfrm>
          <a:prstGeom prst="rect">
            <a:avLst/>
          </a:prstGeom>
          <a:noFill/>
          <a:ln>
            <a:noFill/>
          </a:ln>
        </p:spPr>
      </p:pic>
      <p:sp>
        <p:nvSpPr>
          <p:cNvPr id="476" name="Google Shape;476;p47"/>
          <p:cNvSpPr/>
          <p:nvPr/>
        </p:nvSpPr>
        <p:spPr>
          <a:xfrm>
            <a:off x="6763122" y="2616940"/>
            <a:ext cx="98100" cy="98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77" name="Google Shape;477;p47"/>
          <p:cNvCxnSpPr/>
          <p:nvPr/>
        </p:nvCxnSpPr>
        <p:spPr>
          <a:xfrm rot="10800000">
            <a:off x="6812172" y="2222897"/>
            <a:ext cx="0" cy="414300"/>
          </a:xfrm>
          <a:prstGeom prst="straightConnector1">
            <a:avLst/>
          </a:prstGeom>
          <a:noFill/>
          <a:ln cap="flat" cmpd="sng" w="19050">
            <a:solidFill>
              <a:schemeClr val="accent1"/>
            </a:solidFill>
            <a:prstDash val="solid"/>
            <a:miter lim="800000"/>
            <a:headEnd len="sm" w="sm" type="none"/>
            <a:tailEnd len="sm" w="sm" type="none"/>
          </a:ln>
        </p:spPr>
      </p:cxnSp>
      <p:sp>
        <p:nvSpPr>
          <p:cNvPr id="478" name="Google Shape;478;p47"/>
          <p:cNvSpPr txBox="1"/>
          <p:nvPr/>
        </p:nvSpPr>
        <p:spPr>
          <a:xfrm>
            <a:off x="6583748" y="2718275"/>
            <a:ext cx="634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a:solidFill>
                  <a:srgbClr val="E21B70"/>
                </a:solidFill>
                <a:latin typeface="Calibri"/>
                <a:ea typeface="Calibri"/>
                <a:cs typeface="Calibri"/>
                <a:sym typeface="Calibri"/>
              </a:rPr>
              <a:t>2012</a:t>
            </a:r>
            <a:endParaRPr sz="1100">
              <a:solidFill>
                <a:srgbClr val="E21B70"/>
              </a:solidFill>
            </a:endParaRPr>
          </a:p>
        </p:txBody>
      </p:sp>
      <p:pic>
        <p:nvPicPr>
          <p:cNvPr id="479" name="Google Shape;479;p47"/>
          <p:cNvPicPr preferRelativeResize="0"/>
          <p:nvPr/>
        </p:nvPicPr>
        <p:blipFill rotWithShape="1">
          <a:blip r:embed="rId5">
            <a:alphaModFix/>
          </a:blip>
          <a:srcRect b="0" l="0" r="0" t="0"/>
          <a:stretch/>
        </p:blipFill>
        <p:spPr>
          <a:xfrm rot="5400000">
            <a:off x="-11" y="4287237"/>
            <a:ext cx="856264" cy="856264"/>
          </a:xfrm>
          <a:prstGeom prst="rect">
            <a:avLst/>
          </a:prstGeom>
          <a:noFill/>
          <a:ln>
            <a:noFill/>
          </a:ln>
        </p:spPr>
      </p:pic>
      <p:pic>
        <p:nvPicPr>
          <p:cNvPr id="480" name="Google Shape;480;p47"/>
          <p:cNvPicPr preferRelativeResize="0"/>
          <p:nvPr/>
        </p:nvPicPr>
        <p:blipFill rotWithShape="1">
          <a:blip r:embed="rId6">
            <a:alphaModFix/>
          </a:blip>
          <a:srcRect b="0" l="0" r="0" t="0"/>
          <a:stretch/>
        </p:blipFill>
        <p:spPr>
          <a:xfrm rot="5400000">
            <a:off x="236961" y="4007382"/>
            <a:ext cx="856264" cy="856264"/>
          </a:xfrm>
          <a:prstGeom prst="rect">
            <a:avLst/>
          </a:prstGeom>
          <a:noFill/>
          <a:ln>
            <a:noFill/>
          </a:ln>
        </p:spPr>
      </p:pic>
      <p:pic>
        <p:nvPicPr>
          <p:cNvPr id="481" name="Google Shape;481;p47"/>
          <p:cNvPicPr preferRelativeResize="0"/>
          <p:nvPr/>
        </p:nvPicPr>
        <p:blipFill>
          <a:blip r:embed="rId7">
            <a:alphaModFix/>
          </a:blip>
          <a:stretch>
            <a:fillRect/>
          </a:stretch>
        </p:blipFill>
        <p:spPr>
          <a:xfrm>
            <a:off x="7004194" y="3645395"/>
            <a:ext cx="1646715" cy="905098"/>
          </a:xfrm>
          <a:prstGeom prst="rect">
            <a:avLst/>
          </a:prstGeom>
          <a:noFill/>
          <a:ln>
            <a:noFill/>
          </a:ln>
        </p:spPr>
      </p:pic>
      <p:sp>
        <p:nvSpPr>
          <p:cNvPr id="482" name="Google Shape;482;p4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6" name="Shape 486"/>
        <p:cNvGrpSpPr/>
        <p:nvPr/>
      </p:nvGrpSpPr>
      <p:grpSpPr>
        <a:xfrm>
          <a:off x="0" y="0"/>
          <a:ext cx="0" cy="0"/>
          <a:chOff x="0" y="0"/>
          <a:chExt cx="0" cy="0"/>
        </a:xfrm>
      </p:grpSpPr>
      <p:pic>
        <p:nvPicPr>
          <p:cNvPr descr="I hope you find this tutorial useful and informative." id="487" name="Google Shape;487;p48" title="What's the difference between weakly and strongly typed languages?">
            <a:hlinkClick r:id="rId3"/>
          </p:cNvPr>
          <p:cNvPicPr preferRelativeResize="0"/>
          <p:nvPr/>
        </p:nvPicPr>
        <p:blipFill>
          <a:blip r:embed="rId4">
            <a:alphaModFix/>
          </a:blip>
          <a:stretch>
            <a:fillRect/>
          </a:stretch>
        </p:blipFill>
        <p:spPr>
          <a:xfrm>
            <a:off x="1910452" y="1090850"/>
            <a:ext cx="5471050" cy="4103275"/>
          </a:xfrm>
          <a:prstGeom prst="rect">
            <a:avLst/>
          </a:prstGeom>
          <a:noFill/>
          <a:ln>
            <a:noFill/>
          </a:ln>
        </p:spPr>
      </p:pic>
      <p:sp>
        <p:nvSpPr>
          <p:cNvPr id="488" name="Google Shape;488;p48"/>
          <p:cNvSpPr txBox="1"/>
          <p:nvPr>
            <p:ph type="title"/>
          </p:nvPr>
        </p:nvSpPr>
        <p:spPr>
          <a:xfrm>
            <a:off x="495300" y="252650"/>
            <a:ext cx="8476500" cy="1177200"/>
          </a:xfrm>
          <a:prstGeom prst="rect">
            <a:avLst/>
          </a:prstGeom>
        </p:spPr>
        <p:txBody>
          <a:bodyPr anchorCtr="0" anchor="ctr" bIns="34275" lIns="68575" spcFirstLastPara="1" rIns="68575" wrap="square" tIns="34275">
            <a:normAutofit fontScale="90000"/>
          </a:bodyPr>
          <a:lstStyle/>
          <a:p>
            <a:pPr indent="0" lvl="0" marL="0" rtl="0" algn="l">
              <a:lnSpc>
                <a:spcPct val="80000"/>
              </a:lnSpc>
              <a:spcBef>
                <a:spcPts val="0"/>
              </a:spcBef>
              <a:spcAft>
                <a:spcPts val="0"/>
              </a:spcAft>
              <a:buNone/>
            </a:pPr>
            <a:r>
              <a:rPr b="1" lang="en-GB" sz="2300">
                <a:solidFill>
                  <a:srgbClr val="666666"/>
                </a:solidFill>
                <a:highlight>
                  <a:srgbClr val="FFFF00"/>
                </a:highlight>
              </a:rPr>
              <a:t>“IMPT” </a:t>
            </a:r>
            <a:endParaRPr b="1" sz="2300">
              <a:solidFill>
                <a:srgbClr val="666666"/>
              </a:solidFill>
              <a:highlight>
                <a:srgbClr val="FFFF00"/>
              </a:highlight>
            </a:endParaRPr>
          </a:p>
          <a:p>
            <a:pPr indent="0" lvl="0" marL="0" rtl="0" algn="l">
              <a:lnSpc>
                <a:spcPct val="80000"/>
              </a:lnSpc>
              <a:spcBef>
                <a:spcPts val="0"/>
              </a:spcBef>
              <a:spcAft>
                <a:spcPts val="0"/>
              </a:spcAft>
              <a:buNone/>
            </a:pPr>
            <a:r>
              <a:rPr lang="en-GB" sz="2600">
                <a:solidFill>
                  <a:srgbClr val="FFFFFF"/>
                </a:solidFill>
              </a:rPr>
              <a:t>Weakly Typed Languages Vs Strongly Typed Languages</a:t>
            </a:r>
            <a:endParaRPr sz="2600">
              <a:solidFill>
                <a:srgbClr val="FFFFFF"/>
              </a:solidFill>
            </a:endParaRPr>
          </a:p>
          <a:p>
            <a:pPr indent="0" lvl="0" marL="0" rtl="0" algn="l">
              <a:lnSpc>
                <a:spcPct val="80000"/>
              </a:lnSpc>
              <a:spcBef>
                <a:spcPts val="0"/>
              </a:spcBef>
              <a:spcAft>
                <a:spcPts val="0"/>
              </a:spcAft>
              <a:buNone/>
            </a:pPr>
            <a:r>
              <a:rPr lang="en-GB" sz="2000">
                <a:solidFill>
                  <a:srgbClr val="666666"/>
                </a:solidFill>
                <a:highlight>
                  <a:srgbClr val="FFFF00"/>
                </a:highlight>
              </a:rPr>
              <a:t>JS(Weakly Typed) Python (strongly typed)</a:t>
            </a:r>
            <a:endParaRPr sz="2000">
              <a:solidFill>
                <a:srgbClr val="666666"/>
              </a:solidFill>
              <a:highlight>
                <a:srgbClr val="FFFF00"/>
              </a:highlight>
            </a:endParaRPr>
          </a:p>
          <a:p>
            <a:pPr indent="0" lvl="0" marL="0" rtl="0" algn="l">
              <a:lnSpc>
                <a:spcPct val="80000"/>
              </a:lnSpc>
              <a:spcBef>
                <a:spcPts val="0"/>
              </a:spcBef>
              <a:spcAft>
                <a:spcPts val="0"/>
              </a:spcAft>
              <a:buNone/>
            </a:pPr>
            <a:r>
              <a:t/>
            </a:r>
            <a:endParaRPr sz="2600">
              <a:solidFill>
                <a:srgbClr val="FFFFFF"/>
              </a:solidFill>
            </a:endParaRPr>
          </a:p>
        </p:txBody>
      </p:sp>
      <p:sp>
        <p:nvSpPr>
          <p:cNvPr id="489" name="Google Shape;489;p4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490" name="Google Shape;490;p4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9"/>
          <p:cNvSpPr txBox="1"/>
          <p:nvPr/>
        </p:nvSpPr>
        <p:spPr>
          <a:xfrm>
            <a:off x="2887105" y="2133169"/>
            <a:ext cx="31011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2400">
                <a:solidFill>
                  <a:schemeClr val="dk1"/>
                </a:solidFill>
                <a:latin typeface="Arial"/>
                <a:ea typeface="Arial"/>
                <a:cs typeface="Arial"/>
                <a:sym typeface="Arial"/>
              </a:rPr>
              <a:t>&lt;tag&gt; ... &lt;/tag&gt;</a:t>
            </a:r>
            <a:endParaRPr sz="1100"/>
          </a:p>
        </p:txBody>
      </p:sp>
      <p:sp>
        <p:nvSpPr>
          <p:cNvPr id="497" name="Google Shape;497;p49"/>
          <p:cNvSpPr txBox="1"/>
          <p:nvPr/>
        </p:nvSpPr>
        <p:spPr>
          <a:xfrm>
            <a:off x="1646975" y="2571750"/>
            <a:ext cx="61245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Simply a set of tags on how we describe a website structure</a:t>
            </a:r>
            <a:endParaRPr sz="1500"/>
          </a:p>
          <a:p>
            <a:pPr indent="0" lvl="0" marL="0" marR="0" rtl="0" algn="l">
              <a:spcBef>
                <a:spcPts val="0"/>
              </a:spcBef>
              <a:spcAft>
                <a:spcPts val="0"/>
              </a:spcAft>
              <a:buNone/>
            </a:pPr>
            <a:r>
              <a:rPr lang="en-GB" sz="1800">
                <a:solidFill>
                  <a:schemeClr val="dk1"/>
                </a:solidFill>
                <a:latin typeface="Calibri"/>
                <a:ea typeface="Calibri"/>
                <a:cs typeface="Calibri"/>
                <a:sym typeface="Calibri"/>
              </a:rPr>
              <a:t>Tells the browser how to format content</a:t>
            </a:r>
            <a:endParaRPr sz="1500"/>
          </a:p>
        </p:txBody>
      </p:sp>
      <p:sp>
        <p:nvSpPr>
          <p:cNvPr id="498" name="Google Shape;498;p49"/>
          <p:cNvSpPr txBox="1"/>
          <p:nvPr/>
        </p:nvSpPr>
        <p:spPr>
          <a:xfrm>
            <a:off x="3531052" y="1467850"/>
            <a:ext cx="1813200" cy="5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3800">
                <a:solidFill>
                  <a:schemeClr val="dk1"/>
                </a:solidFill>
                <a:highlight>
                  <a:srgbClr val="FFFF00"/>
                </a:highlight>
                <a:latin typeface="Calibri"/>
                <a:ea typeface="Calibri"/>
                <a:cs typeface="Calibri"/>
                <a:sym typeface="Calibri"/>
              </a:rPr>
              <a:t>HTML</a:t>
            </a:r>
            <a:endParaRPr sz="1600"/>
          </a:p>
        </p:txBody>
      </p:sp>
      <p:pic>
        <p:nvPicPr>
          <p:cNvPr id="499" name="Google Shape;499;p49"/>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500" name="Google Shape;500;p49"/>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501" name="Google Shape;501;p4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502" name="Google Shape;502;p4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0"/>
          <p:cNvSpPr/>
          <p:nvPr/>
        </p:nvSpPr>
        <p:spPr>
          <a:xfrm>
            <a:off x="-84695" y="-62321"/>
            <a:ext cx="3540600" cy="5205900"/>
          </a:xfrm>
          <a:prstGeom prst="rect">
            <a:avLst/>
          </a:prstGeom>
          <a:solidFill>
            <a:srgbClr val="6671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509" name="Google Shape;509;p50"/>
          <p:cNvGrpSpPr/>
          <p:nvPr/>
        </p:nvGrpSpPr>
        <p:grpSpPr>
          <a:xfrm>
            <a:off x="206750" y="963402"/>
            <a:ext cx="2482650" cy="1107900"/>
            <a:chOff x="221880" y="943879"/>
            <a:chExt cx="3310200" cy="1477200"/>
          </a:xfrm>
        </p:grpSpPr>
        <p:sp>
          <p:nvSpPr>
            <p:cNvPr id="510" name="Google Shape;510;p50"/>
            <p:cNvSpPr txBox="1"/>
            <p:nvPr/>
          </p:nvSpPr>
          <p:spPr>
            <a:xfrm>
              <a:off x="221881" y="943879"/>
              <a:ext cx="1011900" cy="14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Arial"/>
                  <a:ea typeface="Arial"/>
                  <a:cs typeface="Arial"/>
                  <a:sym typeface="Arial"/>
                </a:rPr>
                <a:t>&lt;tag&gt;</a:t>
              </a:r>
              <a:endParaRPr sz="1100"/>
            </a:p>
            <a:p>
              <a:pPr indent="0" lvl="0" marL="0" marR="0" rtl="0" algn="l">
                <a:spcBef>
                  <a:spcPts val="0"/>
                </a:spcBef>
                <a:spcAft>
                  <a:spcPts val="0"/>
                </a:spcAft>
                <a:buNone/>
              </a:pPr>
              <a:r>
                <a:t/>
              </a:r>
              <a:endParaRPr sz="1400">
                <a:solidFill>
                  <a:schemeClr val="lt1"/>
                </a:solidFill>
                <a:latin typeface="Arial"/>
                <a:ea typeface="Arial"/>
                <a:cs typeface="Arial"/>
                <a:sym typeface="Arial"/>
              </a:endParaRPr>
            </a:p>
            <a:p>
              <a:pPr indent="0" lvl="0" marL="0" marR="0" rtl="0" algn="l">
                <a:spcBef>
                  <a:spcPts val="0"/>
                </a:spcBef>
                <a:spcAft>
                  <a:spcPts val="0"/>
                </a:spcAft>
                <a:buNone/>
              </a:pPr>
              <a:r>
                <a:t/>
              </a:r>
              <a:endParaRPr sz="1400">
                <a:solidFill>
                  <a:schemeClr val="lt1"/>
                </a:solidFill>
                <a:latin typeface="Arial"/>
                <a:ea typeface="Arial"/>
                <a:cs typeface="Arial"/>
                <a:sym typeface="Arial"/>
              </a:endParaRPr>
            </a:p>
            <a:p>
              <a:pPr indent="0" lvl="0" marL="0" marR="0" rtl="0" algn="l">
                <a:spcBef>
                  <a:spcPts val="0"/>
                </a:spcBef>
                <a:spcAft>
                  <a:spcPts val="0"/>
                </a:spcAft>
                <a:buNone/>
              </a:pPr>
              <a:r>
                <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GB" sz="1400">
                  <a:solidFill>
                    <a:schemeClr val="lt1"/>
                  </a:solidFill>
                  <a:latin typeface="Arial"/>
                  <a:ea typeface="Arial"/>
                  <a:cs typeface="Arial"/>
                  <a:sym typeface="Arial"/>
                </a:rPr>
                <a:t>&lt;/tag&gt;</a:t>
              </a:r>
              <a:endParaRPr sz="1100"/>
            </a:p>
          </p:txBody>
        </p:sp>
        <p:sp>
          <p:nvSpPr>
            <p:cNvPr id="511" name="Google Shape;511;p50"/>
            <p:cNvSpPr/>
            <p:nvPr/>
          </p:nvSpPr>
          <p:spPr>
            <a:xfrm>
              <a:off x="221880" y="1350332"/>
              <a:ext cx="3310200" cy="664500"/>
            </a:xfrm>
            <a:prstGeom prst="rect">
              <a:avLst/>
            </a:prstGeom>
            <a:solidFill>
              <a:srgbClr val="CBE0E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512" name="Google Shape;512;p50"/>
          <p:cNvGrpSpPr/>
          <p:nvPr/>
        </p:nvGrpSpPr>
        <p:grpSpPr>
          <a:xfrm>
            <a:off x="206750" y="2360994"/>
            <a:ext cx="2482650" cy="1315800"/>
            <a:chOff x="221880" y="3291426"/>
            <a:chExt cx="3310200" cy="1754400"/>
          </a:xfrm>
        </p:grpSpPr>
        <p:sp>
          <p:nvSpPr>
            <p:cNvPr id="513" name="Google Shape;513;p50"/>
            <p:cNvSpPr txBox="1"/>
            <p:nvPr/>
          </p:nvSpPr>
          <p:spPr>
            <a:xfrm>
              <a:off x="221880" y="3291426"/>
              <a:ext cx="1011900" cy="17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Arial"/>
                  <a:ea typeface="Arial"/>
                  <a:cs typeface="Arial"/>
                  <a:sym typeface="Arial"/>
                </a:rPr>
                <a:t>&lt;tag&gt;</a:t>
              </a:r>
              <a:endParaRPr sz="1100"/>
            </a:p>
            <a:p>
              <a:pPr indent="0" lvl="0" marL="0" marR="0" rtl="0" algn="l">
                <a:spcBef>
                  <a:spcPts val="0"/>
                </a:spcBef>
                <a:spcAft>
                  <a:spcPts val="0"/>
                </a:spcAft>
                <a:buNone/>
              </a:pPr>
              <a:r>
                <a:t/>
              </a:r>
              <a:endParaRPr sz="1400">
                <a:solidFill>
                  <a:schemeClr val="lt1"/>
                </a:solidFill>
                <a:latin typeface="Arial"/>
                <a:ea typeface="Arial"/>
                <a:cs typeface="Arial"/>
                <a:sym typeface="Arial"/>
              </a:endParaRPr>
            </a:p>
            <a:p>
              <a:pPr indent="0" lvl="0" marL="0" marR="0" rtl="0" algn="l">
                <a:spcBef>
                  <a:spcPts val="0"/>
                </a:spcBef>
                <a:spcAft>
                  <a:spcPts val="0"/>
                </a:spcAft>
                <a:buNone/>
              </a:pPr>
              <a:r>
                <a:t/>
              </a:r>
              <a:endParaRPr sz="1400">
                <a:solidFill>
                  <a:schemeClr val="lt1"/>
                </a:solidFill>
                <a:latin typeface="Arial"/>
                <a:ea typeface="Arial"/>
                <a:cs typeface="Arial"/>
                <a:sym typeface="Arial"/>
              </a:endParaRPr>
            </a:p>
            <a:p>
              <a:pPr indent="0" lvl="0" marL="0" marR="0" rtl="0" algn="l">
                <a:spcBef>
                  <a:spcPts val="0"/>
                </a:spcBef>
                <a:spcAft>
                  <a:spcPts val="0"/>
                </a:spcAft>
                <a:buNone/>
              </a:pPr>
              <a:r>
                <a:t/>
              </a:r>
              <a:endParaRPr sz="1400">
                <a:solidFill>
                  <a:schemeClr val="lt1"/>
                </a:solidFill>
                <a:latin typeface="Arial"/>
                <a:ea typeface="Arial"/>
                <a:cs typeface="Arial"/>
                <a:sym typeface="Arial"/>
              </a:endParaRPr>
            </a:p>
            <a:p>
              <a:pPr indent="0" lvl="0" marL="0" marR="0" rtl="0" algn="l">
                <a:spcBef>
                  <a:spcPts val="0"/>
                </a:spcBef>
                <a:spcAft>
                  <a:spcPts val="0"/>
                </a:spcAft>
                <a:buNone/>
              </a:pPr>
              <a:r>
                <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GB" sz="1400">
                  <a:solidFill>
                    <a:schemeClr val="lt1"/>
                  </a:solidFill>
                  <a:latin typeface="Arial"/>
                  <a:ea typeface="Arial"/>
                  <a:cs typeface="Arial"/>
                  <a:sym typeface="Arial"/>
                </a:rPr>
                <a:t>&lt;/tag&gt;</a:t>
              </a:r>
              <a:endParaRPr sz="1100"/>
            </a:p>
          </p:txBody>
        </p:sp>
        <p:sp>
          <p:nvSpPr>
            <p:cNvPr id="514" name="Google Shape;514;p50"/>
            <p:cNvSpPr/>
            <p:nvPr/>
          </p:nvSpPr>
          <p:spPr>
            <a:xfrm>
              <a:off x="221880" y="3697879"/>
              <a:ext cx="3310200" cy="156900"/>
            </a:xfrm>
            <a:prstGeom prst="rect">
              <a:avLst/>
            </a:prstGeom>
            <a:solidFill>
              <a:srgbClr val="83B4C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5" name="Google Shape;515;p50"/>
            <p:cNvSpPr/>
            <p:nvPr/>
          </p:nvSpPr>
          <p:spPr>
            <a:xfrm>
              <a:off x="221880" y="3947578"/>
              <a:ext cx="3310200" cy="156900"/>
            </a:xfrm>
            <a:prstGeom prst="rect">
              <a:avLst/>
            </a:prstGeom>
            <a:solidFill>
              <a:srgbClr val="83B4C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6" name="Google Shape;516;p50"/>
            <p:cNvSpPr/>
            <p:nvPr/>
          </p:nvSpPr>
          <p:spPr>
            <a:xfrm>
              <a:off x="221880" y="4197277"/>
              <a:ext cx="3310200" cy="156900"/>
            </a:xfrm>
            <a:prstGeom prst="rect">
              <a:avLst/>
            </a:prstGeom>
            <a:solidFill>
              <a:srgbClr val="83B4C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7" name="Google Shape;517;p50"/>
            <p:cNvSpPr/>
            <p:nvPr/>
          </p:nvSpPr>
          <p:spPr>
            <a:xfrm>
              <a:off x="221880" y="4446976"/>
              <a:ext cx="3310200" cy="156900"/>
            </a:xfrm>
            <a:prstGeom prst="rect">
              <a:avLst/>
            </a:prstGeom>
            <a:solidFill>
              <a:srgbClr val="83B4C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518" name="Google Shape;518;p50"/>
          <p:cNvSpPr txBox="1"/>
          <p:nvPr/>
        </p:nvSpPr>
        <p:spPr>
          <a:xfrm>
            <a:off x="206750" y="616700"/>
            <a:ext cx="2732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Surround Content w/ HTML Tags</a:t>
            </a:r>
            <a:endParaRPr sz="1100"/>
          </a:p>
        </p:txBody>
      </p:sp>
      <p:sp>
        <p:nvSpPr>
          <p:cNvPr id="519" name="Google Shape;519;p50"/>
          <p:cNvSpPr/>
          <p:nvPr/>
        </p:nvSpPr>
        <p:spPr>
          <a:xfrm>
            <a:off x="3397718" y="-31160"/>
            <a:ext cx="5746200" cy="5205900"/>
          </a:xfrm>
          <a:prstGeom prst="rect">
            <a:avLst/>
          </a:prstGeom>
          <a:solidFill>
            <a:srgbClr val="53B6D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screenshot of a cell phone&#10;&#10;Description automatically generated" id="520" name="Google Shape;520;p50"/>
          <p:cNvPicPr preferRelativeResize="0"/>
          <p:nvPr/>
        </p:nvPicPr>
        <p:blipFill rotWithShape="1">
          <a:blip r:embed="rId3">
            <a:alphaModFix/>
          </a:blip>
          <a:srcRect b="0" l="0" r="0" t="0"/>
          <a:stretch/>
        </p:blipFill>
        <p:spPr>
          <a:xfrm>
            <a:off x="3590704" y="594240"/>
            <a:ext cx="5553296" cy="4143187"/>
          </a:xfrm>
          <a:prstGeom prst="rect">
            <a:avLst/>
          </a:prstGeom>
          <a:noFill/>
          <a:ln>
            <a:noFill/>
          </a:ln>
        </p:spPr>
      </p:pic>
      <p:sp>
        <p:nvSpPr>
          <p:cNvPr id="521" name="Google Shape;521;p50"/>
          <p:cNvSpPr/>
          <p:nvPr/>
        </p:nvSpPr>
        <p:spPr>
          <a:xfrm>
            <a:off x="-183675" y="4621600"/>
            <a:ext cx="9643800" cy="6174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22" name="Google Shape;522;p50"/>
          <p:cNvSpPr txBox="1"/>
          <p:nvPr/>
        </p:nvSpPr>
        <p:spPr>
          <a:xfrm>
            <a:off x="3083351" y="4727800"/>
            <a:ext cx="3540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3774A7"/>
                </a:solidFill>
                <a:latin typeface="Calibri"/>
                <a:ea typeface="Calibri"/>
                <a:cs typeface="Calibri"/>
                <a:sym typeface="Calibri"/>
              </a:rPr>
              <a:t>We place HTML tags around our content</a:t>
            </a:r>
            <a:endParaRPr sz="1100"/>
          </a:p>
        </p:txBody>
      </p:sp>
      <p:sp>
        <p:nvSpPr>
          <p:cNvPr id="523" name="Google Shape;523;p5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524" name="Google Shape;524;p5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3B6D0"/>
        </a:solidFill>
      </p:bgPr>
    </p:bg>
    <p:spTree>
      <p:nvGrpSpPr>
        <p:cNvPr id="529" name="Shape 529"/>
        <p:cNvGrpSpPr/>
        <p:nvPr/>
      </p:nvGrpSpPr>
      <p:grpSpPr>
        <a:xfrm>
          <a:off x="0" y="0"/>
          <a:ext cx="0" cy="0"/>
          <a:chOff x="0" y="0"/>
          <a:chExt cx="0" cy="0"/>
        </a:xfrm>
      </p:grpSpPr>
      <p:pic>
        <p:nvPicPr>
          <p:cNvPr descr="A screenshot of a cell phone&#10;&#10;Description automatically generated" id="530" name="Google Shape;530;p51"/>
          <p:cNvPicPr preferRelativeResize="0"/>
          <p:nvPr/>
        </p:nvPicPr>
        <p:blipFill rotWithShape="1">
          <a:blip r:embed="rId3">
            <a:alphaModFix/>
          </a:blip>
          <a:srcRect b="0" l="0" r="0" t="0"/>
          <a:stretch/>
        </p:blipFill>
        <p:spPr>
          <a:xfrm>
            <a:off x="3517114" y="398765"/>
            <a:ext cx="5626884" cy="4345967"/>
          </a:xfrm>
          <a:prstGeom prst="rect">
            <a:avLst/>
          </a:prstGeom>
          <a:noFill/>
          <a:ln>
            <a:noFill/>
          </a:ln>
        </p:spPr>
      </p:pic>
      <p:sp>
        <p:nvSpPr>
          <p:cNvPr id="531" name="Google Shape;531;p51"/>
          <p:cNvSpPr/>
          <p:nvPr/>
        </p:nvSpPr>
        <p:spPr>
          <a:xfrm>
            <a:off x="-84695" y="-62321"/>
            <a:ext cx="3540600" cy="5205900"/>
          </a:xfrm>
          <a:prstGeom prst="rect">
            <a:avLst/>
          </a:prstGeom>
          <a:solidFill>
            <a:srgbClr val="6671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2" name="Google Shape;532;p51"/>
          <p:cNvSpPr txBox="1"/>
          <p:nvPr/>
        </p:nvSpPr>
        <p:spPr>
          <a:xfrm>
            <a:off x="206750" y="1696525"/>
            <a:ext cx="697200" cy="13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700">
                <a:solidFill>
                  <a:schemeClr val="lt1"/>
                </a:solidFill>
              </a:rPr>
              <a:t>&lt;p&gt;</a:t>
            </a:r>
            <a:endParaRPr b="1"/>
          </a:p>
          <a:p>
            <a:pPr indent="0" lvl="0" marL="0" marR="0" rtl="0" algn="l">
              <a:spcBef>
                <a:spcPts val="0"/>
              </a:spcBef>
              <a:spcAft>
                <a:spcPts val="0"/>
              </a:spcAft>
              <a:buNone/>
            </a:pPr>
            <a:r>
              <a:t/>
            </a:r>
            <a:endParaRPr b="1" sz="1700">
              <a:solidFill>
                <a:schemeClr val="lt1"/>
              </a:solidFill>
            </a:endParaRPr>
          </a:p>
          <a:p>
            <a:pPr indent="0" lvl="0" marL="0" marR="0" rtl="0" algn="l">
              <a:spcBef>
                <a:spcPts val="0"/>
              </a:spcBef>
              <a:spcAft>
                <a:spcPts val="0"/>
              </a:spcAft>
              <a:buNone/>
            </a:pPr>
            <a:r>
              <a:t/>
            </a:r>
            <a:endParaRPr b="1" sz="1700">
              <a:solidFill>
                <a:schemeClr val="lt1"/>
              </a:solidFill>
            </a:endParaRPr>
          </a:p>
          <a:p>
            <a:pPr indent="0" lvl="0" marL="0" marR="0" rtl="0" algn="l">
              <a:spcBef>
                <a:spcPts val="0"/>
              </a:spcBef>
              <a:spcAft>
                <a:spcPts val="0"/>
              </a:spcAft>
              <a:buNone/>
            </a:pPr>
            <a:r>
              <a:t/>
            </a:r>
            <a:endParaRPr b="1" sz="1700">
              <a:solidFill>
                <a:schemeClr val="lt1"/>
              </a:solidFill>
            </a:endParaRPr>
          </a:p>
          <a:p>
            <a:pPr indent="0" lvl="0" marL="0" marR="0" rtl="0" algn="l">
              <a:spcBef>
                <a:spcPts val="0"/>
              </a:spcBef>
              <a:spcAft>
                <a:spcPts val="0"/>
              </a:spcAft>
              <a:buNone/>
            </a:pPr>
            <a:r>
              <a:t/>
            </a:r>
            <a:endParaRPr b="1" sz="1700">
              <a:solidFill>
                <a:schemeClr val="lt1"/>
              </a:solidFill>
            </a:endParaRPr>
          </a:p>
          <a:p>
            <a:pPr indent="0" lvl="0" marL="0" marR="0" rtl="0" algn="l">
              <a:spcBef>
                <a:spcPts val="0"/>
              </a:spcBef>
              <a:spcAft>
                <a:spcPts val="0"/>
              </a:spcAft>
              <a:buNone/>
            </a:pPr>
            <a:r>
              <a:rPr b="1" lang="en-GB" sz="1700">
                <a:solidFill>
                  <a:schemeClr val="lt1"/>
                </a:solidFill>
              </a:rPr>
              <a:t>&lt;/p&gt;</a:t>
            </a:r>
            <a:endParaRPr b="1"/>
          </a:p>
        </p:txBody>
      </p:sp>
      <p:sp>
        <p:nvSpPr>
          <p:cNvPr id="533" name="Google Shape;533;p51"/>
          <p:cNvSpPr/>
          <p:nvPr/>
        </p:nvSpPr>
        <p:spPr>
          <a:xfrm>
            <a:off x="206750" y="2144248"/>
            <a:ext cx="2482800" cy="117600"/>
          </a:xfrm>
          <a:prstGeom prst="rect">
            <a:avLst/>
          </a:prstGeom>
          <a:solidFill>
            <a:srgbClr val="83B4C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4" name="Google Shape;534;p51"/>
          <p:cNvSpPr/>
          <p:nvPr/>
        </p:nvSpPr>
        <p:spPr>
          <a:xfrm>
            <a:off x="206750" y="2331522"/>
            <a:ext cx="2482800" cy="117600"/>
          </a:xfrm>
          <a:prstGeom prst="rect">
            <a:avLst/>
          </a:prstGeom>
          <a:solidFill>
            <a:srgbClr val="83B4C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5" name="Google Shape;535;p51"/>
          <p:cNvSpPr/>
          <p:nvPr/>
        </p:nvSpPr>
        <p:spPr>
          <a:xfrm>
            <a:off x="206750" y="2518796"/>
            <a:ext cx="2482800" cy="117600"/>
          </a:xfrm>
          <a:prstGeom prst="rect">
            <a:avLst/>
          </a:prstGeom>
          <a:solidFill>
            <a:srgbClr val="83B4C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6" name="Google Shape;536;p51"/>
          <p:cNvSpPr/>
          <p:nvPr/>
        </p:nvSpPr>
        <p:spPr>
          <a:xfrm>
            <a:off x="206750" y="2706071"/>
            <a:ext cx="2482800" cy="117600"/>
          </a:xfrm>
          <a:prstGeom prst="rect">
            <a:avLst/>
          </a:prstGeom>
          <a:solidFill>
            <a:srgbClr val="83B4C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7" name="Google Shape;537;p51"/>
          <p:cNvSpPr txBox="1"/>
          <p:nvPr/>
        </p:nvSpPr>
        <p:spPr>
          <a:xfrm>
            <a:off x="206750" y="1045025"/>
            <a:ext cx="2897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700">
                <a:solidFill>
                  <a:schemeClr val="lt1"/>
                </a:solidFill>
                <a:latin typeface="Calibri"/>
                <a:ea typeface="Calibri"/>
                <a:cs typeface="Calibri"/>
                <a:sym typeface="Calibri"/>
              </a:rPr>
              <a:t>I want this to be a paragraph</a:t>
            </a:r>
            <a:endParaRPr/>
          </a:p>
        </p:txBody>
      </p:sp>
      <p:sp>
        <p:nvSpPr>
          <p:cNvPr id="538" name="Google Shape;538;p51"/>
          <p:cNvSpPr/>
          <p:nvPr/>
        </p:nvSpPr>
        <p:spPr>
          <a:xfrm>
            <a:off x="0" y="4654193"/>
            <a:ext cx="9144000" cy="489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39" name="Google Shape;539;p51"/>
          <p:cNvSpPr txBox="1"/>
          <p:nvPr/>
        </p:nvSpPr>
        <p:spPr>
          <a:xfrm>
            <a:off x="1496175" y="4744725"/>
            <a:ext cx="5752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3774A7"/>
                </a:solidFill>
                <a:latin typeface="Calibri"/>
                <a:ea typeface="Calibri"/>
                <a:cs typeface="Calibri"/>
                <a:sym typeface="Calibri"/>
              </a:rPr>
              <a:t>We can use HTML to label a section as a paragraph using the &lt;p&gt;&lt;/p&gt; tags</a:t>
            </a:r>
            <a:endParaRPr sz="1100"/>
          </a:p>
        </p:txBody>
      </p:sp>
      <p:sp>
        <p:nvSpPr>
          <p:cNvPr id="540" name="Google Shape;540;p5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541" name="Google Shape;541;p5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transition spd="slow">
    <p:push dir="r"/>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6FBC"/>
        </a:solidFill>
      </p:bgPr>
    </p:bg>
    <p:spTree>
      <p:nvGrpSpPr>
        <p:cNvPr id="545" name="Shape 545"/>
        <p:cNvGrpSpPr/>
        <p:nvPr/>
      </p:nvGrpSpPr>
      <p:grpSpPr>
        <a:xfrm>
          <a:off x="0" y="0"/>
          <a:ext cx="0" cy="0"/>
          <a:chOff x="0" y="0"/>
          <a:chExt cx="0" cy="0"/>
        </a:xfrm>
      </p:grpSpPr>
      <p:sp>
        <p:nvSpPr>
          <p:cNvPr id="546" name="Google Shape;546;p52"/>
          <p:cNvSpPr txBox="1"/>
          <p:nvPr/>
        </p:nvSpPr>
        <p:spPr>
          <a:xfrm>
            <a:off x="2125051" y="2791039"/>
            <a:ext cx="4893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rgbClr val="F2F2F2"/>
                </a:solidFill>
                <a:latin typeface="Calibri"/>
                <a:ea typeface="Calibri"/>
                <a:cs typeface="Calibri"/>
                <a:sym typeface="Calibri"/>
              </a:rPr>
              <a:t> a language used to describe how an HTML element should look when displayed in a browser.</a:t>
            </a:r>
            <a:endParaRPr sz="1400">
              <a:solidFill>
                <a:srgbClr val="F2F2F2"/>
              </a:solidFill>
              <a:latin typeface="Calibri"/>
              <a:ea typeface="Calibri"/>
              <a:cs typeface="Calibri"/>
              <a:sym typeface="Calibri"/>
            </a:endParaRPr>
          </a:p>
        </p:txBody>
      </p:sp>
      <p:sp>
        <p:nvSpPr>
          <p:cNvPr id="547" name="Google Shape;547;p52"/>
          <p:cNvSpPr txBox="1"/>
          <p:nvPr/>
        </p:nvSpPr>
        <p:spPr>
          <a:xfrm>
            <a:off x="3831892" y="1579169"/>
            <a:ext cx="1480200" cy="9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6000">
                <a:solidFill>
                  <a:schemeClr val="lt1"/>
                </a:solidFill>
                <a:latin typeface="Lato"/>
                <a:ea typeface="Lato"/>
                <a:cs typeface="Lato"/>
                <a:sym typeface="Lato"/>
              </a:rPr>
              <a:t>CSS</a:t>
            </a:r>
            <a:endParaRPr sz="1100"/>
          </a:p>
        </p:txBody>
      </p:sp>
      <p:sp>
        <p:nvSpPr>
          <p:cNvPr id="548" name="Google Shape;548;p52"/>
          <p:cNvSpPr txBox="1"/>
          <p:nvPr/>
        </p:nvSpPr>
        <p:spPr>
          <a:xfrm>
            <a:off x="2963866" y="2352457"/>
            <a:ext cx="32163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lt1"/>
                </a:solidFill>
                <a:latin typeface="Lato"/>
                <a:ea typeface="Lato"/>
                <a:cs typeface="Lato"/>
                <a:sym typeface="Lato"/>
              </a:rPr>
              <a:t>C</a:t>
            </a:r>
            <a:r>
              <a:rPr lang="en-GB" sz="2400">
                <a:solidFill>
                  <a:srgbClr val="102334"/>
                </a:solidFill>
                <a:latin typeface="Lato"/>
                <a:ea typeface="Lato"/>
                <a:cs typeface="Lato"/>
                <a:sym typeface="Lato"/>
              </a:rPr>
              <a:t>ascading</a:t>
            </a:r>
            <a:r>
              <a:rPr lang="en-GB" sz="2400">
                <a:solidFill>
                  <a:schemeClr val="dk1"/>
                </a:solidFill>
                <a:latin typeface="Lato"/>
                <a:ea typeface="Lato"/>
                <a:cs typeface="Lato"/>
                <a:sym typeface="Lato"/>
              </a:rPr>
              <a:t> </a:t>
            </a:r>
            <a:r>
              <a:rPr lang="en-GB" sz="2400">
                <a:solidFill>
                  <a:schemeClr val="lt1"/>
                </a:solidFill>
                <a:latin typeface="Lato"/>
                <a:ea typeface="Lato"/>
                <a:cs typeface="Lato"/>
                <a:sym typeface="Lato"/>
              </a:rPr>
              <a:t>S</a:t>
            </a:r>
            <a:r>
              <a:rPr lang="en-GB" sz="2400">
                <a:solidFill>
                  <a:srgbClr val="102334"/>
                </a:solidFill>
                <a:latin typeface="Lato"/>
                <a:ea typeface="Lato"/>
                <a:cs typeface="Lato"/>
                <a:sym typeface="Lato"/>
              </a:rPr>
              <a:t>tyle</a:t>
            </a:r>
            <a:r>
              <a:rPr lang="en-GB" sz="2400">
                <a:solidFill>
                  <a:schemeClr val="dk1"/>
                </a:solidFill>
                <a:latin typeface="Lato"/>
                <a:ea typeface="Lato"/>
                <a:cs typeface="Lato"/>
                <a:sym typeface="Lato"/>
              </a:rPr>
              <a:t> </a:t>
            </a:r>
            <a:r>
              <a:rPr lang="en-GB" sz="2400">
                <a:solidFill>
                  <a:schemeClr val="lt1"/>
                </a:solidFill>
                <a:latin typeface="Lato"/>
                <a:ea typeface="Lato"/>
                <a:cs typeface="Lato"/>
                <a:sym typeface="Lato"/>
              </a:rPr>
              <a:t>S</a:t>
            </a:r>
            <a:r>
              <a:rPr lang="en-GB" sz="2400">
                <a:solidFill>
                  <a:srgbClr val="102334"/>
                </a:solidFill>
                <a:latin typeface="Lato"/>
                <a:ea typeface="Lato"/>
                <a:cs typeface="Lato"/>
                <a:sym typeface="Lato"/>
              </a:rPr>
              <a:t>heets</a:t>
            </a:r>
            <a:endParaRPr sz="1100"/>
          </a:p>
        </p:txBody>
      </p:sp>
      <p:sp>
        <p:nvSpPr>
          <p:cNvPr id="549" name="Google Shape;549;p5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550" name="Google Shape;550;p5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74A7"/>
        </a:solidFill>
      </p:bgPr>
    </p:bg>
    <p:spTree>
      <p:nvGrpSpPr>
        <p:cNvPr id="554" name="Shape 554"/>
        <p:cNvGrpSpPr/>
        <p:nvPr/>
      </p:nvGrpSpPr>
      <p:grpSpPr>
        <a:xfrm>
          <a:off x="0" y="0"/>
          <a:ext cx="0" cy="0"/>
          <a:chOff x="0" y="0"/>
          <a:chExt cx="0" cy="0"/>
        </a:xfrm>
      </p:grpSpPr>
      <p:pic>
        <p:nvPicPr>
          <p:cNvPr descr="A screenshot of a cell phone&#10;&#10;Description automatically generated" id="555" name="Google Shape;555;p53"/>
          <p:cNvPicPr preferRelativeResize="0"/>
          <p:nvPr/>
        </p:nvPicPr>
        <p:blipFill rotWithShape="1">
          <a:blip r:embed="rId3">
            <a:alphaModFix/>
          </a:blip>
          <a:srcRect b="0" l="0" r="0" t="0"/>
          <a:stretch/>
        </p:blipFill>
        <p:spPr>
          <a:xfrm>
            <a:off x="1775992" y="0"/>
            <a:ext cx="6248987" cy="4654194"/>
          </a:xfrm>
          <a:prstGeom prst="rect">
            <a:avLst/>
          </a:prstGeom>
          <a:noFill/>
          <a:ln>
            <a:noFill/>
          </a:ln>
        </p:spPr>
      </p:pic>
      <p:sp>
        <p:nvSpPr>
          <p:cNvPr id="556" name="Google Shape;556;p53"/>
          <p:cNvSpPr/>
          <p:nvPr/>
        </p:nvSpPr>
        <p:spPr>
          <a:xfrm>
            <a:off x="0" y="4654193"/>
            <a:ext cx="9144000" cy="489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57" name="Google Shape;557;p53"/>
          <p:cNvSpPr txBox="1"/>
          <p:nvPr/>
        </p:nvSpPr>
        <p:spPr>
          <a:xfrm>
            <a:off x="3177051" y="4733625"/>
            <a:ext cx="33267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rgbClr val="3774A7"/>
                </a:solidFill>
                <a:latin typeface="Calibri"/>
                <a:ea typeface="Calibri"/>
                <a:cs typeface="Calibri"/>
                <a:sym typeface="Calibri"/>
              </a:rPr>
              <a:t>Changing Font colors using CSS and size</a:t>
            </a:r>
            <a:endParaRPr sz="1100"/>
          </a:p>
        </p:txBody>
      </p:sp>
      <p:sp>
        <p:nvSpPr>
          <p:cNvPr id="558" name="Google Shape;558;p5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559" name="Google Shape;559;p5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1362075" y="152400"/>
            <a:ext cx="7053500" cy="4838701"/>
          </a:xfrm>
          <a:prstGeom prst="rect">
            <a:avLst/>
          </a:prstGeom>
          <a:noFill/>
          <a:ln>
            <a:noFill/>
          </a:ln>
        </p:spPr>
      </p:pic>
      <p:pic>
        <p:nvPicPr>
          <p:cNvPr id="117" name="Google Shape;117;p18"/>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118" name="Google Shape;118;p18"/>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pic>
        <p:nvPicPr>
          <p:cNvPr id="119" name="Google Shape;119;p18"/>
          <p:cNvPicPr preferRelativeResize="0"/>
          <p:nvPr/>
        </p:nvPicPr>
        <p:blipFill rotWithShape="1">
          <a:blip r:embed="rId6">
            <a:alphaModFix/>
          </a:blip>
          <a:srcRect b="0" l="0" r="0" t="0"/>
          <a:stretch/>
        </p:blipFill>
        <p:spPr>
          <a:xfrm>
            <a:off x="8529950" y="109939"/>
            <a:ext cx="210933" cy="210933"/>
          </a:xfrm>
          <a:prstGeom prst="rect">
            <a:avLst/>
          </a:prstGeom>
          <a:noFill/>
          <a:ln>
            <a:noFill/>
          </a:ln>
        </p:spPr>
      </p:pic>
      <p:sp>
        <p:nvSpPr>
          <p:cNvPr id="120" name="Google Shape;120;p1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21" name="Google Shape;121;p1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74A7"/>
        </a:solidFill>
      </p:bgPr>
    </p:bg>
    <p:spTree>
      <p:nvGrpSpPr>
        <p:cNvPr id="563" name="Shape 563"/>
        <p:cNvGrpSpPr/>
        <p:nvPr/>
      </p:nvGrpSpPr>
      <p:grpSpPr>
        <a:xfrm>
          <a:off x="0" y="0"/>
          <a:ext cx="0" cy="0"/>
          <a:chOff x="0" y="0"/>
          <a:chExt cx="0" cy="0"/>
        </a:xfrm>
      </p:grpSpPr>
      <p:pic>
        <p:nvPicPr>
          <p:cNvPr descr="A screenshot of a cell phone&#10;&#10;Description automatically generated" id="564" name="Google Shape;564;p54"/>
          <p:cNvPicPr preferRelativeResize="0"/>
          <p:nvPr/>
        </p:nvPicPr>
        <p:blipFill rotWithShape="1">
          <a:blip r:embed="rId3">
            <a:alphaModFix/>
          </a:blip>
          <a:srcRect b="0" l="0" r="0" t="0"/>
          <a:stretch/>
        </p:blipFill>
        <p:spPr>
          <a:xfrm>
            <a:off x="1909202" y="0"/>
            <a:ext cx="6041874" cy="4598356"/>
          </a:xfrm>
          <a:prstGeom prst="rect">
            <a:avLst/>
          </a:prstGeom>
          <a:noFill/>
          <a:ln>
            <a:noFill/>
          </a:ln>
        </p:spPr>
      </p:pic>
      <p:sp>
        <p:nvSpPr>
          <p:cNvPr id="565" name="Google Shape;565;p54"/>
          <p:cNvSpPr/>
          <p:nvPr/>
        </p:nvSpPr>
        <p:spPr>
          <a:xfrm>
            <a:off x="0" y="4654193"/>
            <a:ext cx="9144000" cy="489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66" name="Google Shape;566;p54"/>
          <p:cNvSpPr txBox="1"/>
          <p:nvPr/>
        </p:nvSpPr>
        <p:spPr>
          <a:xfrm>
            <a:off x="3177051" y="4733625"/>
            <a:ext cx="33267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rgbClr val="3774A7"/>
                </a:solidFill>
                <a:latin typeface="Calibri"/>
                <a:ea typeface="Calibri"/>
                <a:cs typeface="Calibri"/>
                <a:sym typeface="Calibri"/>
              </a:rPr>
              <a:t>Changing Font colors using CSS and size</a:t>
            </a:r>
            <a:endParaRPr sz="1100"/>
          </a:p>
        </p:txBody>
      </p:sp>
      <p:sp>
        <p:nvSpPr>
          <p:cNvPr id="567" name="Google Shape;567;p5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568" name="Google Shape;568;p5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0" l="0" r="0" t="0"/>
          <a:stretch/>
        </p:blipFill>
        <p:spPr>
          <a:xfrm>
            <a:off x="15" y="8"/>
            <a:ext cx="9143985" cy="5143494"/>
          </a:xfrm>
          <a:prstGeom prst="rect">
            <a:avLst/>
          </a:prstGeom>
          <a:noFill/>
          <a:ln>
            <a:noFill/>
          </a:ln>
        </p:spPr>
      </p:pic>
      <p:sp>
        <p:nvSpPr>
          <p:cNvPr id="575" name="Google Shape;575;p55"/>
          <p:cNvSpPr/>
          <p:nvPr/>
        </p:nvSpPr>
        <p:spPr>
          <a:xfrm>
            <a:off x="0" y="4654193"/>
            <a:ext cx="9144000" cy="489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76" name="Google Shape;576;p55"/>
          <p:cNvSpPr txBox="1"/>
          <p:nvPr/>
        </p:nvSpPr>
        <p:spPr>
          <a:xfrm>
            <a:off x="2385376" y="4727800"/>
            <a:ext cx="4915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3774A7"/>
                </a:solidFill>
                <a:latin typeface="Calibri"/>
                <a:ea typeface="Calibri"/>
                <a:cs typeface="Calibri"/>
                <a:sym typeface="Calibri"/>
              </a:rPr>
              <a:t>Coding a </a:t>
            </a:r>
            <a:r>
              <a:rPr lang="en-GB">
                <a:solidFill>
                  <a:srgbClr val="3774A7"/>
                </a:solidFill>
                <a:latin typeface="Calibri"/>
                <a:ea typeface="Calibri"/>
                <a:cs typeface="Calibri"/>
                <a:sym typeface="Calibri"/>
              </a:rPr>
              <a:t>Web Page</a:t>
            </a:r>
            <a:r>
              <a:rPr lang="en-GB" sz="1400">
                <a:solidFill>
                  <a:srgbClr val="3774A7"/>
                </a:solidFill>
                <a:latin typeface="Calibri"/>
                <a:ea typeface="Calibri"/>
                <a:cs typeface="Calibri"/>
                <a:sym typeface="Calibri"/>
              </a:rPr>
              <a:t> is like making a blueprint for the browser</a:t>
            </a:r>
            <a:endParaRPr sz="1100"/>
          </a:p>
        </p:txBody>
      </p:sp>
      <p:sp>
        <p:nvSpPr>
          <p:cNvPr id="577" name="Google Shape;577;p5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578" name="Google Shape;578;p5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B2CE"/>
        </a:solidFill>
      </p:bgPr>
    </p:bg>
    <p:spTree>
      <p:nvGrpSpPr>
        <p:cNvPr id="583" name="Shape 583"/>
        <p:cNvGrpSpPr/>
        <p:nvPr/>
      </p:nvGrpSpPr>
      <p:grpSpPr>
        <a:xfrm>
          <a:off x="0" y="0"/>
          <a:ext cx="0" cy="0"/>
          <a:chOff x="0" y="0"/>
          <a:chExt cx="0" cy="0"/>
        </a:xfrm>
      </p:grpSpPr>
      <p:sp>
        <p:nvSpPr>
          <p:cNvPr id="584" name="Google Shape;584;p56"/>
          <p:cNvSpPr/>
          <p:nvPr/>
        </p:nvSpPr>
        <p:spPr>
          <a:xfrm>
            <a:off x="0" y="4654193"/>
            <a:ext cx="9144000" cy="489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85" name="Google Shape;585;p56"/>
          <p:cNvSpPr txBox="1"/>
          <p:nvPr/>
        </p:nvSpPr>
        <p:spPr>
          <a:xfrm>
            <a:off x="3535073" y="4744725"/>
            <a:ext cx="3069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3774A7"/>
                </a:solidFill>
                <a:latin typeface="Calibri"/>
                <a:ea typeface="Calibri"/>
                <a:cs typeface="Calibri"/>
                <a:sym typeface="Calibri"/>
              </a:rPr>
              <a:t>What can we do with CSS</a:t>
            </a:r>
            <a:endParaRPr sz="1100"/>
          </a:p>
        </p:txBody>
      </p:sp>
      <p:pic>
        <p:nvPicPr>
          <p:cNvPr id="586" name="Google Shape;586;p56"/>
          <p:cNvPicPr preferRelativeResize="0"/>
          <p:nvPr/>
        </p:nvPicPr>
        <p:blipFill rotWithShape="1">
          <a:blip r:embed="rId3">
            <a:alphaModFix/>
          </a:blip>
          <a:srcRect b="0" l="0" r="0" t="0"/>
          <a:stretch/>
        </p:blipFill>
        <p:spPr>
          <a:xfrm>
            <a:off x="2237911" y="1068299"/>
            <a:ext cx="4366344" cy="3279049"/>
          </a:xfrm>
          <a:prstGeom prst="rect">
            <a:avLst/>
          </a:prstGeom>
          <a:noFill/>
          <a:ln>
            <a:noFill/>
          </a:ln>
        </p:spPr>
      </p:pic>
      <p:sp>
        <p:nvSpPr>
          <p:cNvPr id="587" name="Google Shape;587;p5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588" name="Google Shape;588;p5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73A7"/>
        </a:solidFill>
      </p:bgPr>
    </p:bg>
    <p:spTree>
      <p:nvGrpSpPr>
        <p:cNvPr id="592" name="Shape 592"/>
        <p:cNvGrpSpPr/>
        <p:nvPr/>
      </p:nvGrpSpPr>
      <p:grpSpPr>
        <a:xfrm>
          <a:off x="0" y="0"/>
          <a:ext cx="0" cy="0"/>
          <a:chOff x="0" y="0"/>
          <a:chExt cx="0" cy="0"/>
        </a:xfrm>
      </p:grpSpPr>
      <p:pic>
        <p:nvPicPr>
          <p:cNvPr descr="A screenshot of a cell phone&#10;&#10;Description automatically generated" id="593" name="Google Shape;593;p57"/>
          <p:cNvPicPr preferRelativeResize="0"/>
          <p:nvPr/>
        </p:nvPicPr>
        <p:blipFill rotWithShape="1">
          <a:blip r:embed="rId3">
            <a:alphaModFix/>
          </a:blip>
          <a:srcRect b="0" l="0" r="0" t="0"/>
          <a:stretch/>
        </p:blipFill>
        <p:spPr>
          <a:xfrm>
            <a:off x="2466977" y="1103313"/>
            <a:ext cx="3968749" cy="2936875"/>
          </a:xfrm>
          <a:prstGeom prst="rect">
            <a:avLst/>
          </a:prstGeom>
          <a:noFill/>
          <a:ln>
            <a:noFill/>
          </a:ln>
        </p:spPr>
      </p:pic>
      <p:sp>
        <p:nvSpPr>
          <p:cNvPr id="594" name="Google Shape;594;p57"/>
          <p:cNvSpPr/>
          <p:nvPr/>
        </p:nvSpPr>
        <p:spPr>
          <a:xfrm>
            <a:off x="0" y="4654193"/>
            <a:ext cx="9144000" cy="489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95" name="Google Shape;595;p57"/>
          <p:cNvSpPr txBox="1"/>
          <p:nvPr/>
        </p:nvSpPr>
        <p:spPr>
          <a:xfrm>
            <a:off x="2061999" y="4727800"/>
            <a:ext cx="5376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rgbClr val="3774A7"/>
                </a:solidFill>
                <a:latin typeface="Calibri"/>
                <a:ea typeface="Calibri"/>
                <a:cs typeface="Calibri"/>
                <a:sym typeface="Calibri"/>
              </a:rPr>
              <a:t>With CSS, we can tell the browser we the paragraph </a:t>
            </a:r>
            <a:r>
              <a:rPr b="1" i="1" lang="en-GB" sz="1400">
                <a:solidFill>
                  <a:srgbClr val="3774A7"/>
                </a:solidFill>
                <a:latin typeface="Calibri"/>
                <a:ea typeface="Calibri"/>
                <a:cs typeface="Calibri"/>
                <a:sym typeface="Calibri"/>
              </a:rPr>
              <a:t>fonts</a:t>
            </a:r>
            <a:r>
              <a:rPr lang="en-GB" sz="1400">
                <a:solidFill>
                  <a:srgbClr val="3774A7"/>
                </a:solidFill>
                <a:latin typeface="Calibri"/>
                <a:ea typeface="Calibri"/>
                <a:cs typeface="Calibri"/>
                <a:sym typeface="Calibri"/>
              </a:rPr>
              <a:t> to be white</a:t>
            </a:r>
            <a:endParaRPr sz="1100"/>
          </a:p>
        </p:txBody>
      </p:sp>
      <p:sp>
        <p:nvSpPr>
          <p:cNvPr id="596" name="Google Shape;596;p5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597" name="Google Shape;597;p5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73A7"/>
        </a:solidFill>
      </p:bgPr>
    </p:bg>
    <p:spTree>
      <p:nvGrpSpPr>
        <p:cNvPr id="601" name="Shape 601"/>
        <p:cNvGrpSpPr/>
        <p:nvPr/>
      </p:nvGrpSpPr>
      <p:grpSpPr>
        <a:xfrm>
          <a:off x="0" y="0"/>
          <a:ext cx="0" cy="0"/>
          <a:chOff x="0" y="0"/>
          <a:chExt cx="0" cy="0"/>
        </a:xfrm>
      </p:grpSpPr>
      <p:pic>
        <p:nvPicPr>
          <p:cNvPr id="602" name="Google Shape;602;p58"/>
          <p:cNvPicPr preferRelativeResize="0"/>
          <p:nvPr/>
        </p:nvPicPr>
        <p:blipFill rotWithShape="1">
          <a:blip r:embed="rId3">
            <a:alphaModFix/>
          </a:blip>
          <a:srcRect b="0" l="0" r="0" t="0"/>
          <a:stretch/>
        </p:blipFill>
        <p:spPr>
          <a:xfrm>
            <a:off x="2514983" y="1049615"/>
            <a:ext cx="3968749" cy="2907110"/>
          </a:xfrm>
          <a:prstGeom prst="rect">
            <a:avLst/>
          </a:prstGeom>
          <a:noFill/>
          <a:ln>
            <a:noFill/>
          </a:ln>
        </p:spPr>
      </p:pic>
      <p:sp>
        <p:nvSpPr>
          <p:cNvPr id="603" name="Google Shape;603;p58"/>
          <p:cNvSpPr/>
          <p:nvPr/>
        </p:nvSpPr>
        <p:spPr>
          <a:xfrm>
            <a:off x="0" y="4654193"/>
            <a:ext cx="9144000" cy="489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604" name="Google Shape;604;p58"/>
          <p:cNvSpPr txBox="1"/>
          <p:nvPr/>
        </p:nvSpPr>
        <p:spPr>
          <a:xfrm>
            <a:off x="1444599" y="4760350"/>
            <a:ext cx="61095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rgbClr val="3774A7"/>
                </a:solidFill>
                <a:latin typeface="Calibri"/>
                <a:ea typeface="Calibri"/>
                <a:cs typeface="Calibri"/>
                <a:sym typeface="Calibri"/>
              </a:rPr>
              <a:t>With CSS, we can tell the browser we the paragraph </a:t>
            </a:r>
            <a:r>
              <a:rPr b="1" i="1" lang="en-GB" sz="1400">
                <a:solidFill>
                  <a:srgbClr val="3774A7"/>
                </a:solidFill>
                <a:latin typeface="Calibri"/>
                <a:ea typeface="Calibri"/>
                <a:cs typeface="Calibri"/>
                <a:sym typeface="Calibri"/>
              </a:rPr>
              <a:t>background</a:t>
            </a:r>
            <a:r>
              <a:rPr lang="en-GB" sz="1400">
                <a:solidFill>
                  <a:srgbClr val="3774A7"/>
                </a:solidFill>
                <a:latin typeface="Calibri"/>
                <a:ea typeface="Calibri"/>
                <a:cs typeface="Calibri"/>
                <a:sym typeface="Calibri"/>
              </a:rPr>
              <a:t> to be black</a:t>
            </a:r>
            <a:endParaRPr sz="1100"/>
          </a:p>
        </p:txBody>
      </p:sp>
      <p:sp>
        <p:nvSpPr>
          <p:cNvPr id="605" name="Google Shape;605;p5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606" name="Google Shape;606;p5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9"/>
          <p:cNvSpPr txBox="1"/>
          <p:nvPr/>
        </p:nvSpPr>
        <p:spPr>
          <a:xfrm>
            <a:off x="1036413" y="3127600"/>
            <a:ext cx="2064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1800">
                <a:solidFill>
                  <a:schemeClr val="dk1"/>
                </a:solidFill>
                <a:latin typeface="Calibri"/>
                <a:ea typeface="Calibri"/>
                <a:cs typeface="Calibri"/>
                <a:sym typeface="Calibri"/>
              </a:rPr>
              <a:t>HTML</a:t>
            </a:r>
            <a:r>
              <a:rPr lang="en-GB" sz="1800">
                <a:solidFill>
                  <a:schemeClr val="dk1"/>
                </a:solidFill>
                <a:latin typeface="Calibri"/>
                <a:ea typeface="Calibri"/>
                <a:cs typeface="Calibri"/>
                <a:sym typeface="Calibri"/>
              </a:rPr>
              <a:t> </a:t>
            </a:r>
            <a:endParaRPr sz="1500"/>
          </a:p>
          <a:p>
            <a:pPr indent="0" lvl="0" marL="0" marR="0" rtl="0" algn="ctr">
              <a:spcBef>
                <a:spcPts val="0"/>
              </a:spcBef>
              <a:spcAft>
                <a:spcPts val="0"/>
              </a:spcAft>
              <a:buNone/>
            </a:pPr>
            <a:r>
              <a:rPr lang="en-GB" sz="1800">
                <a:solidFill>
                  <a:schemeClr val="dk1"/>
                </a:solidFill>
                <a:latin typeface="Calibri"/>
                <a:ea typeface="Calibri"/>
                <a:cs typeface="Calibri"/>
                <a:sym typeface="Calibri"/>
              </a:rPr>
              <a:t>Fundamentals</a:t>
            </a:r>
            <a:endParaRPr sz="1500"/>
          </a:p>
        </p:txBody>
      </p:sp>
      <p:sp>
        <p:nvSpPr>
          <p:cNvPr id="612" name="Google Shape;612;p59"/>
          <p:cNvSpPr txBox="1"/>
          <p:nvPr/>
        </p:nvSpPr>
        <p:spPr>
          <a:xfrm>
            <a:off x="3554443" y="3127600"/>
            <a:ext cx="2038800" cy="473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1900">
                <a:solidFill>
                  <a:schemeClr val="dk1"/>
                </a:solidFill>
                <a:latin typeface="Calibri"/>
                <a:ea typeface="Calibri"/>
                <a:cs typeface="Calibri"/>
                <a:sym typeface="Calibri"/>
              </a:rPr>
              <a:t>CSS</a:t>
            </a:r>
            <a:r>
              <a:rPr lang="en-GB" sz="1900">
                <a:solidFill>
                  <a:schemeClr val="dk1"/>
                </a:solidFill>
                <a:latin typeface="Calibri"/>
                <a:ea typeface="Calibri"/>
                <a:cs typeface="Calibri"/>
                <a:sym typeface="Calibri"/>
              </a:rPr>
              <a:t> </a:t>
            </a:r>
            <a:endParaRPr sz="1600"/>
          </a:p>
          <a:p>
            <a:pPr indent="0" lvl="0" marL="0" marR="0" rtl="0" algn="ctr">
              <a:spcBef>
                <a:spcPts val="0"/>
              </a:spcBef>
              <a:spcAft>
                <a:spcPts val="0"/>
              </a:spcAft>
              <a:buNone/>
            </a:pPr>
            <a:r>
              <a:rPr lang="en-GB" sz="1900">
                <a:solidFill>
                  <a:schemeClr val="dk1"/>
                </a:solidFill>
                <a:latin typeface="Calibri"/>
                <a:ea typeface="Calibri"/>
                <a:cs typeface="Calibri"/>
                <a:sym typeface="Calibri"/>
              </a:rPr>
              <a:t>Fundamentals</a:t>
            </a:r>
            <a:endParaRPr sz="1600"/>
          </a:p>
        </p:txBody>
      </p:sp>
      <p:pic>
        <p:nvPicPr>
          <p:cNvPr id="613" name="Google Shape;613;p59"/>
          <p:cNvPicPr preferRelativeResize="0"/>
          <p:nvPr/>
        </p:nvPicPr>
        <p:blipFill rotWithShape="1">
          <a:blip r:embed="rId3">
            <a:alphaModFix/>
          </a:blip>
          <a:srcRect b="0" l="0" r="0" t="0"/>
          <a:stretch/>
        </p:blipFill>
        <p:spPr>
          <a:xfrm>
            <a:off x="1438196" y="1663908"/>
            <a:ext cx="1261326" cy="1261326"/>
          </a:xfrm>
          <a:prstGeom prst="rect">
            <a:avLst/>
          </a:prstGeom>
          <a:noFill/>
          <a:ln>
            <a:noFill/>
          </a:ln>
        </p:spPr>
      </p:pic>
      <p:pic>
        <p:nvPicPr>
          <p:cNvPr id="614" name="Google Shape;614;p59"/>
          <p:cNvPicPr preferRelativeResize="0"/>
          <p:nvPr/>
        </p:nvPicPr>
        <p:blipFill rotWithShape="1">
          <a:blip r:embed="rId4">
            <a:alphaModFix/>
          </a:blip>
          <a:srcRect b="0" l="0" r="0" t="0"/>
          <a:stretch/>
        </p:blipFill>
        <p:spPr>
          <a:xfrm>
            <a:off x="4030893" y="1663908"/>
            <a:ext cx="892974" cy="1261326"/>
          </a:xfrm>
          <a:prstGeom prst="rect">
            <a:avLst/>
          </a:prstGeom>
          <a:noFill/>
          <a:ln>
            <a:noFill/>
          </a:ln>
        </p:spPr>
      </p:pic>
      <p:sp>
        <p:nvSpPr>
          <p:cNvPr id="615" name="Google Shape;615;p59"/>
          <p:cNvSpPr/>
          <p:nvPr/>
        </p:nvSpPr>
        <p:spPr>
          <a:xfrm>
            <a:off x="3175500" y="3803668"/>
            <a:ext cx="3091200" cy="792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262626"/>
                </a:solidFill>
                <a:latin typeface="Lato"/>
                <a:ea typeface="Lato"/>
                <a:cs typeface="Lato"/>
                <a:sym typeface="Lato"/>
              </a:rPr>
              <a:t>Defines the </a:t>
            </a:r>
            <a:r>
              <a:rPr b="1" lang="en-GB">
                <a:solidFill>
                  <a:srgbClr val="F13B49"/>
                </a:solidFill>
                <a:latin typeface="Lato"/>
                <a:ea typeface="Lato"/>
                <a:cs typeface="Lato"/>
                <a:sym typeface="Lato"/>
              </a:rPr>
              <a:t>style</a:t>
            </a:r>
            <a:r>
              <a:rPr lang="en-GB">
                <a:solidFill>
                  <a:srgbClr val="262626"/>
                </a:solidFill>
                <a:latin typeface="Lato"/>
                <a:ea typeface="Lato"/>
                <a:cs typeface="Lato"/>
                <a:sym typeface="Lato"/>
              </a:rPr>
              <a:t> of HTML</a:t>
            </a:r>
            <a:endParaRPr sz="1600"/>
          </a:p>
          <a:p>
            <a:pPr indent="0" lvl="0" marL="0" marR="0" rtl="0" algn="l">
              <a:spcBef>
                <a:spcPts val="0"/>
              </a:spcBef>
              <a:spcAft>
                <a:spcPts val="0"/>
              </a:spcAft>
              <a:buNone/>
            </a:pPr>
            <a:r>
              <a:rPr lang="en-GB">
                <a:solidFill>
                  <a:srgbClr val="262626"/>
                </a:solidFill>
                <a:latin typeface="Lato"/>
                <a:ea typeface="Lato"/>
                <a:cs typeface="Lato"/>
                <a:sym typeface="Lato"/>
              </a:rPr>
              <a:t>"give the first image a red border"</a:t>
            </a:r>
            <a:endParaRPr sz="1600"/>
          </a:p>
          <a:p>
            <a:pPr indent="0" lvl="0" marL="0" marR="0" rtl="0" algn="l">
              <a:spcBef>
                <a:spcPts val="0"/>
              </a:spcBef>
              <a:spcAft>
                <a:spcPts val="0"/>
              </a:spcAft>
              <a:buNone/>
            </a:pPr>
            <a:r>
              <a:rPr lang="en-GB">
                <a:solidFill>
                  <a:srgbClr val="262626"/>
                </a:solidFill>
                <a:latin typeface="Lato"/>
                <a:ea typeface="Lato"/>
                <a:cs typeface="Lato"/>
                <a:sym typeface="Lato"/>
              </a:rPr>
              <a:t>The "adjectives" of a webpage</a:t>
            </a:r>
            <a:endParaRPr sz="1600"/>
          </a:p>
        </p:txBody>
      </p:sp>
      <p:pic>
        <p:nvPicPr>
          <p:cNvPr id="616" name="Google Shape;616;p59"/>
          <p:cNvPicPr preferRelativeResize="0"/>
          <p:nvPr/>
        </p:nvPicPr>
        <p:blipFill rotWithShape="1">
          <a:blip r:embed="rId5">
            <a:alphaModFix/>
          </a:blip>
          <a:srcRect b="0" l="0" r="0" t="0"/>
          <a:stretch/>
        </p:blipFill>
        <p:spPr>
          <a:xfrm rot="5400000">
            <a:off x="-11" y="4287237"/>
            <a:ext cx="856264" cy="856264"/>
          </a:xfrm>
          <a:prstGeom prst="rect">
            <a:avLst/>
          </a:prstGeom>
          <a:noFill/>
          <a:ln>
            <a:noFill/>
          </a:ln>
        </p:spPr>
      </p:pic>
      <p:pic>
        <p:nvPicPr>
          <p:cNvPr id="617" name="Google Shape;617;p59"/>
          <p:cNvPicPr preferRelativeResize="0"/>
          <p:nvPr/>
        </p:nvPicPr>
        <p:blipFill rotWithShape="1">
          <a:blip r:embed="rId6">
            <a:alphaModFix/>
          </a:blip>
          <a:srcRect b="0" l="0" r="0" t="0"/>
          <a:stretch/>
        </p:blipFill>
        <p:spPr>
          <a:xfrm rot="5400000">
            <a:off x="236961" y="4007382"/>
            <a:ext cx="856264" cy="856264"/>
          </a:xfrm>
          <a:prstGeom prst="rect">
            <a:avLst/>
          </a:prstGeom>
          <a:noFill/>
          <a:ln>
            <a:noFill/>
          </a:ln>
        </p:spPr>
      </p:pic>
      <p:sp>
        <p:nvSpPr>
          <p:cNvPr id="618" name="Google Shape;618;p5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619" name="Google Shape;619;p5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0"/>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5" name="Google Shape;625;p60"/>
          <p:cNvSpPr txBox="1"/>
          <p:nvPr/>
        </p:nvSpPr>
        <p:spPr>
          <a:xfrm>
            <a:off x="2724019" y="326813"/>
            <a:ext cx="4492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lt1"/>
                </a:solidFill>
                <a:latin typeface="Lato Light"/>
                <a:ea typeface="Lato Light"/>
                <a:cs typeface="Lato Light"/>
                <a:sym typeface="Lato Light"/>
              </a:rPr>
              <a:t>Structure of HTML Documents</a:t>
            </a:r>
            <a:endParaRPr sz="1100"/>
          </a:p>
        </p:txBody>
      </p:sp>
      <p:sp>
        <p:nvSpPr>
          <p:cNvPr id="626" name="Google Shape;626;p60"/>
          <p:cNvSpPr txBox="1"/>
          <p:nvPr/>
        </p:nvSpPr>
        <p:spPr>
          <a:xfrm>
            <a:off x="3931030" y="1311074"/>
            <a:ext cx="12651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2A87E5"/>
                </a:solidFill>
                <a:latin typeface="Lato"/>
                <a:ea typeface="Lato"/>
                <a:cs typeface="Lato"/>
                <a:sym typeface="Lato"/>
              </a:rPr>
              <a:t>.htm </a:t>
            </a:r>
            <a:r>
              <a:rPr lang="en-GB" sz="1500">
                <a:solidFill>
                  <a:schemeClr val="dk1"/>
                </a:solidFill>
                <a:latin typeface="Lato"/>
                <a:ea typeface="Lato"/>
                <a:cs typeface="Lato"/>
                <a:sym typeface="Lato"/>
              </a:rPr>
              <a:t>or</a:t>
            </a:r>
            <a:r>
              <a:rPr b="1" lang="en-GB" sz="1500">
                <a:solidFill>
                  <a:schemeClr val="dk1"/>
                </a:solidFill>
                <a:latin typeface="Lato"/>
                <a:ea typeface="Lato"/>
                <a:cs typeface="Lato"/>
                <a:sym typeface="Lato"/>
              </a:rPr>
              <a:t> </a:t>
            </a:r>
            <a:r>
              <a:rPr b="1" lang="en-GB" sz="1500">
                <a:solidFill>
                  <a:srgbClr val="2A87E5"/>
                </a:solidFill>
                <a:latin typeface="Lato"/>
                <a:ea typeface="Lato"/>
                <a:cs typeface="Lato"/>
                <a:sym typeface="Lato"/>
              </a:rPr>
              <a:t>.html </a:t>
            </a:r>
            <a:endParaRPr sz="1100"/>
          </a:p>
        </p:txBody>
      </p:sp>
      <p:sp>
        <p:nvSpPr>
          <p:cNvPr id="627" name="Google Shape;627;p60"/>
          <p:cNvSpPr/>
          <p:nvPr/>
        </p:nvSpPr>
        <p:spPr>
          <a:xfrm>
            <a:off x="2724018" y="1865072"/>
            <a:ext cx="4572000" cy="2608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89DDFF"/>
                </a:solidFill>
              </a:rPr>
              <a:t>&lt;!</a:t>
            </a:r>
            <a:r>
              <a:rPr b="1" lang="en-GB" sz="1500">
                <a:solidFill>
                  <a:srgbClr val="F07178"/>
                </a:solidFill>
              </a:rPr>
              <a:t>DOCTYPE</a:t>
            </a:r>
            <a:r>
              <a:rPr b="1" lang="en-GB" sz="1500">
                <a:solidFill>
                  <a:srgbClr val="EEFFFF"/>
                </a:solidFill>
              </a:rPr>
              <a:t> </a:t>
            </a:r>
            <a:r>
              <a:rPr b="1" i="1" lang="en-GB" sz="1500">
                <a:solidFill>
                  <a:srgbClr val="C792EA"/>
                </a:solidFill>
              </a:rPr>
              <a:t>html</a:t>
            </a:r>
            <a:r>
              <a:rPr b="1" lang="en-GB" sz="1500">
                <a:solidFill>
                  <a:srgbClr val="89DDFF"/>
                </a:solidFill>
              </a:rPr>
              <a:t>&gt;</a:t>
            </a:r>
            <a:endParaRPr b="1" sz="1500">
              <a:solidFill>
                <a:srgbClr val="EEFFFF"/>
              </a:solidFill>
            </a:endParaRPr>
          </a:p>
          <a:p>
            <a:pPr indent="0" lvl="0" marL="0" marR="0" rtl="0" algn="l">
              <a:spcBef>
                <a:spcPts val="0"/>
              </a:spcBef>
              <a:spcAft>
                <a:spcPts val="0"/>
              </a:spcAft>
              <a:buNone/>
            </a:pPr>
            <a:r>
              <a:rPr b="1" lang="en-GB" sz="1500">
                <a:solidFill>
                  <a:srgbClr val="89DDFF"/>
                </a:solidFill>
              </a:rPr>
              <a:t>&lt;</a:t>
            </a:r>
            <a:r>
              <a:rPr b="1" lang="en-GB" sz="1500">
                <a:solidFill>
                  <a:srgbClr val="F07178"/>
                </a:solidFill>
              </a:rPr>
              <a:t>html</a:t>
            </a:r>
            <a:r>
              <a:rPr b="1" lang="en-GB" sz="1500">
                <a:solidFill>
                  <a:srgbClr val="89DDFF"/>
                </a:solidFill>
              </a:rPr>
              <a:t>&gt;</a:t>
            </a:r>
            <a:endParaRPr b="1" sz="1500">
              <a:solidFill>
                <a:srgbClr val="EEFFFF"/>
              </a:solidFill>
            </a:endParaRPr>
          </a:p>
          <a:p>
            <a:pPr indent="0" lvl="0" marL="0" marR="0" rtl="0" algn="l">
              <a:spcBef>
                <a:spcPts val="0"/>
              </a:spcBef>
              <a:spcAft>
                <a:spcPts val="0"/>
              </a:spcAft>
              <a:buNone/>
            </a:pPr>
            <a:r>
              <a:rPr b="1" lang="en-GB" sz="1500">
                <a:solidFill>
                  <a:srgbClr val="89DDFF"/>
                </a:solidFill>
              </a:rPr>
              <a:t>     </a:t>
            </a:r>
            <a:endParaRPr b="1" sz="1100"/>
          </a:p>
          <a:p>
            <a:pPr indent="0" lvl="0" marL="0" marR="0" rtl="0" algn="l">
              <a:spcBef>
                <a:spcPts val="0"/>
              </a:spcBef>
              <a:spcAft>
                <a:spcPts val="0"/>
              </a:spcAft>
              <a:buNone/>
            </a:pPr>
            <a:r>
              <a:t/>
            </a:r>
            <a:endParaRPr b="1" sz="1500">
              <a:solidFill>
                <a:srgbClr val="89DDFF"/>
              </a:solidFill>
            </a:endParaRPr>
          </a:p>
          <a:p>
            <a:pPr indent="0" lvl="0" marL="0" marR="0" rtl="0" algn="l">
              <a:spcBef>
                <a:spcPts val="0"/>
              </a:spcBef>
              <a:spcAft>
                <a:spcPts val="0"/>
              </a:spcAft>
              <a:buNone/>
            </a:pPr>
            <a:r>
              <a:t/>
            </a:r>
            <a:endParaRPr b="1" sz="1500">
              <a:solidFill>
                <a:srgbClr val="89DDFF"/>
              </a:solidFill>
            </a:endParaRPr>
          </a:p>
          <a:p>
            <a:pPr indent="0" lvl="0" marL="0" marR="0" rtl="0" algn="l">
              <a:spcBef>
                <a:spcPts val="0"/>
              </a:spcBef>
              <a:spcAft>
                <a:spcPts val="0"/>
              </a:spcAft>
              <a:buNone/>
            </a:pPr>
            <a:r>
              <a:t/>
            </a:r>
            <a:endParaRPr b="1" sz="1500">
              <a:solidFill>
                <a:srgbClr val="89DDFF"/>
              </a:solidFill>
            </a:endParaRPr>
          </a:p>
          <a:p>
            <a:pPr indent="0" lvl="0" marL="0" marR="0" rtl="0" algn="l">
              <a:spcBef>
                <a:spcPts val="0"/>
              </a:spcBef>
              <a:spcAft>
                <a:spcPts val="0"/>
              </a:spcAft>
              <a:buNone/>
            </a:pPr>
            <a:r>
              <a:t/>
            </a:r>
            <a:endParaRPr b="1" sz="1500">
              <a:solidFill>
                <a:srgbClr val="89DDFF"/>
              </a:solidFill>
            </a:endParaRPr>
          </a:p>
          <a:p>
            <a:pPr indent="0" lvl="0" marL="0" marR="0" rtl="0" algn="l">
              <a:spcBef>
                <a:spcPts val="0"/>
              </a:spcBef>
              <a:spcAft>
                <a:spcPts val="0"/>
              </a:spcAft>
              <a:buNone/>
            </a:pPr>
            <a:r>
              <a:t/>
            </a:r>
            <a:endParaRPr b="1" sz="1500">
              <a:solidFill>
                <a:srgbClr val="EEFFFF"/>
              </a:solidFill>
            </a:endParaRPr>
          </a:p>
          <a:p>
            <a:pPr indent="0" lvl="0" marL="0" marR="0" rtl="0" algn="l">
              <a:spcBef>
                <a:spcPts val="0"/>
              </a:spcBef>
              <a:spcAft>
                <a:spcPts val="0"/>
              </a:spcAft>
              <a:buNone/>
            </a:pPr>
            <a:r>
              <a:rPr b="1" lang="en-GB" sz="1500">
                <a:solidFill>
                  <a:srgbClr val="89DDFF"/>
                </a:solidFill>
              </a:rPr>
              <a:t>&lt;/</a:t>
            </a:r>
            <a:r>
              <a:rPr b="1" lang="en-GB" sz="1500">
                <a:solidFill>
                  <a:srgbClr val="F07178"/>
                </a:solidFill>
              </a:rPr>
              <a:t>html</a:t>
            </a:r>
            <a:r>
              <a:rPr b="1" lang="en-GB" sz="1500">
                <a:solidFill>
                  <a:srgbClr val="89DDFF"/>
                </a:solidFill>
              </a:rPr>
              <a:t>&gt;</a:t>
            </a:r>
            <a:endParaRPr b="1" sz="1500">
              <a:solidFill>
                <a:srgbClr val="EEFFFF"/>
              </a:solidFill>
            </a:endParaRPr>
          </a:p>
          <a:p>
            <a:pPr indent="0" lvl="0" marL="0" marR="0" rtl="0" algn="l">
              <a:spcBef>
                <a:spcPts val="0"/>
              </a:spcBef>
              <a:spcAft>
                <a:spcPts val="0"/>
              </a:spcAft>
              <a:buNone/>
            </a:pPr>
            <a:br>
              <a:rPr b="1" lang="en-GB" sz="1500">
                <a:solidFill>
                  <a:srgbClr val="EEFFFF"/>
                </a:solidFill>
              </a:rPr>
            </a:br>
            <a:endParaRPr b="1" sz="1500">
              <a:solidFill>
                <a:srgbClr val="EEFFFF"/>
              </a:solidFill>
            </a:endParaRPr>
          </a:p>
        </p:txBody>
      </p:sp>
      <p:sp>
        <p:nvSpPr>
          <p:cNvPr id="628" name="Google Shape;628;p60"/>
          <p:cNvSpPr txBox="1"/>
          <p:nvPr/>
        </p:nvSpPr>
        <p:spPr>
          <a:xfrm>
            <a:off x="3755045" y="1090284"/>
            <a:ext cx="1366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We name files as </a:t>
            </a:r>
            <a:endParaRPr sz="1100"/>
          </a:p>
        </p:txBody>
      </p:sp>
      <p:sp>
        <p:nvSpPr>
          <p:cNvPr id="629" name="Google Shape;629;p60"/>
          <p:cNvSpPr txBox="1"/>
          <p:nvPr/>
        </p:nvSpPr>
        <p:spPr>
          <a:xfrm>
            <a:off x="5578850" y="1865075"/>
            <a:ext cx="2021100" cy="549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rgbClr val="2A87E5"/>
                </a:solidFill>
                <a:latin typeface="Lato"/>
                <a:ea typeface="Lato"/>
                <a:cs typeface="Lato"/>
                <a:sym typeface="Lato"/>
              </a:rPr>
              <a:t>Indicates it’s a </a:t>
            </a:r>
            <a:endParaRPr sz="1500">
              <a:solidFill>
                <a:srgbClr val="2A87E5"/>
              </a:solidFill>
              <a:latin typeface="Lato"/>
              <a:ea typeface="Lato"/>
              <a:cs typeface="Lato"/>
              <a:sym typeface="Lato"/>
            </a:endParaRPr>
          </a:p>
          <a:p>
            <a:pPr indent="0" lvl="0" marL="0" marR="0" rtl="0" algn="l">
              <a:spcBef>
                <a:spcPts val="0"/>
              </a:spcBef>
              <a:spcAft>
                <a:spcPts val="0"/>
              </a:spcAft>
              <a:buNone/>
            </a:pPr>
            <a:r>
              <a:rPr b="1" lang="en-GB" sz="1500">
                <a:solidFill>
                  <a:srgbClr val="2A87E5"/>
                </a:solidFill>
                <a:latin typeface="Lato"/>
                <a:ea typeface="Lato"/>
                <a:cs typeface="Lato"/>
                <a:sym typeface="Lato"/>
              </a:rPr>
              <a:t>HTML5</a:t>
            </a:r>
            <a:r>
              <a:rPr lang="en-GB" sz="1500">
                <a:solidFill>
                  <a:srgbClr val="2A87E5"/>
                </a:solidFill>
                <a:latin typeface="Lato"/>
                <a:ea typeface="Lato"/>
                <a:cs typeface="Lato"/>
                <a:sym typeface="Lato"/>
              </a:rPr>
              <a:t> Document</a:t>
            </a:r>
            <a:endParaRPr sz="1100"/>
          </a:p>
        </p:txBody>
      </p:sp>
      <p:cxnSp>
        <p:nvCxnSpPr>
          <p:cNvPr id="630" name="Google Shape;630;p60"/>
          <p:cNvCxnSpPr/>
          <p:nvPr/>
        </p:nvCxnSpPr>
        <p:spPr>
          <a:xfrm>
            <a:off x="4422018" y="2018919"/>
            <a:ext cx="1096200" cy="0"/>
          </a:xfrm>
          <a:prstGeom prst="straightConnector1">
            <a:avLst/>
          </a:prstGeom>
          <a:noFill/>
          <a:ln cap="flat" cmpd="sng" w="9525">
            <a:solidFill>
              <a:srgbClr val="7F7F7F"/>
            </a:solidFill>
            <a:prstDash val="solid"/>
            <a:miter lim="800000"/>
            <a:headEnd len="sm" w="sm" type="none"/>
            <a:tailEnd len="sm" w="sm" type="none"/>
          </a:ln>
        </p:spPr>
      </p:cxnSp>
      <p:pic>
        <p:nvPicPr>
          <p:cNvPr id="631" name="Google Shape;631;p60"/>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632" name="Google Shape;632;p60"/>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633" name="Google Shape;633;p6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634" name="Google Shape;634;p6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1"/>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0" name="Google Shape;640;p61"/>
          <p:cNvSpPr txBox="1"/>
          <p:nvPr/>
        </p:nvSpPr>
        <p:spPr>
          <a:xfrm>
            <a:off x="3931030" y="1311074"/>
            <a:ext cx="12651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2A87E5"/>
                </a:solidFill>
                <a:latin typeface="Lato"/>
                <a:ea typeface="Lato"/>
                <a:cs typeface="Lato"/>
                <a:sym typeface="Lato"/>
              </a:rPr>
              <a:t>.htm </a:t>
            </a:r>
            <a:r>
              <a:rPr lang="en-GB" sz="1500">
                <a:solidFill>
                  <a:schemeClr val="dk1"/>
                </a:solidFill>
                <a:latin typeface="Lato"/>
                <a:ea typeface="Lato"/>
                <a:cs typeface="Lato"/>
                <a:sym typeface="Lato"/>
              </a:rPr>
              <a:t>or</a:t>
            </a:r>
            <a:r>
              <a:rPr b="1" lang="en-GB" sz="1500">
                <a:solidFill>
                  <a:schemeClr val="dk1"/>
                </a:solidFill>
                <a:latin typeface="Lato"/>
                <a:ea typeface="Lato"/>
                <a:cs typeface="Lato"/>
                <a:sym typeface="Lato"/>
              </a:rPr>
              <a:t> </a:t>
            </a:r>
            <a:r>
              <a:rPr b="1" lang="en-GB" sz="1500">
                <a:solidFill>
                  <a:srgbClr val="2A87E5"/>
                </a:solidFill>
                <a:latin typeface="Lato"/>
                <a:ea typeface="Lato"/>
                <a:cs typeface="Lato"/>
                <a:sym typeface="Lato"/>
              </a:rPr>
              <a:t>.html </a:t>
            </a:r>
            <a:endParaRPr sz="1100"/>
          </a:p>
        </p:txBody>
      </p:sp>
      <p:sp>
        <p:nvSpPr>
          <p:cNvPr id="641" name="Google Shape;641;p61"/>
          <p:cNvSpPr/>
          <p:nvPr/>
        </p:nvSpPr>
        <p:spPr>
          <a:xfrm>
            <a:off x="2724018" y="1865072"/>
            <a:ext cx="4572000" cy="2608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89DDFF"/>
                </a:solidFill>
              </a:rPr>
              <a:t>&lt;!</a:t>
            </a:r>
            <a:r>
              <a:rPr b="1" lang="en-GB" sz="1500">
                <a:solidFill>
                  <a:srgbClr val="F07178"/>
                </a:solidFill>
              </a:rPr>
              <a:t>DOCTYPE</a:t>
            </a:r>
            <a:r>
              <a:rPr b="1" lang="en-GB" sz="1500">
                <a:solidFill>
                  <a:srgbClr val="EEFFFF"/>
                </a:solidFill>
              </a:rPr>
              <a:t> </a:t>
            </a:r>
            <a:r>
              <a:rPr b="1" i="1" lang="en-GB" sz="1500">
                <a:solidFill>
                  <a:srgbClr val="C792EA"/>
                </a:solidFill>
              </a:rPr>
              <a:t>html</a:t>
            </a:r>
            <a:r>
              <a:rPr b="1" lang="en-GB" sz="1500">
                <a:solidFill>
                  <a:srgbClr val="89DDFF"/>
                </a:solidFill>
              </a:rPr>
              <a:t>&gt;</a:t>
            </a:r>
            <a:endParaRPr b="1" sz="1500">
              <a:solidFill>
                <a:srgbClr val="EEFFFF"/>
              </a:solidFill>
            </a:endParaRPr>
          </a:p>
          <a:p>
            <a:pPr indent="0" lvl="0" marL="0" marR="0" rtl="0" algn="l">
              <a:spcBef>
                <a:spcPts val="0"/>
              </a:spcBef>
              <a:spcAft>
                <a:spcPts val="0"/>
              </a:spcAft>
              <a:buNone/>
            </a:pPr>
            <a:r>
              <a:rPr b="1" lang="en-GB" sz="1500">
                <a:solidFill>
                  <a:srgbClr val="89DDFF"/>
                </a:solidFill>
              </a:rPr>
              <a:t>&lt;</a:t>
            </a:r>
            <a:r>
              <a:rPr b="1" lang="en-GB" sz="1500">
                <a:solidFill>
                  <a:srgbClr val="F07178"/>
                </a:solidFill>
              </a:rPr>
              <a:t>html</a:t>
            </a:r>
            <a:r>
              <a:rPr b="1" lang="en-GB" sz="1500">
                <a:solidFill>
                  <a:srgbClr val="89DDFF"/>
                </a:solidFill>
              </a:rPr>
              <a:t>&gt;</a:t>
            </a:r>
            <a:endParaRPr b="1" sz="1500">
              <a:solidFill>
                <a:srgbClr val="EEFFFF"/>
              </a:solidFill>
            </a:endParaRPr>
          </a:p>
          <a:p>
            <a:pPr indent="0" lvl="0" marL="0" marR="0" rtl="0" algn="l">
              <a:spcBef>
                <a:spcPts val="0"/>
              </a:spcBef>
              <a:spcAft>
                <a:spcPts val="0"/>
              </a:spcAft>
              <a:buNone/>
            </a:pPr>
            <a:r>
              <a:rPr b="1" lang="en-GB" sz="1500">
                <a:solidFill>
                  <a:srgbClr val="89DDFF"/>
                </a:solidFill>
              </a:rPr>
              <a:t>    &lt;</a:t>
            </a:r>
            <a:r>
              <a:rPr b="1" lang="en-GB" sz="1500">
                <a:solidFill>
                  <a:srgbClr val="F07178"/>
                </a:solidFill>
              </a:rPr>
              <a:t>head</a:t>
            </a:r>
            <a:r>
              <a:rPr b="1" lang="en-GB" sz="1500">
                <a:solidFill>
                  <a:srgbClr val="89DDFF"/>
                </a:solidFill>
              </a:rPr>
              <a:t>&gt;</a:t>
            </a:r>
            <a:endParaRPr b="1" sz="1500">
              <a:solidFill>
                <a:srgbClr val="EEFFFF"/>
              </a:solidFill>
            </a:endParaRPr>
          </a:p>
          <a:p>
            <a:pPr indent="0" lvl="0" marL="0" marR="0" rtl="0" algn="l">
              <a:spcBef>
                <a:spcPts val="0"/>
              </a:spcBef>
              <a:spcAft>
                <a:spcPts val="0"/>
              </a:spcAft>
              <a:buNone/>
            </a:pPr>
            <a:r>
              <a:rPr b="1" i="1" lang="en-GB" sz="1500">
                <a:solidFill>
                  <a:schemeClr val="accent6"/>
                </a:solidFill>
              </a:rPr>
              <a:t>  </a:t>
            </a:r>
            <a:r>
              <a:rPr b="1" i="1" lang="en-GB" sz="1500">
                <a:solidFill>
                  <a:srgbClr val="9900FF"/>
                </a:solidFill>
              </a:rPr>
              <a:t>    &lt;!-- meta information --&gt;</a:t>
            </a:r>
            <a:endParaRPr b="1" sz="1500">
              <a:solidFill>
                <a:srgbClr val="9900FF"/>
              </a:solidFill>
            </a:endParaRPr>
          </a:p>
          <a:p>
            <a:pPr indent="0" lvl="0" marL="0" marR="0" rtl="0" algn="l">
              <a:spcBef>
                <a:spcPts val="0"/>
              </a:spcBef>
              <a:spcAft>
                <a:spcPts val="0"/>
              </a:spcAft>
              <a:buNone/>
            </a:pPr>
            <a:r>
              <a:rPr b="1" lang="en-GB" sz="1500">
                <a:solidFill>
                  <a:srgbClr val="89DDFF"/>
                </a:solidFill>
              </a:rPr>
              <a:t>    &lt;/</a:t>
            </a:r>
            <a:r>
              <a:rPr b="1" lang="en-GB" sz="1500">
                <a:solidFill>
                  <a:srgbClr val="F07178"/>
                </a:solidFill>
              </a:rPr>
              <a:t>head</a:t>
            </a:r>
            <a:r>
              <a:rPr b="1" lang="en-GB" sz="1500">
                <a:solidFill>
                  <a:srgbClr val="89DDFF"/>
                </a:solidFill>
              </a:rPr>
              <a:t>&gt;</a:t>
            </a:r>
            <a:endParaRPr b="1" sz="1100"/>
          </a:p>
          <a:p>
            <a:pPr indent="0" lvl="0" marL="0" marR="0" rtl="0" algn="l">
              <a:spcBef>
                <a:spcPts val="0"/>
              </a:spcBef>
              <a:spcAft>
                <a:spcPts val="0"/>
              </a:spcAft>
              <a:buNone/>
            </a:pPr>
            <a:r>
              <a:t/>
            </a:r>
            <a:endParaRPr b="1" sz="1500">
              <a:solidFill>
                <a:srgbClr val="89DDFF"/>
              </a:solidFill>
            </a:endParaRPr>
          </a:p>
          <a:p>
            <a:pPr indent="0" lvl="0" marL="0" marR="0" rtl="0" algn="l">
              <a:spcBef>
                <a:spcPts val="0"/>
              </a:spcBef>
              <a:spcAft>
                <a:spcPts val="0"/>
              </a:spcAft>
              <a:buNone/>
            </a:pPr>
            <a:r>
              <a:t/>
            </a:r>
            <a:endParaRPr b="1" sz="1500">
              <a:solidFill>
                <a:srgbClr val="89DDFF"/>
              </a:solidFill>
            </a:endParaRPr>
          </a:p>
          <a:p>
            <a:pPr indent="0" lvl="0" marL="0" marR="0" rtl="0" algn="l">
              <a:spcBef>
                <a:spcPts val="0"/>
              </a:spcBef>
              <a:spcAft>
                <a:spcPts val="0"/>
              </a:spcAft>
              <a:buNone/>
            </a:pPr>
            <a:r>
              <a:t/>
            </a:r>
            <a:endParaRPr b="1" sz="1500">
              <a:solidFill>
                <a:srgbClr val="EEFFFF"/>
              </a:solidFill>
            </a:endParaRPr>
          </a:p>
          <a:p>
            <a:pPr indent="0" lvl="0" marL="0" marR="0" rtl="0" algn="l">
              <a:spcBef>
                <a:spcPts val="0"/>
              </a:spcBef>
              <a:spcAft>
                <a:spcPts val="0"/>
              </a:spcAft>
              <a:buNone/>
            </a:pPr>
            <a:r>
              <a:rPr b="1" lang="en-GB" sz="1500">
                <a:solidFill>
                  <a:srgbClr val="89DDFF"/>
                </a:solidFill>
              </a:rPr>
              <a:t>&lt;/</a:t>
            </a:r>
            <a:r>
              <a:rPr b="1" lang="en-GB" sz="1500">
                <a:solidFill>
                  <a:srgbClr val="F07178"/>
                </a:solidFill>
              </a:rPr>
              <a:t>html</a:t>
            </a:r>
            <a:r>
              <a:rPr b="1" lang="en-GB" sz="1500">
                <a:solidFill>
                  <a:srgbClr val="89DDFF"/>
                </a:solidFill>
              </a:rPr>
              <a:t>&gt;</a:t>
            </a:r>
            <a:endParaRPr b="1" sz="1500">
              <a:solidFill>
                <a:srgbClr val="EEFFFF"/>
              </a:solidFill>
            </a:endParaRPr>
          </a:p>
          <a:p>
            <a:pPr indent="0" lvl="0" marL="0" marR="0" rtl="0" algn="l">
              <a:spcBef>
                <a:spcPts val="0"/>
              </a:spcBef>
              <a:spcAft>
                <a:spcPts val="0"/>
              </a:spcAft>
              <a:buNone/>
            </a:pPr>
            <a:br>
              <a:rPr b="1" lang="en-GB" sz="1500">
                <a:solidFill>
                  <a:srgbClr val="EEFFFF"/>
                </a:solidFill>
              </a:rPr>
            </a:br>
            <a:endParaRPr b="1" sz="1500">
              <a:solidFill>
                <a:srgbClr val="EEFFFF"/>
              </a:solidFill>
            </a:endParaRPr>
          </a:p>
        </p:txBody>
      </p:sp>
      <p:sp>
        <p:nvSpPr>
          <p:cNvPr id="642" name="Google Shape;642;p61"/>
          <p:cNvSpPr txBox="1"/>
          <p:nvPr/>
        </p:nvSpPr>
        <p:spPr>
          <a:xfrm>
            <a:off x="3755045" y="1090284"/>
            <a:ext cx="1366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We name files as </a:t>
            </a:r>
            <a:endParaRPr sz="1100"/>
          </a:p>
        </p:txBody>
      </p:sp>
      <p:sp>
        <p:nvSpPr>
          <p:cNvPr id="643" name="Google Shape;643;p61"/>
          <p:cNvSpPr txBox="1"/>
          <p:nvPr/>
        </p:nvSpPr>
        <p:spPr>
          <a:xfrm>
            <a:off x="6419975" y="2481572"/>
            <a:ext cx="2206500" cy="192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chemeClr val="dk1"/>
                </a:solidFill>
                <a:latin typeface="Calibri"/>
                <a:ea typeface="Calibri"/>
                <a:cs typeface="Calibri"/>
                <a:sym typeface="Calibri"/>
              </a:rPr>
              <a:t>We can include the page title, scripts, styles, metainfo for the document</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i="1" lang="en-GB">
                <a:solidFill>
                  <a:schemeClr val="dk1"/>
                </a:solidFill>
                <a:latin typeface="Calibri"/>
                <a:ea typeface="Calibri"/>
                <a:cs typeface="Calibri"/>
                <a:sym typeface="Calibri"/>
              </a:rPr>
              <a:t>(not displayed to user)</a:t>
            </a:r>
            <a:endParaRPr i="1">
              <a:solidFill>
                <a:schemeClr val="dk1"/>
              </a:solidFill>
              <a:latin typeface="Calibri"/>
              <a:ea typeface="Calibri"/>
              <a:cs typeface="Calibri"/>
              <a:sym typeface="Calibri"/>
            </a:endParaRPr>
          </a:p>
        </p:txBody>
      </p:sp>
      <p:sp>
        <p:nvSpPr>
          <p:cNvPr id="644" name="Google Shape;644;p61"/>
          <p:cNvSpPr txBox="1"/>
          <p:nvPr/>
        </p:nvSpPr>
        <p:spPr>
          <a:xfrm>
            <a:off x="2724019" y="326813"/>
            <a:ext cx="4492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lt1"/>
                </a:solidFill>
                <a:latin typeface="Lato Light"/>
                <a:ea typeface="Lato Light"/>
                <a:cs typeface="Lato Light"/>
                <a:sym typeface="Lato Light"/>
              </a:rPr>
              <a:t>Structure of HTML Documents</a:t>
            </a:r>
            <a:endParaRPr sz="1100"/>
          </a:p>
        </p:txBody>
      </p:sp>
      <p:cxnSp>
        <p:nvCxnSpPr>
          <p:cNvPr id="645" name="Google Shape;645;p61"/>
          <p:cNvCxnSpPr/>
          <p:nvPr/>
        </p:nvCxnSpPr>
        <p:spPr>
          <a:xfrm flipH="1" rot="10800000">
            <a:off x="5406300" y="2704675"/>
            <a:ext cx="885900" cy="13500"/>
          </a:xfrm>
          <a:prstGeom prst="straightConnector1">
            <a:avLst/>
          </a:prstGeom>
          <a:noFill/>
          <a:ln cap="flat" cmpd="sng" w="9525">
            <a:solidFill>
              <a:srgbClr val="7F7F7F"/>
            </a:solidFill>
            <a:prstDash val="solid"/>
            <a:miter lim="800000"/>
            <a:headEnd len="sm" w="sm" type="none"/>
            <a:tailEnd len="sm" w="sm" type="none"/>
          </a:ln>
        </p:spPr>
      </p:cxnSp>
      <p:sp>
        <p:nvSpPr>
          <p:cNvPr id="646" name="Google Shape;646;p6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647" name="Google Shape;647;p61"/>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648" name="Google Shape;648;p61"/>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649" name="Google Shape;649;p6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650" name="Google Shape;650;p6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sp>
        <p:nvSpPr>
          <p:cNvPr id="655" name="Google Shape;655;p62"/>
          <p:cNvSpPr txBox="1"/>
          <p:nvPr>
            <p:ph idx="1" type="body"/>
          </p:nvPr>
        </p:nvSpPr>
        <p:spPr>
          <a:xfrm>
            <a:off x="1188725" y="1998921"/>
            <a:ext cx="3183600" cy="2420400"/>
          </a:xfrm>
          <a:prstGeom prst="rect">
            <a:avLst/>
          </a:prstGeom>
          <a:noFill/>
          <a:ln>
            <a:noFill/>
          </a:ln>
        </p:spPr>
        <p:txBody>
          <a:bodyPr anchorCtr="0" anchor="t" bIns="0" lIns="0" spcFirstLastPara="1" rIns="0" wrap="square" tIns="0">
            <a:noAutofit/>
          </a:bodyPr>
          <a:lstStyle/>
          <a:p>
            <a:pPr indent="0" lvl="0" marL="139700" rtl="0" algn="l">
              <a:lnSpc>
                <a:spcPct val="115000"/>
              </a:lnSpc>
              <a:spcBef>
                <a:spcPts val="600"/>
              </a:spcBef>
              <a:spcAft>
                <a:spcPts val="0"/>
              </a:spcAft>
              <a:buSzPts val="1400"/>
              <a:buNone/>
            </a:pPr>
            <a:r>
              <a:rPr b="1" lang="en-GB" sz="1600" u="sng">
                <a:solidFill>
                  <a:srgbClr val="262626"/>
                </a:solidFill>
                <a:latin typeface="Calibri"/>
                <a:ea typeface="Calibri"/>
                <a:cs typeface="Calibri"/>
                <a:sym typeface="Calibri"/>
              </a:rPr>
              <a:t>Urban Dictionary</a:t>
            </a:r>
            <a:endParaRPr sz="1600">
              <a:solidFill>
                <a:srgbClr val="262626"/>
              </a:solidFill>
              <a:latin typeface="Calibri"/>
              <a:ea typeface="Calibri"/>
              <a:cs typeface="Calibri"/>
              <a:sym typeface="Calibri"/>
            </a:endParaRPr>
          </a:p>
          <a:p>
            <a:pPr indent="0" lvl="0" marL="139700" rtl="0" algn="l">
              <a:lnSpc>
                <a:spcPct val="115000"/>
              </a:lnSpc>
              <a:spcBef>
                <a:spcPts val="600"/>
              </a:spcBef>
              <a:spcAft>
                <a:spcPts val="0"/>
              </a:spcAft>
              <a:buSzPts val="1400"/>
              <a:buNone/>
            </a:pPr>
            <a:r>
              <a:rPr b="1" lang="en-GB" sz="1600">
                <a:solidFill>
                  <a:srgbClr val="262626"/>
                </a:solidFill>
                <a:latin typeface="Calibri"/>
                <a:ea typeface="Calibri"/>
                <a:cs typeface="Calibri"/>
                <a:sym typeface="Calibri"/>
              </a:rPr>
              <a:t>“</a:t>
            </a:r>
            <a:r>
              <a:rPr lang="en-GB" sz="1600">
                <a:solidFill>
                  <a:srgbClr val="262626"/>
                </a:solidFill>
                <a:latin typeface="Calibri"/>
                <a:ea typeface="Calibri"/>
                <a:cs typeface="Calibri"/>
                <a:sym typeface="Calibri"/>
              </a:rPr>
              <a:t>About the thing itself. Seeing the thing from a higher perspective instead of from within the thing, like being self-aware.</a:t>
            </a:r>
            <a:r>
              <a:rPr b="1" lang="en-GB" sz="1600">
                <a:solidFill>
                  <a:srgbClr val="262626"/>
                </a:solidFill>
                <a:latin typeface="Calibri"/>
                <a:ea typeface="Calibri"/>
                <a:cs typeface="Calibri"/>
                <a:sym typeface="Calibri"/>
              </a:rPr>
              <a:t>”</a:t>
            </a:r>
            <a:endParaRPr sz="1600">
              <a:solidFill>
                <a:srgbClr val="262626"/>
              </a:solidFill>
              <a:latin typeface="Calibri"/>
              <a:ea typeface="Calibri"/>
              <a:cs typeface="Calibri"/>
              <a:sym typeface="Calibri"/>
            </a:endParaRPr>
          </a:p>
        </p:txBody>
      </p:sp>
      <p:sp>
        <p:nvSpPr>
          <p:cNvPr id="656" name="Google Shape;656;p62"/>
          <p:cNvSpPr txBox="1"/>
          <p:nvPr>
            <p:ph idx="2" type="body"/>
          </p:nvPr>
        </p:nvSpPr>
        <p:spPr>
          <a:xfrm>
            <a:off x="4771775" y="1998926"/>
            <a:ext cx="3183600" cy="2784600"/>
          </a:xfrm>
          <a:prstGeom prst="rect">
            <a:avLst/>
          </a:prstGeom>
          <a:noFill/>
          <a:ln>
            <a:noFill/>
          </a:ln>
        </p:spPr>
        <p:txBody>
          <a:bodyPr anchorCtr="0" anchor="t" bIns="0" lIns="0" spcFirstLastPara="1" rIns="0" wrap="square" tIns="0">
            <a:noAutofit/>
          </a:bodyPr>
          <a:lstStyle/>
          <a:p>
            <a:pPr indent="0" lvl="0" marL="139700" rtl="0" algn="l">
              <a:lnSpc>
                <a:spcPct val="115000"/>
              </a:lnSpc>
              <a:spcBef>
                <a:spcPts val="600"/>
              </a:spcBef>
              <a:spcAft>
                <a:spcPts val="0"/>
              </a:spcAft>
              <a:buSzPts val="1400"/>
              <a:buNone/>
            </a:pPr>
            <a:r>
              <a:rPr b="1" lang="en-GB" sz="1600" u="sng">
                <a:solidFill>
                  <a:srgbClr val="262626"/>
                </a:solidFill>
                <a:latin typeface="Calibri"/>
                <a:ea typeface="Calibri"/>
                <a:cs typeface="Calibri"/>
                <a:sym typeface="Calibri"/>
              </a:rPr>
              <a:t>Computer Science</a:t>
            </a:r>
            <a:endParaRPr sz="1600">
              <a:solidFill>
                <a:srgbClr val="262626"/>
              </a:solidFill>
              <a:latin typeface="Calibri"/>
              <a:ea typeface="Calibri"/>
              <a:cs typeface="Calibri"/>
              <a:sym typeface="Calibri"/>
            </a:endParaRPr>
          </a:p>
          <a:p>
            <a:pPr indent="0" lvl="0" marL="139700" rtl="0" algn="l">
              <a:lnSpc>
                <a:spcPct val="115000"/>
              </a:lnSpc>
              <a:spcBef>
                <a:spcPts val="600"/>
              </a:spcBef>
              <a:spcAft>
                <a:spcPts val="0"/>
              </a:spcAft>
              <a:buSzPts val="1400"/>
              <a:buNone/>
            </a:pPr>
            <a:r>
              <a:rPr b="1" lang="en-GB" sz="1600">
                <a:solidFill>
                  <a:srgbClr val="262626"/>
                </a:solidFill>
                <a:latin typeface="Calibri"/>
                <a:ea typeface="Calibri"/>
                <a:cs typeface="Calibri"/>
                <a:sym typeface="Calibri"/>
              </a:rPr>
              <a:t>“</a:t>
            </a:r>
            <a:r>
              <a:rPr lang="en-GB" sz="1600">
                <a:solidFill>
                  <a:srgbClr val="262626"/>
                </a:solidFill>
                <a:latin typeface="Calibri"/>
                <a:ea typeface="Calibri"/>
                <a:cs typeface="Calibri"/>
                <a:sym typeface="Calibri"/>
              </a:rPr>
              <a:t>A common prefix that means ‘about’. So, for example, metadata is data that describes other data (data about data). </a:t>
            </a:r>
            <a:endParaRPr sz="1600">
              <a:solidFill>
                <a:srgbClr val="262626"/>
              </a:solidFill>
              <a:latin typeface="Calibri"/>
              <a:ea typeface="Calibri"/>
              <a:cs typeface="Calibri"/>
              <a:sym typeface="Calibri"/>
            </a:endParaRPr>
          </a:p>
          <a:p>
            <a:pPr indent="0" lvl="0" marL="139700" rtl="0" algn="l">
              <a:lnSpc>
                <a:spcPct val="115000"/>
              </a:lnSpc>
              <a:spcBef>
                <a:spcPts val="600"/>
              </a:spcBef>
              <a:spcAft>
                <a:spcPts val="0"/>
              </a:spcAft>
              <a:buSzPts val="1400"/>
              <a:buNone/>
            </a:pPr>
            <a:r>
              <a:rPr lang="en-GB" sz="1600">
                <a:solidFill>
                  <a:srgbClr val="262626"/>
                </a:solidFill>
                <a:latin typeface="Calibri"/>
                <a:ea typeface="Calibri"/>
                <a:cs typeface="Calibri"/>
                <a:sym typeface="Calibri"/>
              </a:rPr>
              <a:t>A metalanguage is a language used to describe other languages. A metafile is a file that contains other files.</a:t>
            </a:r>
            <a:r>
              <a:rPr b="1" lang="en-GB" sz="1600">
                <a:solidFill>
                  <a:srgbClr val="262626"/>
                </a:solidFill>
                <a:latin typeface="Calibri"/>
                <a:ea typeface="Calibri"/>
                <a:cs typeface="Calibri"/>
                <a:sym typeface="Calibri"/>
              </a:rPr>
              <a:t>”</a:t>
            </a:r>
            <a:endParaRPr sz="1600">
              <a:solidFill>
                <a:srgbClr val="262626"/>
              </a:solidFill>
              <a:latin typeface="Calibri"/>
              <a:ea typeface="Calibri"/>
              <a:cs typeface="Calibri"/>
              <a:sym typeface="Calibri"/>
            </a:endParaRPr>
          </a:p>
          <a:p>
            <a:pPr indent="0" lvl="0" marL="139700" rtl="0" algn="l">
              <a:lnSpc>
                <a:spcPct val="115000"/>
              </a:lnSpc>
              <a:spcBef>
                <a:spcPts val="600"/>
              </a:spcBef>
              <a:spcAft>
                <a:spcPts val="0"/>
              </a:spcAft>
              <a:buSzPts val="1400"/>
              <a:buNone/>
            </a:pPr>
            <a:r>
              <a:t/>
            </a:r>
            <a:endParaRPr sz="1600">
              <a:solidFill>
                <a:srgbClr val="262626"/>
              </a:solidFill>
              <a:latin typeface="Calibri"/>
              <a:ea typeface="Calibri"/>
              <a:cs typeface="Calibri"/>
              <a:sym typeface="Calibri"/>
            </a:endParaRPr>
          </a:p>
        </p:txBody>
      </p:sp>
      <p:sp>
        <p:nvSpPr>
          <p:cNvPr id="657" name="Google Shape;657;p62"/>
          <p:cNvSpPr txBox="1"/>
          <p:nvPr/>
        </p:nvSpPr>
        <p:spPr>
          <a:xfrm>
            <a:off x="7427496" y="4529849"/>
            <a:ext cx="6318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GB" sz="1050" u="sng" cap="none" strike="noStrike">
                <a:solidFill>
                  <a:schemeClr val="hlink"/>
                </a:solidFill>
                <a:latin typeface="Arial"/>
                <a:ea typeface="Arial"/>
                <a:cs typeface="Arial"/>
                <a:sym typeface="Arial"/>
                <a:hlinkClick r:id="rId4"/>
              </a:rPr>
              <a:t>Source</a:t>
            </a:r>
            <a:endParaRPr b="0" i="0" sz="1050" u="none" cap="none" strike="noStrike">
              <a:solidFill>
                <a:schemeClr val="accent4"/>
              </a:solidFill>
              <a:latin typeface="Arial"/>
              <a:ea typeface="Arial"/>
              <a:cs typeface="Arial"/>
              <a:sym typeface="Arial"/>
            </a:endParaRPr>
          </a:p>
        </p:txBody>
      </p:sp>
      <p:sp>
        <p:nvSpPr>
          <p:cNvPr id="658" name="Google Shape;658;p62"/>
          <p:cNvSpPr txBox="1"/>
          <p:nvPr/>
        </p:nvSpPr>
        <p:spPr>
          <a:xfrm>
            <a:off x="3740333" y="3341604"/>
            <a:ext cx="6318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GB" sz="1050" u="sng" cap="none" strike="noStrike">
                <a:solidFill>
                  <a:schemeClr val="hlink"/>
                </a:solidFill>
                <a:latin typeface="Arial"/>
                <a:ea typeface="Arial"/>
                <a:cs typeface="Arial"/>
                <a:sym typeface="Arial"/>
                <a:hlinkClick r:id="rId5"/>
              </a:rPr>
              <a:t>Source</a:t>
            </a:r>
            <a:endParaRPr b="0" i="0" sz="1050" u="none" cap="none" strike="noStrike">
              <a:solidFill>
                <a:schemeClr val="accent4"/>
              </a:solidFill>
              <a:latin typeface="Arial"/>
              <a:ea typeface="Arial"/>
              <a:cs typeface="Arial"/>
              <a:sym typeface="Arial"/>
            </a:endParaRPr>
          </a:p>
        </p:txBody>
      </p:sp>
      <p:sp>
        <p:nvSpPr>
          <p:cNvPr id="659" name="Google Shape;659;p62"/>
          <p:cNvSpPr txBox="1"/>
          <p:nvPr/>
        </p:nvSpPr>
        <p:spPr>
          <a:xfrm>
            <a:off x="2464025" y="931825"/>
            <a:ext cx="4322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600">
                <a:solidFill>
                  <a:srgbClr val="3B41C9"/>
                </a:solidFill>
                <a:latin typeface="Montserrat"/>
                <a:ea typeface="Montserrat"/>
                <a:cs typeface="Montserrat"/>
                <a:sym typeface="Montserrat"/>
              </a:rPr>
              <a:t>META</a:t>
            </a:r>
            <a:endParaRPr sz="2400">
              <a:solidFill>
                <a:schemeClr val="dk1"/>
              </a:solidFill>
              <a:latin typeface="Calibri"/>
              <a:ea typeface="Calibri"/>
              <a:cs typeface="Calibri"/>
              <a:sym typeface="Calibri"/>
            </a:endParaRPr>
          </a:p>
        </p:txBody>
      </p:sp>
      <p:pic>
        <p:nvPicPr>
          <p:cNvPr id="660" name="Google Shape;660;p62"/>
          <p:cNvPicPr preferRelativeResize="0"/>
          <p:nvPr/>
        </p:nvPicPr>
        <p:blipFill rotWithShape="1">
          <a:blip r:embed="rId6">
            <a:alphaModFix/>
          </a:blip>
          <a:srcRect b="0" l="0" r="0" t="0"/>
          <a:stretch/>
        </p:blipFill>
        <p:spPr>
          <a:xfrm>
            <a:off x="3110875" y="808039"/>
            <a:ext cx="210933" cy="210933"/>
          </a:xfrm>
          <a:prstGeom prst="rect">
            <a:avLst/>
          </a:prstGeom>
          <a:noFill/>
          <a:ln>
            <a:noFill/>
          </a:ln>
        </p:spPr>
      </p:pic>
      <p:pic>
        <p:nvPicPr>
          <p:cNvPr id="661" name="Google Shape;661;p62"/>
          <p:cNvPicPr preferRelativeResize="0"/>
          <p:nvPr/>
        </p:nvPicPr>
        <p:blipFill>
          <a:blip r:embed="rId7">
            <a:alphaModFix/>
          </a:blip>
          <a:stretch>
            <a:fillRect/>
          </a:stretch>
        </p:blipFill>
        <p:spPr>
          <a:xfrm>
            <a:off x="6953031" y="1027518"/>
            <a:ext cx="1952412" cy="393600"/>
          </a:xfrm>
          <a:prstGeom prst="rect">
            <a:avLst/>
          </a:prstGeom>
          <a:noFill/>
          <a:ln>
            <a:noFill/>
          </a:ln>
        </p:spPr>
      </p:pic>
      <p:cxnSp>
        <p:nvCxnSpPr>
          <p:cNvPr id="662" name="Google Shape;662;p62"/>
          <p:cNvCxnSpPr/>
          <p:nvPr/>
        </p:nvCxnSpPr>
        <p:spPr>
          <a:xfrm flipH="1" rot="10800000">
            <a:off x="7145650" y="509200"/>
            <a:ext cx="1683000" cy="1216800"/>
          </a:xfrm>
          <a:prstGeom prst="straightConnector1">
            <a:avLst/>
          </a:prstGeom>
          <a:noFill/>
          <a:ln cap="flat" cmpd="sng" w="19050">
            <a:solidFill>
              <a:srgbClr val="E32200"/>
            </a:solidFill>
            <a:prstDash val="solid"/>
            <a:round/>
            <a:headEnd len="med" w="med" type="none"/>
            <a:tailEnd len="med" w="med" type="none"/>
          </a:ln>
        </p:spPr>
      </p:cxnSp>
      <p:sp>
        <p:nvSpPr>
          <p:cNvPr id="663" name="Google Shape;663;p62"/>
          <p:cNvSpPr txBox="1"/>
          <p:nvPr>
            <p:ph idx="2" type="body"/>
          </p:nvPr>
        </p:nvSpPr>
        <p:spPr>
          <a:xfrm>
            <a:off x="6563950" y="255400"/>
            <a:ext cx="2264700" cy="253800"/>
          </a:xfrm>
          <a:prstGeom prst="rect">
            <a:avLst/>
          </a:prstGeom>
          <a:noFill/>
          <a:ln>
            <a:noFill/>
          </a:ln>
        </p:spPr>
        <p:txBody>
          <a:bodyPr anchorCtr="0" anchor="t" bIns="0" lIns="0" spcFirstLastPara="1" rIns="0" wrap="square" tIns="0">
            <a:noAutofit/>
          </a:bodyPr>
          <a:lstStyle/>
          <a:p>
            <a:pPr indent="0" lvl="0" marL="139700" rtl="0" algn="l">
              <a:lnSpc>
                <a:spcPct val="115000"/>
              </a:lnSpc>
              <a:spcBef>
                <a:spcPts val="600"/>
              </a:spcBef>
              <a:spcAft>
                <a:spcPts val="0"/>
              </a:spcAft>
              <a:buSzPts val="1400"/>
              <a:buNone/>
            </a:pPr>
            <a:r>
              <a:rPr lang="en-GB">
                <a:solidFill>
                  <a:srgbClr val="3F4E6C"/>
                </a:solidFill>
                <a:latin typeface="Calibri"/>
                <a:ea typeface="Calibri"/>
                <a:cs typeface="Calibri"/>
                <a:sym typeface="Calibri"/>
              </a:rPr>
              <a:t>Not the company META</a:t>
            </a:r>
            <a:endParaRPr>
              <a:solidFill>
                <a:srgbClr val="3F4E6C"/>
              </a:solidFill>
              <a:latin typeface="Calibri"/>
              <a:ea typeface="Calibri"/>
              <a:cs typeface="Calibri"/>
              <a:sym typeface="Calibri"/>
            </a:endParaRPr>
          </a:p>
        </p:txBody>
      </p:sp>
      <p:sp>
        <p:nvSpPr>
          <p:cNvPr id="664" name="Google Shape;664;p6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665" name="Google Shape;665;p6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63"/>
          <p:cNvPicPr preferRelativeResize="0"/>
          <p:nvPr/>
        </p:nvPicPr>
        <p:blipFill rotWithShape="1">
          <a:blip r:embed="rId3">
            <a:alphaModFix/>
          </a:blip>
          <a:srcRect b="47226" l="19255" r="7333" t="21904"/>
          <a:stretch/>
        </p:blipFill>
        <p:spPr>
          <a:xfrm>
            <a:off x="1258805" y="1724004"/>
            <a:ext cx="6712690" cy="1587794"/>
          </a:xfrm>
          <a:prstGeom prst="rect">
            <a:avLst/>
          </a:prstGeom>
          <a:noFill/>
          <a:ln>
            <a:noFill/>
          </a:ln>
        </p:spPr>
      </p:pic>
      <p:sp>
        <p:nvSpPr>
          <p:cNvPr id="671" name="Google Shape;671;p63"/>
          <p:cNvSpPr/>
          <p:nvPr/>
        </p:nvSpPr>
        <p:spPr>
          <a:xfrm>
            <a:off x="4401878" y="496186"/>
            <a:ext cx="1651500" cy="6804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88522" y="267778"/>
                </a:lnTo>
              </a:path>
            </a:pathLst>
          </a:custGeom>
          <a:solidFill>
            <a:srgbClr val="FECF99"/>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Lets the webpage know that we’re using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B050"/>
                </a:solidFill>
                <a:latin typeface="Arial"/>
                <a:ea typeface="Arial"/>
                <a:cs typeface="Arial"/>
                <a:sym typeface="Arial"/>
              </a:rPr>
              <a:t>utf-8 character set</a:t>
            </a:r>
            <a:endParaRPr b="0" i="0" sz="1400" u="none" cap="none" strike="noStrike">
              <a:solidFill>
                <a:srgbClr val="000000"/>
              </a:solidFill>
              <a:latin typeface="Arial"/>
              <a:ea typeface="Arial"/>
              <a:cs typeface="Arial"/>
              <a:sym typeface="Arial"/>
            </a:endParaRPr>
          </a:p>
        </p:txBody>
      </p:sp>
      <p:sp>
        <p:nvSpPr>
          <p:cNvPr id="672" name="Google Shape;672;p63"/>
          <p:cNvSpPr/>
          <p:nvPr/>
        </p:nvSpPr>
        <p:spPr>
          <a:xfrm>
            <a:off x="6752792" y="836427"/>
            <a:ext cx="1651500" cy="6804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106548" y="247777"/>
                </a:lnTo>
              </a:path>
            </a:pathLst>
          </a:custGeom>
          <a:solidFill>
            <a:srgbClr val="FECF99"/>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Lets the webpage know the size of the viewport</a:t>
            </a:r>
            <a:endParaRPr b="0" i="0" sz="1200" u="none" cap="none" strike="noStrike">
              <a:solidFill>
                <a:srgbClr val="00B050"/>
              </a:solidFill>
              <a:latin typeface="Arial"/>
              <a:ea typeface="Arial"/>
              <a:cs typeface="Arial"/>
              <a:sym typeface="Arial"/>
            </a:endParaRPr>
          </a:p>
        </p:txBody>
      </p:sp>
      <p:sp>
        <p:nvSpPr>
          <p:cNvPr id="673" name="Google Shape;673;p63"/>
          <p:cNvSpPr/>
          <p:nvPr/>
        </p:nvSpPr>
        <p:spPr>
          <a:xfrm flipH="1">
            <a:off x="255173" y="3703873"/>
            <a:ext cx="1467300" cy="5703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34355" y="-194262"/>
                </a:lnTo>
              </a:path>
            </a:pathLst>
          </a:custGeom>
          <a:solidFill>
            <a:srgbClr val="FECF99"/>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Changes the title header on your tab</a:t>
            </a:r>
            <a:endParaRPr b="0" i="0" sz="1200" u="none" cap="none" strike="noStrike">
              <a:solidFill>
                <a:srgbClr val="00B050"/>
              </a:solidFill>
              <a:latin typeface="Arial"/>
              <a:ea typeface="Arial"/>
              <a:cs typeface="Arial"/>
              <a:sym typeface="Arial"/>
            </a:endParaRPr>
          </a:p>
        </p:txBody>
      </p:sp>
      <p:sp>
        <p:nvSpPr>
          <p:cNvPr id="674" name="Google Shape;674;p63"/>
          <p:cNvSpPr txBox="1"/>
          <p:nvPr/>
        </p:nvSpPr>
        <p:spPr>
          <a:xfrm>
            <a:off x="116650" y="561575"/>
            <a:ext cx="4322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rgbClr val="3B41C9"/>
                </a:solidFill>
                <a:latin typeface="Montserrat"/>
                <a:ea typeface="Montserrat"/>
                <a:cs typeface="Montserrat"/>
                <a:sym typeface="Montserrat"/>
              </a:rPr>
              <a:t>META TAGS/Stuff inside the head</a:t>
            </a:r>
            <a:endParaRPr b="1" sz="2300">
              <a:solidFill>
                <a:srgbClr val="3B41C9"/>
              </a:solidFill>
              <a:latin typeface="Montserrat"/>
              <a:ea typeface="Montserrat"/>
              <a:cs typeface="Montserrat"/>
              <a:sym typeface="Montserrat"/>
            </a:endParaRPr>
          </a:p>
        </p:txBody>
      </p:sp>
      <p:pic>
        <p:nvPicPr>
          <p:cNvPr id="675" name="Google Shape;675;p63"/>
          <p:cNvPicPr preferRelativeResize="0"/>
          <p:nvPr/>
        </p:nvPicPr>
        <p:blipFill rotWithShape="1">
          <a:blip r:embed="rId4">
            <a:alphaModFix/>
          </a:blip>
          <a:srcRect b="0" l="0" r="0" t="0"/>
          <a:stretch/>
        </p:blipFill>
        <p:spPr>
          <a:xfrm>
            <a:off x="763500" y="350639"/>
            <a:ext cx="210933" cy="210933"/>
          </a:xfrm>
          <a:prstGeom prst="rect">
            <a:avLst/>
          </a:prstGeom>
          <a:noFill/>
          <a:ln>
            <a:noFill/>
          </a:ln>
        </p:spPr>
      </p:pic>
      <p:sp>
        <p:nvSpPr>
          <p:cNvPr id="676" name="Google Shape;676;p63"/>
          <p:cNvSpPr/>
          <p:nvPr/>
        </p:nvSpPr>
        <p:spPr>
          <a:xfrm>
            <a:off x="6509753" y="3703873"/>
            <a:ext cx="1651500" cy="8763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159596" y="-88298"/>
                </a:lnTo>
              </a:path>
            </a:pathLst>
          </a:custGeom>
          <a:solidFill>
            <a:srgbClr val="FECF99"/>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Links your personal stylesheet to this webpage. More on this as we go deeper.</a:t>
            </a:r>
            <a:endParaRPr b="0" i="0" sz="1200" u="none" cap="none" strike="noStrike">
              <a:solidFill>
                <a:srgbClr val="00B050"/>
              </a:solidFill>
              <a:latin typeface="Arial"/>
              <a:ea typeface="Arial"/>
              <a:cs typeface="Arial"/>
              <a:sym typeface="Arial"/>
            </a:endParaRPr>
          </a:p>
        </p:txBody>
      </p:sp>
      <p:sp>
        <p:nvSpPr>
          <p:cNvPr id="677" name="Google Shape;677;p6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9"/>
          <p:cNvPicPr preferRelativeResize="0"/>
          <p:nvPr/>
        </p:nvPicPr>
        <p:blipFill rotWithShape="1">
          <a:blip r:embed="rId3">
            <a:alphaModFix/>
          </a:blip>
          <a:srcRect b="0" l="0" r="0" t="0"/>
          <a:stretch/>
        </p:blipFill>
        <p:spPr>
          <a:xfrm>
            <a:off x="-50072" y="-3925"/>
            <a:ext cx="7637491" cy="5151329"/>
          </a:xfrm>
          <a:prstGeom prst="rect">
            <a:avLst/>
          </a:prstGeom>
          <a:noFill/>
          <a:ln>
            <a:noFill/>
          </a:ln>
        </p:spPr>
      </p:pic>
      <p:pic>
        <p:nvPicPr>
          <p:cNvPr id="127" name="Google Shape;127;p19"/>
          <p:cNvPicPr preferRelativeResize="0"/>
          <p:nvPr/>
        </p:nvPicPr>
        <p:blipFill rotWithShape="1">
          <a:blip r:embed="rId4">
            <a:alphaModFix/>
          </a:blip>
          <a:srcRect b="0" l="0" r="0" t="0"/>
          <a:stretch/>
        </p:blipFill>
        <p:spPr>
          <a:xfrm>
            <a:off x="7516642" y="-3912"/>
            <a:ext cx="1686394" cy="5151329"/>
          </a:xfrm>
          <a:prstGeom prst="rect">
            <a:avLst/>
          </a:prstGeom>
          <a:noFill/>
          <a:ln>
            <a:noFill/>
          </a:ln>
        </p:spPr>
      </p:pic>
      <p:sp>
        <p:nvSpPr>
          <p:cNvPr id="128" name="Google Shape;128;p19"/>
          <p:cNvSpPr txBox="1"/>
          <p:nvPr/>
        </p:nvSpPr>
        <p:spPr>
          <a:xfrm>
            <a:off x="2439624" y="2003493"/>
            <a:ext cx="1147800" cy="2354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rgbClr val="F2F2F2"/>
                </a:solidFill>
                <a:latin typeface="Calibri"/>
                <a:ea typeface="Calibri"/>
                <a:cs typeface="Calibri"/>
                <a:sym typeface="Calibri"/>
              </a:rPr>
              <a:t>Web Server</a:t>
            </a:r>
            <a:endParaRPr sz="1100"/>
          </a:p>
          <a:p>
            <a:pPr indent="0" lvl="0" marL="0" marR="0" rtl="0" algn="ctr">
              <a:spcBef>
                <a:spcPts val="0"/>
              </a:spcBef>
              <a:spcAft>
                <a:spcPts val="0"/>
              </a:spcAft>
              <a:buNone/>
            </a:pPr>
            <a:r>
              <a:rPr lang="en-GB" sz="1400">
                <a:solidFill>
                  <a:srgbClr val="F2F2F2"/>
                </a:solidFill>
                <a:latin typeface="Calibri"/>
                <a:ea typeface="Calibri"/>
                <a:cs typeface="Calibri"/>
                <a:sym typeface="Calibri"/>
              </a:rPr>
              <a:t>Database</a:t>
            </a:r>
            <a:endParaRPr sz="1100"/>
          </a:p>
          <a:p>
            <a:pPr indent="0" lvl="0" marL="0" marR="0" rtl="0" algn="ctr">
              <a:spcBef>
                <a:spcPts val="0"/>
              </a:spcBef>
              <a:spcAft>
                <a:spcPts val="0"/>
              </a:spcAft>
              <a:buNone/>
            </a:pPr>
            <a:r>
              <a:rPr lang="en-GB" sz="1400">
                <a:solidFill>
                  <a:srgbClr val="F2F2F2"/>
                </a:solidFill>
                <a:latin typeface="Calibri"/>
                <a:ea typeface="Calibri"/>
                <a:cs typeface="Calibri"/>
                <a:sym typeface="Calibri"/>
              </a:rPr>
              <a:t>MongoDB</a:t>
            </a:r>
            <a:endParaRPr sz="1100"/>
          </a:p>
          <a:p>
            <a:pPr indent="0" lvl="0" marL="0" marR="0" rtl="0" algn="ctr">
              <a:spcBef>
                <a:spcPts val="0"/>
              </a:spcBef>
              <a:spcAft>
                <a:spcPts val="0"/>
              </a:spcAft>
              <a:buNone/>
            </a:pPr>
            <a:r>
              <a:rPr lang="en-GB" sz="1400">
                <a:solidFill>
                  <a:srgbClr val="F2F2F2"/>
                </a:solidFill>
                <a:latin typeface="Calibri"/>
                <a:ea typeface="Calibri"/>
                <a:cs typeface="Calibri"/>
                <a:sym typeface="Calibri"/>
              </a:rPr>
              <a:t>PHP</a:t>
            </a:r>
            <a:endParaRPr sz="1100"/>
          </a:p>
          <a:p>
            <a:pPr indent="0" lvl="0" marL="0" marR="0" rtl="0" algn="ctr">
              <a:spcBef>
                <a:spcPts val="0"/>
              </a:spcBef>
              <a:spcAft>
                <a:spcPts val="0"/>
              </a:spcAft>
              <a:buNone/>
            </a:pPr>
            <a:r>
              <a:rPr lang="en-GB" sz="1400">
                <a:solidFill>
                  <a:srgbClr val="F2F2F2"/>
                </a:solidFill>
                <a:latin typeface="Calibri"/>
                <a:ea typeface="Calibri"/>
                <a:cs typeface="Calibri"/>
                <a:sym typeface="Calibri"/>
              </a:rPr>
              <a:t>Ruby on Rails</a:t>
            </a:r>
            <a:endParaRPr sz="1100"/>
          </a:p>
          <a:p>
            <a:pPr indent="0" lvl="0" marL="0" marR="0" rtl="0" algn="ctr">
              <a:spcBef>
                <a:spcPts val="0"/>
              </a:spcBef>
              <a:spcAft>
                <a:spcPts val="0"/>
              </a:spcAft>
              <a:buNone/>
            </a:pPr>
            <a:r>
              <a:rPr lang="en-GB" sz="1400">
                <a:solidFill>
                  <a:srgbClr val="F2F2F2"/>
                </a:solidFill>
                <a:latin typeface="Calibri"/>
                <a:ea typeface="Calibri"/>
                <a:cs typeface="Calibri"/>
                <a:sym typeface="Calibri"/>
              </a:rPr>
              <a:t>Python</a:t>
            </a:r>
            <a:endParaRPr sz="1100"/>
          </a:p>
          <a:p>
            <a:pPr indent="0" lvl="0" marL="0" marR="0" rtl="0" algn="ctr">
              <a:spcBef>
                <a:spcPts val="0"/>
              </a:spcBef>
              <a:spcAft>
                <a:spcPts val="0"/>
              </a:spcAft>
              <a:buNone/>
            </a:pPr>
            <a:r>
              <a:rPr lang="en-GB" sz="1400">
                <a:solidFill>
                  <a:srgbClr val="F2F2F2"/>
                </a:solidFill>
                <a:latin typeface="Calibri"/>
                <a:ea typeface="Calibri"/>
                <a:cs typeface="Calibri"/>
                <a:sym typeface="Calibri"/>
              </a:rPr>
              <a:t>Application</a:t>
            </a:r>
            <a:endParaRPr sz="1100"/>
          </a:p>
          <a:p>
            <a:pPr indent="0" lvl="0" marL="0" marR="0" rtl="0" algn="ctr">
              <a:spcBef>
                <a:spcPts val="0"/>
              </a:spcBef>
              <a:spcAft>
                <a:spcPts val="0"/>
              </a:spcAft>
              <a:buNone/>
            </a:pPr>
            <a:r>
              <a:rPr lang="en-GB" sz="1400">
                <a:solidFill>
                  <a:srgbClr val="F2F2F2"/>
                </a:solidFill>
                <a:latin typeface="Calibri"/>
                <a:ea typeface="Calibri"/>
                <a:cs typeface="Calibri"/>
                <a:sym typeface="Calibri"/>
              </a:rPr>
              <a:t>Ngix</a:t>
            </a:r>
            <a:endParaRPr sz="1400">
              <a:solidFill>
                <a:srgbClr val="F2F2F2"/>
              </a:solidFill>
              <a:latin typeface="Calibri"/>
              <a:ea typeface="Calibri"/>
              <a:cs typeface="Calibri"/>
              <a:sym typeface="Calibri"/>
            </a:endParaRPr>
          </a:p>
          <a:p>
            <a:pPr indent="0" lvl="0" marL="0" marR="0" rtl="0" algn="ctr">
              <a:spcBef>
                <a:spcPts val="0"/>
              </a:spcBef>
              <a:spcAft>
                <a:spcPts val="0"/>
              </a:spcAft>
              <a:buNone/>
            </a:pPr>
            <a:r>
              <a:rPr lang="en-GB" sz="1400">
                <a:solidFill>
                  <a:srgbClr val="F2F2F2"/>
                </a:solidFill>
                <a:latin typeface="Calibri"/>
                <a:ea typeface="Calibri"/>
                <a:cs typeface="Calibri"/>
                <a:sym typeface="Calibri"/>
              </a:rPr>
              <a:t>IIS Web server</a:t>
            </a:r>
            <a:endParaRPr sz="1100"/>
          </a:p>
          <a:p>
            <a:pPr indent="0" lvl="0" marL="0" marR="0" rtl="0" algn="ctr">
              <a:spcBef>
                <a:spcPts val="0"/>
              </a:spcBef>
              <a:spcAft>
                <a:spcPts val="0"/>
              </a:spcAft>
              <a:buNone/>
            </a:pPr>
            <a:r>
              <a:rPr lang="en-GB" sz="1400">
                <a:solidFill>
                  <a:srgbClr val="F2F2F2"/>
                </a:solidFill>
                <a:latin typeface="Calibri"/>
                <a:ea typeface="Calibri"/>
                <a:cs typeface="Calibri"/>
                <a:sym typeface="Calibri"/>
              </a:rPr>
              <a:t>PostGreSql</a:t>
            </a:r>
            <a:endParaRPr sz="1400">
              <a:solidFill>
                <a:srgbClr val="F2F2F2"/>
              </a:solidFill>
              <a:latin typeface="Calibri"/>
              <a:ea typeface="Calibri"/>
              <a:cs typeface="Calibri"/>
              <a:sym typeface="Calibri"/>
            </a:endParaRPr>
          </a:p>
          <a:p>
            <a:pPr indent="0" lvl="0" marL="0" marR="0" rtl="0" algn="ctr">
              <a:spcBef>
                <a:spcPts val="0"/>
              </a:spcBef>
              <a:spcAft>
                <a:spcPts val="0"/>
              </a:spcAft>
              <a:buNone/>
            </a:pPr>
            <a:r>
              <a:rPr lang="en-GB" sz="1400">
                <a:solidFill>
                  <a:srgbClr val="F2F2F2"/>
                </a:solidFill>
                <a:latin typeface="Calibri"/>
                <a:ea typeface="Calibri"/>
                <a:cs typeface="Calibri"/>
                <a:sym typeface="Calibri"/>
              </a:rPr>
              <a:t>Many more…</a:t>
            </a:r>
            <a:endParaRPr sz="1100"/>
          </a:p>
        </p:txBody>
      </p:sp>
      <p:sp>
        <p:nvSpPr>
          <p:cNvPr id="129" name="Google Shape;129;p19"/>
          <p:cNvSpPr/>
          <p:nvPr/>
        </p:nvSpPr>
        <p:spPr>
          <a:xfrm>
            <a:off x="798954" y="782353"/>
            <a:ext cx="4572000" cy="6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rgbClr val="F2F2F2"/>
                </a:solidFill>
                <a:latin typeface="Calibri"/>
                <a:ea typeface="Calibri"/>
                <a:cs typeface="Calibri"/>
                <a:sym typeface="Calibri"/>
              </a:rPr>
              <a:t>CSS</a:t>
            </a:r>
            <a:endParaRPr sz="1100"/>
          </a:p>
          <a:p>
            <a:pPr indent="0" lvl="0" marL="0" marR="0" rtl="0" algn="ctr">
              <a:spcBef>
                <a:spcPts val="0"/>
              </a:spcBef>
              <a:spcAft>
                <a:spcPts val="0"/>
              </a:spcAft>
              <a:buNone/>
            </a:pPr>
            <a:r>
              <a:rPr lang="en-GB" sz="1400">
                <a:solidFill>
                  <a:srgbClr val="F2F2F2"/>
                </a:solidFill>
                <a:latin typeface="Calibri"/>
                <a:ea typeface="Calibri"/>
                <a:cs typeface="Calibri"/>
                <a:sym typeface="Calibri"/>
              </a:rPr>
              <a:t>HTML</a:t>
            </a:r>
            <a:endParaRPr sz="1100"/>
          </a:p>
          <a:p>
            <a:pPr indent="0" lvl="0" marL="0" marR="0" rtl="0" algn="ctr">
              <a:spcBef>
                <a:spcPts val="0"/>
              </a:spcBef>
              <a:spcAft>
                <a:spcPts val="0"/>
              </a:spcAft>
              <a:buNone/>
            </a:pPr>
            <a:r>
              <a:rPr lang="en-GB" sz="1400">
                <a:solidFill>
                  <a:srgbClr val="F2F2F2"/>
                </a:solidFill>
                <a:latin typeface="Calibri"/>
                <a:ea typeface="Calibri"/>
                <a:cs typeface="Calibri"/>
                <a:sym typeface="Calibri"/>
              </a:rPr>
              <a:t>Javascript</a:t>
            </a:r>
            <a:endParaRPr sz="1400">
              <a:solidFill>
                <a:srgbClr val="F2F2F2"/>
              </a:solidFill>
              <a:latin typeface="Calibri"/>
              <a:ea typeface="Calibri"/>
              <a:cs typeface="Calibri"/>
              <a:sym typeface="Calibri"/>
            </a:endParaRPr>
          </a:p>
        </p:txBody>
      </p:sp>
      <p:sp>
        <p:nvSpPr>
          <p:cNvPr id="130" name="Google Shape;130;p1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31" name="Google Shape;131;p1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4"/>
          <p:cNvSpPr txBox="1"/>
          <p:nvPr/>
        </p:nvSpPr>
        <p:spPr>
          <a:xfrm>
            <a:off x="1789501" y="4088800"/>
            <a:ext cx="67062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rgbClr val="3774A7"/>
                </a:solidFill>
                <a:latin typeface="Calibri"/>
                <a:ea typeface="Calibri"/>
                <a:cs typeface="Calibri"/>
                <a:sym typeface="Calibri"/>
              </a:rPr>
              <a:t>All web browsers understand these elements and use them to display on the screen</a:t>
            </a:r>
            <a:endParaRPr sz="1100"/>
          </a:p>
        </p:txBody>
      </p:sp>
      <p:sp>
        <p:nvSpPr>
          <p:cNvPr id="683" name="Google Shape;683;p64"/>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4" name="Google Shape;684;p64"/>
          <p:cNvSpPr txBox="1"/>
          <p:nvPr/>
        </p:nvSpPr>
        <p:spPr>
          <a:xfrm>
            <a:off x="3931030" y="1311074"/>
            <a:ext cx="12651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rgbClr val="2A87E5"/>
                </a:solidFill>
                <a:latin typeface="Lato"/>
                <a:ea typeface="Lato"/>
                <a:cs typeface="Lato"/>
                <a:sym typeface="Lato"/>
              </a:rPr>
              <a:t>.htm </a:t>
            </a:r>
            <a:r>
              <a:rPr lang="en-GB" sz="1500">
                <a:solidFill>
                  <a:schemeClr val="dk1"/>
                </a:solidFill>
                <a:latin typeface="Lato"/>
                <a:ea typeface="Lato"/>
                <a:cs typeface="Lato"/>
                <a:sym typeface="Lato"/>
              </a:rPr>
              <a:t>or</a:t>
            </a:r>
            <a:r>
              <a:rPr b="1" lang="en-GB" sz="1500">
                <a:solidFill>
                  <a:schemeClr val="dk1"/>
                </a:solidFill>
                <a:latin typeface="Lato"/>
                <a:ea typeface="Lato"/>
                <a:cs typeface="Lato"/>
                <a:sym typeface="Lato"/>
              </a:rPr>
              <a:t> </a:t>
            </a:r>
            <a:r>
              <a:rPr b="1" lang="en-GB" sz="1500">
                <a:solidFill>
                  <a:srgbClr val="2A87E5"/>
                </a:solidFill>
                <a:latin typeface="Lato"/>
                <a:ea typeface="Lato"/>
                <a:cs typeface="Lato"/>
                <a:sym typeface="Lato"/>
              </a:rPr>
              <a:t>.html </a:t>
            </a:r>
            <a:endParaRPr sz="1100"/>
          </a:p>
        </p:txBody>
      </p:sp>
      <p:sp>
        <p:nvSpPr>
          <p:cNvPr id="685" name="Google Shape;685;p64"/>
          <p:cNvSpPr/>
          <p:nvPr/>
        </p:nvSpPr>
        <p:spPr>
          <a:xfrm>
            <a:off x="2724026" y="1865075"/>
            <a:ext cx="3117900" cy="2608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GB" sz="1500">
                <a:solidFill>
                  <a:srgbClr val="89DDFF"/>
                </a:solidFill>
                <a:latin typeface="Arial"/>
                <a:ea typeface="Arial"/>
                <a:cs typeface="Arial"/>
                <a:sym typeface="Arial"/>
              </a:rPr>
              <a:t>&lt;!</a:t>
            </a:r>
            <a:r>
              <a:rPr b="0" lang="en-GB" sz="1500">
                <a:solidFill>
                  <a:srgbClr val="F07178"/>
                </a:solidFill>
                <a:latin typeface="Arial"/>
                <a:ea typeface="Arial"/>
                <a:cs typeface="Arial"/>
                <a:sym typeface="Arial"/>
              </a:rPr>
              <a:t>DOCTYPE</a:t>
            </a:r>
            <a:r>
              <a:rPr b="0" lang="en-GB" sz="1500">
                <a:solidFill>
                  <a:srgbClr val="EEFFFF"/>
                </a:solidFill>
                <a:latin typeface="Arial"/>
                <a:ea typeface="Arial"/>
                <a:cs typeface="Arial"/>
                <a:sym typeface="Arial"/>
              </a:rPr>
              <a:t> </a:t>
            </a:r>
            <a:r>
              <a:rPr b="0" i="1" lang="en-GB" sz="1500">
                <a:solidFill>
                  <a:srgbClr val="C792EA"/>
                </a:solidFill>
                <a:latin typeface="Arial"/>
                <a:ea typeface="Arial"/>
                <a:cs typeface="Arial"/>
                <a:sym typeface="Arial"/>
              </a:rPr>
              <a:t>html</a:t>
            </a:r>
            <a:r>
              <a:rPr b="0" lang="en-GB" sz="1500">
                <a:solidFill>
                  <a:srgbClr val="89DDFF"/>
                </a:solidFill>
                <a:latin typeface="Arial"/>
                <a:ea typeface="Arial"/>
                <a:cs typeface="Arial"/>
                <a:sym typeface="Arial"/>
              </a:rPr>
              <a:t>&gt;</a:t>
            </a:r>
            <a:endParaRPr b="0" sz="1500">
              <a:solidFill>
                <a:srgbClr val="EEFFFF"/>
              </a:solidFill>
              <a:latin typeface="Arial"/>
              <a:ea typeface="Arial"/>
              <a:cs typeface="Arial"/>
              <a:sym typeface="Arial"/>
            </a:endParaRPr>
          </a:p>
          <a:p>
            <a:pPr indent="0" lvl="0" marL="0" marR="0" rtl="0" algn="l">
              <a:spcBef>
                <a:spcPts val="0"/>
              </a:spcBef>
              <a:spcAft>
                <a:spcPts val="0"/>
              </a:spcAft>
              <a:buNone/>
            </a:pPr>
            <a:r>
              <a:rPr b="0" lang="en-GB" sz="1500">
                <a:solidFill>
                  <a:srgbClr val="89DDFF"/>
                </a:solidFill>
                <a:latin typeface="Arial"/>
                <a:ea typeface="Arial"/>
                <a:cs typeface="Arial"/>
                <a:sym typeface="Arial"/>
              </a:rPr>
              <a:t>&lt;</a:t>
            </a:r>
            <a:r>
              <a:rPr b="0" lang="en-GB" sz="1500">
                <a:solidFill>
                  <a:srgbClr val="F07178"/>
                </a:solidFill>
                <a:latin typeface="Arial"/>
                <a:ea typeface="Arial"/>
                <a:cs typeface="Arial"/>
                <a:sym typeface="Arial"/>
              </a:rPr>
              <a:t>html</a:t>
            </a:r>
            <a:r>
              <a:rPr b="0" lang="en-GB" sz="1500">
                <a:solidFill>
                  <a:srgbClr val="89DDFF"/>
                </a:solidFill>
                <a:latin typeface="Arial"/>
                <a:ea typeface="Arial"/>
                <a:cs typeface="Arial"/>
                <a:sym typeface="Arial"/>
              </a:rPr>
              <a:t>&gt;</a:t>
            </a:r>
            <a:endParaRPr b="0" sz="1500">
              <a:solidFill>
                <a:srgbClr val="EEFFFF"/>
              </a:solidFill>
              <a:latin typeface="Arial"/>
              <a:ea typeface="Arial"/>
              <a:cs typeface="Arial"/>
              <a:sym typeface="Arial"/>
            </a:endParaRPr>
          </a:p>
          <a:p>
            <a:pPr indent="0" lvl="0" marL="0" marR="0" rtl="0" algn="l">
              <a:spcBef>
                <a:spcPts val="0"/>
              </a:spcBef>
              <a:spcAft>
                <a:spcPts val="0"/>
              </a:spcAft>
              <a:buNone/>
            </a:pPr>
            <a:r>
              <a:rPr b="0" lang="en-GB" sz="1500">
                <a:solidFill>
                  <a:srgbClr val="89DDFF"/>
                </a:solidFill>
                <a:latin typeface="Arial"/>
                <a:ea typeface="Arial"/>
                <a:cs typeface="Arial"/>
                <a:sym typeface="Arial"/>
              </a:rPr>
              <a:t>    &lt;</a:t>
            </a:r>
            <a:r>
              <a:rPr b="0" lang="en-GB" sz="1500">
                <a:solidFill>
                  <a:srgbClr val="F07178"/>
                </a:solidFill>
                <a:latin typeface="Arial"/>
                <a:ea typeface="Arial"/>
                <a:cs typeface="Arial"/>
                <a:sym typeface="Arial"/>
              </a:rPr>
              <a:t>head</a:t>
            </a:r>
            <a:r>
              <a:rPr b="0" lang="en-GB" sz="1500">
                <a:solidFill>
                  <a:srgbClr val="89DDFF"/>
                </a:solidFill>
                <a:latin typeface="Arial"/>
                <a:ea typeface="Arial"/>
                <a:cs typeface="Arial"/>
                <a:sym typeface="Arial"/>
              </a:rPr>
              <a:t>&gt;</a:t>
            </a:r>
            <a:endParaRPr b="0" sz="1500">
              <a:solidFill>
                <a:srgbClr val="EEFFFF"/>
              </a:solidFill>
              <a:latin typeface="Arial"/>
              <a:ea typeface="Arial"/>
              <a:cs typeface="Arial"/>
              <a:sym typeface="Arial"/>
            </a:endParaRPr>
          </a:p>
          <a:p>
            <a:pPr indent="0" lvl="0" marL="0" marR="0" rtl="0" algn="l">
              <a:spcBef>
                <a:spcPts val="0"/>
              </a:spcBef>
              <a:spcAft>
                <a:spcPts val="0"/>
              </a:spcAft>
              <a:buNone/>
            </a:pPr>
            <a:r>
              <a:rPr b="0" i="1" lang="en-GB" sz="1500">
                <a:solidFill>
                  <a:schemeClr val="accent6"/>
                </a:solidFill>
                <a:latin typeface="Arial"/>
                <a:ea typeface="Arial"/>
                <a:cs typeface="Arial"/>
                <a:sym typeface="Arial"/>
              </a:rPr>
              <a:t> </a:t>
            </a:r>
            <a:r>
              <a:rPr b="0" i="1" lang="en-GB" sz="1500">
                <a:solidFill>
                  <a:srgbClr val="9900FF"/>
                </a:solidFill>
                <a:latin typeface="Arial"/>
                <a:ea typeface="Arial"/>
                <a:cs typeface="Arial"/>
                <a:sym typeface="Arial"/>
              </a:rPr>
              <a:t>     &lt;!-- meta information --&gt;</a:t>
            </a:r>
            <a:endParaRPr b="0" sz="1500">
              <a:solidFill>
                <a:srgbClr val="9900FF"/>
              </a:solidFill>
              <a:latin typeface="Arial"/>
              <a:ea typeface="Arial"/>
              <a:cs typeface="Arial"/>
              <a:sym typeface="Arial"/>
            </a:endParaRPr>
          </a:p>
          <a:p>
            <a:pPr indent="0" lvl="0" marL="0" marR="0" rtl="0" algn="l">
              <a:spcBef>
                <a:spcPts val="0"/>
              </a:spcBef>
              <a:spcAft>
                <a:spcPts val="0"/>
              </a:spcAft>
              <a:buNone/>
            </a:pPr>
            <a:r>
              <a:rPr b="0" lang="en-GB" sz="1500">
                <a:solidFill>
                  <a:srgbClr val="89DDFF"/>
                </a:solidFill>
                <a:latin typeface="Arial"/>
                <a:ea typeface="Arial"/>
                <a:cs typeface="Arial"/>
                <a:sym typeface="Arial"/>
              </a:rPr>
              <a:t>    &lt;/</a:t>
            </a:r>
            <a:r>
              <a:rPr b="0" lang="en-GB" sz="1500">
                <a:solidFill>
                  <a:srgbClr val="F07178"/>
                </a:solidFill>
                <a:latin typeface="Arial"/>
                <a:ea typeface="Arial"/>
                <a:cs typeface="Arial"/>
                <a:sym typeface="Arial"/>
              </a:rPr>
              <a:t>head</a:t>
            </a:r>
            <a:r>
              <a:rPr b="0" lang="en-GB" sz="1500">
                <a:solidFill>
                  <a:srgbClr val="89DDFF"/>
                </a:solidFill>
                <a:latin typeface="Arial"/>
                <a:ea typeface="Arial"/>
                <a:cs typeface="Arial"/>
                <a:sym typeface="Arial"/>
              </a:rPr>
              <a:t>&gt;</a:t>
            </a:r>
            <a:endParaRPr b="0" sz="1500">
              <a:solidFill>
                <a:srgbClr val="EEFFFF"/>
              </a:solidFill>
              <a:latin typeface="Arial"/>
              <a:ea typeface="Arial"/>
              <a:cs typeface="Arial"/>
              <a:sym typeface="Arial"/>
            </a:endParaRPr>
          </a:p>
          <a:p>
            <a:pPr indent="0" lvl="0" marL="0" marR="0" rtl="0" algn="l">
              <a:spcBef>
                <a:spcPts val="0"/>
              </a:spcBef>
              <a:spcAft>
                <a:spcPts val="0"/>
              </a:spcAft>
              <a:buNone/>
            </a:pPr>
            <a:r>
              <a:rPr b="0" lang="en-GB" sz="1500">
                <a:solidFill>
                  <a:srgbClr val="89DDFF"/>
                </a:solidFill>
                <a:latin typeface="Arial"/>
                <a:ea typeface="Arial"/>
                <a:cs typeface="Arial"/>
                <a:sym typeface="Arial"/>
              </a:rPr>
              <a:t>    &lt;</a:t>
            </a:r>
            <a:r>
              <a:rPr b="0" lang="en-GB" sz="1500">
                <a:solidFill>
                  <a:srgbClr val="F07178"/>
                </a:solidFill>
                <a:latin typeface="Arial"/>
                <a:ea typeface="Arial"/>
                <a:cs typeface="Arial"/>
                <a:sym typeface="Arial"/>
              </a:rPr>
              <a:t>body</a:t>
            </a:r>
            <a:r>
              <a:rPr b="0" lang="en-GB" sz="1500">
                <a:solidFill>
                  <a:srgbClr val="89DDFF"/>
                </a:solidFill>
                <a:latin typeface="Arial"/>
                <a:ea typeface="Arial"/>
                <a:cs typeface="Arial"/>
                <a:sym typeface="Arial"/>
              </a:rPr>
              <a:t>&gt;</a:t>
            </a:r>
            <a:endParaRPr b="0" sz="1500">
              <a:solidFill>
                <a:srgbClr val="EEFFFF"/>
              </a:solidFill>
              <a:latin typeface="Arial"/>
              <a:ea typeface="Arial"/>
              <a:cs typeface="Arial"/>
              <a:sym typeface="Arial"/>
            </a:endParaRPr>
          </a:p>
          <a:p>
            <a:pPr indent="0" lvl="0" marL="0" marR="0" rtl="0" algn="l">
              <a:spcBef>
                <a:spcPts val="0"/>
              </a:spcBef>
              <a:spcAft>
                <a:spcPts val="0"/>
              </a:spcAft>
              <a:buNone/>
            </a:pPr>
            <a:r>
              <a:rPr b="0" i="1" lang="en-GB" sz="1500">
                <a:solidFill>
                  <a:srgbClr val="9900FF"/>
                </a:solidFill>
                <a:latin typeface="Arial"/>
                <a:ea typeface="Arial"/>
                <a:cs typeface="Arial"/>
                <a:sym typeface="Arial"/>
              </a:rPr>
              <a:t>      &lt;!-- the content of the page --&gt;</a:t>
            </a:r>
            <a:endParaRPr b="0" sz="1500">
              <a:solidFill>
                <a:srgbClr val="9900FF"/>
              </a:solidFill>
              <a:latin typeface="Arial"/>
              <a:ea typeface="Arial"/>
              <a:cs typeface="Arial"/>
              <a:sym typeface="Arial"/>
            </a:endParaRPr>
          </a:p>
          <a:p>
            <a:pPr indent="0" lvl="0" marL="0" marR="0" rtl="0" algn="l">
              <a:spcBef>
                <a:spcPts val="0"/>
              </a:spcBef>
              <a:spcAft>
                <a:spcPts val="0"/>
              </a:spcAft>
              <a:buNone/>
            </a:pPr>
            <a:r>
              <a:rPr b="0" lang="en-GB" sz="1500">
                <a:solidFill>
                  <a:srgbClr val="89DDFF"/>
                </a:solidFill>
                <a:latin typeface="Arial"/>
                <a:ea typeface="Arial"/>
                <a:cs typeface="Arial"/>
                <a:sym typeface="Arial"/>
              </a:rPr>
              <a:t>    &lt;/</a:t>
            </a:r>
            <a:r>
              <a:rPr b="0" lang="en-GB" sz="1500">
                <a:solidFill>
                  <a:srgbClr val="F07178"/>
                </a:solidFill>
                <a:latin typeface="Arial"/>
                <a:ea typeface="Arial"/>
                <a:cs typeface="Arial"/>
                <a:sym typeface="Arial"/>
              </a:rPr>
              <a:t>body</a:t>
            </a:r>
            <a:r>
              <a:rPr b="0" lang="en-GB" sz="1500">
                <a:solidFill>
                  <a:srgbClr val="89DDFF"/>
                </a:solidFill>
                <a:latin typeface="Arial"/>
                <a:ea typeface="Arial"/>
                <a:cs typeface="Arial"/>
                <a:sym typeface="Arial"/>
              </a:rPr>
              <a:t>&gt;</a:t>
            </a:r>
            <a:endParaRPr b="0" sz="1500">
              <a:solidFill>
                <a:srgbClr val="EEFFFF"/>
              </a:solidFill>
              <a:latin typeface="Arial"/>
              <a:ea typeface="Arial"/>
              <a:cs typeface="Arial"/>
              <a:sym typeface="Arial"/>
            </a:endParaRPr>
          </a:p>
          <a:p>
            <a:pPr indent="0" lvl="0" marL="0" marR="0" rtl="0" algn="l">
              <a:spcBef>
                <a:spcPts val="0"/>
              </a:spcBef>
              <a:spcAft>
                <a:spcPts val="0"/>
              </a:spcAft>
              <a:buNone/>
            </a:pPr>
            <a:r>
              <a:rPr b="0" lang="en-GB" sz="1500">
                <a:solidFill>
                  <a:srgbClr val="89DDFF"/>
                </a:solidFill>
                <a:latin typeface="Arial"/>
                <a:ea typeface="Arial"/>
                <a:cs typeface="Arial"/>
                <a:sym typeface="Arial"/>
              </a:rPr>
              <a:t>&lt;/</a:t>
            </a:r>
            <a:r>
              <a:rPr b="0" lang="en-GB" sz="1500">
                <a:solidFill>
                  <a:srgbClr val="F07178"/>
                </a:solidFill>
                <a:latin typeface="Arial"/>
                <a:ea typeface="Arial"/>
                <a:cs typeface="Arial"/>
                <a:sym typeface="Arial"/>
              </a:rPr>
              <a:t>html</a:t>
            </a:r>
            <a:r>
              <a:rPr b="0" lang="en-GB" sz="1500">
                <a:solidFill>
                  <a:srgbClr val="89DDFF"/>
                </a:solidFill>
                <a:latin typeface="Arial"/>
                <a:ea typeface="Arial"/>
                <a:cs typeface="Arial"/>
                <a:sym typeface="Arial"/>
              </a:rPr>
              <a:t>&gt;</a:t>
            </a:r>
            <a:endParaRPr b="0" sz="1500">
              <a:solidFill>
                <a:srgbClr val="EEFFFF"/>
              </a:solidFill>
              <a:latin typeface="Arial"/>
              <a:ea typeface="Arial"/>
              <a:cs typeface="Arial"/>
              <a:sym typeface="Arial"/>
            </a:endParaRPr>
          </a:p>
          <a:p>
            <a:pPr indent="0" lvl="0" marL="0" marR="0" rtl="0" algn="l">
              <a:spcBef>
                <a:spcPts val="0"/>
              </a:spcBef>
              <a:spcAft>
                <a:spcPts val="0"/>
              </a:spcAft>
              <a:buNone/>
            </a:pPr>
            <a:br>
              <a:rPr b="0" lang="en-GB" sz="1500">
                <a:solidFill>
                  <a:srgbClr val="EEFFFF"/>
                </a:solidFill>
                <a:latin typeface="Arial"/>
                <a:ea typeface="Arial"/>
                <a:cs typeface="Arial"/>
                <a:sym typeface="Arial"/>
              </a:rPr>
            </a:br>
            <a:endParaRPr b="0" sz="1500">
              <a:solidFill>
                <a:srgbClr val="EEFFFF"/>
              </a:solidFill>
              <a:latin typeface="Arial"/>
              <a:ea typeface="Arial"/>
              <a:cs typeface="Arial"/>
              <a:sym typeface="Arial"/>
            </a:endParaRPr>
          </a:p>
        </p:txBody>
      </p:sp>
      <p:sp>
        <p:nvSpPr>
          <p:cNvPr id="686" name="Google Shape;686;p64"/>
          <p:cNvSpPr txBox="1"/>
          <p:nvPr/>
        </p:nvSpPr>
        <p:spPr>
          <a:xfrm>
            <a:off x="3755045" y="1090284"/>
            <a:ext cx="1366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We name files as </a:t>
            </a:r>
            <a:endParaRPr sz="1100"/>
          </a:p>
        </p:txBody>
      </p:sp>
      <p:sp>
        <p:nvSpPr>
          <p:cNvPr id="687" name="Google Shape;687;p64"/>
          <p:cNvSpPr txBox="1"/>
          <p:nvPr/>
        </p:nvSpPr>
        <p:spPr>
          <a:xfrm>
            <a:off x="6279775" y="2375550"/>
            <a:ext cx="2447100" cy="689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300">
                <a:solidFill>
                  <a:schemeClr val="dk1"/>
                </a:solidFill>
                <a:latin typeface="Calibri"/>
                <a:ea typeface="Calibri"/>
                <a:cs typeface="Calibri"/>
                <a:sym typeface="Calibri"/>
              </a:rPr>
              <a:t>We can include the page title, scripts, styles, metainfo for the document</a:t>
            </a:r>
            <a:endParaRPr sz="1300"/>
          </a:p>
        </p:txBody>
      </p:sp>
      <p:sp>
        <p:nvSpPr>
          <p:cNvPr id="688" name="Google Shape;688;p64"/>
          <p:cNvSpPr txBox="1"/>
          <p:nvPr/>
        </p:nvSpPr>
        <p:spPr>
          <a:xfrm>
            <a:off x="7197175" y="3175497"/>
            <a:ext cx="1529700" cy="72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300">
                <a:solidFill>
                  <a:schemeClr val="dk1"/>
                </a:solidFill>
                <a:latin typeface="Calibri"/>
                <a:ea typeface="Calibri"/>
                <a:cs typeface="Calibri"/>
                <a:sym typeface="Calibri"/>
              </a:rPr>
              <a:t>Everything that we want to display on the screen</a:t>
            </a:r>
            <a:endParaRPr sz="1300"/>
          </a:p>
        </p:txBody>
      </p:sp>
      <p:sp>
        <p:nvSpPr>
          <p:cNvPr id="689" name="Google Shape;689;p64"/>
          <p:cNvSpPr txBox="1"/>
          <p:nvPr/>
        </p:nvSpPr>
        <p:spPr>
          <a:xfrm>
            <a:off x="2724019" y="326813"/>
            <a:ext cx="4492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lt1"/>
                </a:solidFill>
                <a:latin typeface="Lato Light"/>
                <a:ea typeface="Lato Light"/>
                <a:cs typeface="Lato Light"/>
                <a:sym typeface="Lato Light"/>
              </a:rPr>
              <a:t>Structure of HTML Documents</a:t>
            </a:r>
            <a:endParaRPr sz="1100"/>
          </a:p>
        </p:txBody>
      </p:sp>
      <p:cxnSp>
        <p:nvCxnSpPr>
          <p:cNvPr id="690" name="Google Shape;690;p64"/>
          <p:cNvCxnSpPr/>
          <p:nvPr/>
        </p:nvCxnSpPr>
        <p:spPr>
          <a:xfrm>
            <a:off x="5196118" y="2704719"/>
            <a:ext cx="1096200" cy="0"/>
          </a:xfrm>
          <a:prstGeom prst="straightConnector1">
            <a:avLst/>
          </a:prstGeom>
          <a:noFill/>
          <a:ln cap="flat" cmpd="sng" w="9525">
            <a:solidFill>
              <a:srgbClr val="7F7F7F"/>
            </a:solidFill>
            <a:prstDash val="solid"/>
            <a:miter lim="800000"/>
            <a:headEnd len="sm" w="sm" type="none"/>
            <a:tailEnd len="sm" w="sm" type="none"/>
          </a:ln>
        </p:spPr>
      </p:cxnSp>
      <p:cxnSp>
        <p:nvCxnSpPr>
          <p:cNvPr id="691" name="Google Shape;691;p64"/>
          <p:cNvCxnSpPr/>
          <p:nvPr/>
        </p:nvCxnSpPr>
        <p:spPr>
          <a:xfrm>
            <a:off x="5735193" y="3390519"/>
            <a:ext cx="1284000" cy="0"/>
          </a:xfrm>
          <a:prstGeom prst="straightConnector1">
            <a:avLst/>
          </a:prstGeom>
          <a:noFill/>
          <a:ln cap="flat" cmpd="sng" w="9525">
            <a:solidFill>
              <a:srgbClr val="7F7F7F"/>
            </a:solidFill>
            <a:prstDash val="solid"/>
            <a:miter lim="800000"/>
            <a:headEnd len="sm" w="sm" type="none"/>
            <a:tailEnd len="sm" w="sm" type="none"/>
          </a:ln>
        </p:spPr>
      </p:cxnSp>
      <p:sp>
        <p:nvSpPr>
          <p:cNvPr id="692" name="Google Shape;692;p6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693" name="Google Shape;693;p64"/>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694" name="Google Shape;694;p64"/>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695" name="Google Shape;695;p6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5"/>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1" name="Google Shape;701;p65"/>
          <p:cNvSpPr/>
          <p:nvPr/>
        </p:nvSpPr>
        <p:spPr>
          <a:xfrm>
            <a:off x="2900126" y="1261921"/>
            <a:ext cx="3877200" cy="33882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02" name="Google Shape;702;p65"/>
          <p:cNvSpPr txBox="1"/>
          <p:nvPr/>
        </p:nvSpPr>
        <p:spPr>
          <a:xfrm>
            <a:off x="3049868" y="1405464"/>
            <a:ext cx="11904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Heading</a:t>
            </a:r>
            <a:endParaRPr sz="1100"/>
          </a:p>
        </p:txBody>
      </p:sp>
      <p:sp>
        <p:nvSpPr>
          <p:cNvPr id="703" name="Google Shape;703;p65"/>
          <p:cNvSpPr txBox="1"/>
          <p:nvPr/>
        </p:nvSpPr>
        <p:spPr>
          <a:xfrm>
            <a:off x="2235111" y="281194"/>
            <a:ext cx="62265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lt1"/>
                </a:solidFill>
                <a:latin typeface="Lato Light"/>
                <a:ea typeface="Lato Light"/>
                <a:cs typeface="Lato Light"/>
                <a:sym typeface="Lato Light"/>
              </a:rPr>
              <a:t>Elements are instructions to the Browser</a:t>
            </a:r>
            <a:endParaRPr sz="1100"/>
          </a:p>
        </p:txBody>
      </p:sp>
      <p:sp>
        <p:nvSpPr>
          <p:cNvPr id="704" name="Google Shape;704;p65"/>
          <p:cNvSpPr txBox="1"/>
          <p:nvPr/>
        </p:nvSpPr>
        <p:spPr>
          <a:xfrm>
            <a:off x="3049868" y="1823752"/>
            <a:ext cx="35778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Before you begin to decide to start coding, you must first understand what it is used for. This is </a:t>
            </a:r>
            <a:r>
              <a:rPr b="1" lang="en-GB" sz="1400">
                <a:solidFill>
                  <a:schemeClr val="dk1"/>
                </a:solidFill>
                <a:latin typeface="Calibri"/>
                <a:ea typeface="Calibri"/>
                <a:cs typeface="Calibri"/>
                <a:sym typeface="Calibri"/>
              </a:rPr>
              <a:t>just</a:t>
            </a:r>
            <a:r>
              <a:rPr lang="en-GB" sz="1400">
                <a:solidFill>
                  <a:schemeClr val="dk1"/>
                </a:solidFill>
                <a:latin typeface="Calibri"/>
                <a:ea typeface="Calibri"/>
                <a:cs typeface="Calibri"/>
                <a:sym typeface="Calibri"/>
              </a:rPr>
              <a:t> a paragraph with several elements intact</a:t>
            </a:r>
            <a:endParaRPr sz="1100"/>
          </a:p>
        </p:txBody>
      </p:sp>
      <p:sp>
        <p:nvSpPr>
          <p:cNvPr id="705" name="Google Shape;705;p65"/>
          <p:cNvSpPr txBox="1"/>
          <p:nvPr/>
        </p:nvSpPr>
        <p:spPr>
          <a:xfrm>
            <a:off x="3049868" y="2731833"/>
            <a:ext cx="3577800" cy="6924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First Item</a:t>
            </a:r>
            <a:endParaRPr sz="1100"/>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Second Item</a:t>
            </a:r>
            <a:endParaRPr sz="1100"/>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Third Item</a:t>
            </a:r>
            <a:endParaRPr sz="1100"/>
          </a:p>
        </p:txBody>
      </p:sp>
      <p:cxnSp>
        <p:nvCxnSpPr>
          <p:cNvPr id="706" name="Google Shape;706;p65"/>
          <p:cNvCxnSpPr/>
          <p:nvPr/>
        </p:nvCxnSpPr>
        <p:spPr>
          <a:xfrm>
            <a:off x="1953768" y="1656969"/>
            <a:ext cx="1096200" cy="0"/>
          </a:xfrm>
          <a:prstGeom prst="straightConnector1">
            <a:avLst/>
          </a:prstGeom>
          <a:noFill/>
          <a:ln cap="flat" cmpd="sng" w="9525">
            <a:solidFill>
              <a:srgbClr val="7F7F7F"/>
            </a:solidFill>
            <a:prstDash val="solid"/>
            <a:miter lim="800000"/>
            <a:headEnd len="sm" w="sm" type="none"/>
            <a:tailEnd len="sm" w="sm" type="none"/>
          </a:ln>
        </p:spPr>
      </p:cxnSp>
      <p:sp>
        <p:nvSpPr>
          <p:cNvPr id="707" name="Google Shape;707;p65"/>
          <p:cNvSpPr txBox="1"/>
          <p:nvPr/>
        </p:nvSpPr>
        <p:spPr>
          <a:xfrm>
            <a:off x="1409412" y="1492267"/>
            <a:ext cx="600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chemeClr val="dk1"/>
                </a:solidFill>
                <a:latin typeface="Arial"/>
                <a:ea typeface="Arial"/>
                <a:cs typeface="Arial"/>
                <a:sym typeface="Arial"/>
              </a:rPr>
              <a:t>&lt;h1&gt;</a:t>
            </a:r>
            <a:endParaRPr sz="1100"/>
          </a:p>
        </p:txBody>
      </p:sp>
      <p:cxnSp>
        <p:nvCxnSpPr>
          <p:cNvPr id="708" name="Google Shape;708;p65"/>
          <p:cNvCxnSpPr/>
          <p:nvPr/>
        </p:nvCxnSpPr>
        <p:spPr>
          <a:xfrm>
            <a:off x="2372106" y="2357788"/>
            <a:ext cx="693900" cy="0"/>
          </a:xfrm>
          <a:prstGeom prst="straightConnector1">
            <a:avLst/>
          </a:prstGeom>
          <a:noFill/>
          <a:ln cap="flat" cmpd="sng" w="9525">
            <a:solidFill>
              <a:srgbClr val="7F7F7F"/>
            </a:solidFill>
            <a:prstDash val="solid"/>
            <a:miter lim="800000"/>
            <a:headEnd len="sm" w="sm" type="none"/>
            <a:tailEnd len="sm" w="sm" type="none"/>
          </a:ln>
        </p:spPr>
      </p:cxnSp>
      <p:sp>
        <p:nvSpPr>
          <p:cNvPr id="709" name="Google Shape;709;p65"/>
          <p:cNvSpPr txBox="1"/>
          <p:nvPr/>
        </p:nvSpPr>
        <p:spPr>
          <a:xfrm>
            <a:off x="1944426" y="2194031"/>
            <a:ext cx="4845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chemeClr val="dk1"/>
                </a:solidFill>
                <a:latin typeface="Arial"/>
                <a:ea typeface="Arial"/>
                <a:cs typeface="Arial"/>
                <a:sym typeface="Arial"/>
              </a:rPr>
              <a:t>&lt;b&gt;</a:t>
            </a:r>
            <a:endParaRPr sz="1100"/>
          </a:p>
        </p:txBody>
      </p:sp>
      <p:cxnSp>
        <p:nvCxnSpPr>
          <p:cNvPr id="710" name="Google Shape;710;p65"/>
          <p:cNvCxnSpPr/>
          <p:nvPr/>
        </p:nvCxnSpPr>
        <p:spPr>
          <a:xfrm>
            <a:off x="4240339" y="3078082"/>
            <a:ext cx="2911800" cy="0"/>
          </a:xfrm>
          <a:prstGeom prst="straightConnector1">
            <a:avLst/>
          </a:prstGeom>
          <a:noFill/>
          <a:ln cap="flat" cmpd="sng" w="9525">
            <a:solidFill>
              <a:srgbClr val="7F7F7F"/>
            </a:solidFill>
            <a:prstDash val="solid"/>
            <a:miter lim="800000"/>
            <a:headEnd len="sm" w="sm" type="none"/>
            <a:tailEnd len="sm" w="sm" type="none"/>
          </a:ln>
        </p:spPr>
      </p:cxnSp>
      <p:sp>
        <p:nvSpPr>
          <p:cNvPr id="711" name="Google Shape;711;p65"/>
          <p:cNvSpPr txBox="1"/>
          <p:nvPr/>
        </p:nvSpPr>
        <p:spPr>
          <a:xfrm>
            <a:off x="7158990" y="2919720"/>
            <a:ext cx="600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chemeClr val="dk1"/>
                </a:solidFill>
                <a:latin typeface="Arial"/>
                <a:ea typeface="Arial"/>
                <a:cs typeface="Arial"/>
                <a:sym typeface="Arial"/>
              </a:rPr>
              <a:t>&lt;li&gt;</a:t>
            </a:r>
            <a:endParaRPr sz="1100"/>
          </a:p>
        </p:txBody>
      </p:sp>
      <p:sp>
        <p:nvSpPr>
          <p:cNvPr id="712" name="Google Shape;712;p65"/>
          <p:cNvSpPr txBox="1"/>
          <p:nvPr/>
        </p:nvSpPr>
        <p:spPr>
          <a:xfrm>
            <a:off x="7289292" y="1936740"/>
            <a:ext cx="4845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chemeClr val="dk1"/>
                </a:solidFill>
                <a:latin typeface="Arial"/>
                <a:ea typeface="Arial"/>
                <a:cs typeface="Arial"/>
                <a:sym typeface="Arial"/>
              </a:rPr>
              <a:t>&lt;p&gt;</a:t>
            </a:r>
            <a:endParaRPr sz="1100"/>
          </a:p>
        </p:txBody>
      </p:sp>
      <p:cxnSp>
        <p:nvCxnSpPr>
          <p:cNvPr id="713" name="Google Shape;713;p65"/>
          <p:cNvCxnSpPr/>
          <p:nvPr/>
        </p:nvCxnSpPr>
        <p:spPr>
          <a:xfrm>
            <a:off x="6498907" y="2095102"/>
            <a:ext cx="783300" cy="0"/>
          </a:xfrm>
          <a:prstGeom prst="straightConnector1">
            <a:avLst/>
          </a:prstGeom>
          <a:noFill/>
          <a:ln cap="flat" cmpd="sng" w="9525">
            <a:solidFill>
              <a:srgbClr val="7F7F7F"/>
            </a:solidFill>
            <a:prstDash val="solid"/>
            <a:miter lim="800000"/>
            <a:headEnd len="sm" w="sm" type="none"/>
            <a:tailEnd len="sm" w="sm" type="none"/>
          </a:ln>
        </p:spPr>
      </p:cxnSp>
      <p:graphicFrame>
        <p:nvGraphicFramePr>
          <p:cNvPr id="714" name="Google Shape;714;p65"/>
          <p:cNvGraphicFramePr/>
          <p:nvPr/>
        </p:nvGraphicFramePr>
        <p:xfrm>
          <a:off x="3066055" y="3759125"/>
          <a:ext cx="3000000" cy="3000000"/>
        </p:xfrm>
        <a:graphic>
          <a:graphicData uri="http://schemas.openxmlformats.org/drawingml/2006/table">
            <a:tbl>
              <a:tblPr bandRow="1" firstRow="1">
                <a:noFill/>
                <a:tableStyleId>{488200C1-219E-464C-A1DE-7FBBA3DEA195}</a:tableStyleId>
              </a:tblPr>
              <a:tblGrid>
                <a:gridCol w="1340100"/>
                <a:gridCol w="1340100"/>
              </a:tblGrid>
              <a:tr h="278150">
                <a:tc>
                  <a:txBody>
                    <a:bodyPr/>
                    <a:lstStyle/>
                    <a:p>
                      <a:pPr indent="0" lvl="0" marL="0" marR="0" rtl="0" algn="l">
                        <a:spcBef>
                          <a:spcPts val="0"/>
                        </a:spcBef>
                        <a:spcAft>
                          <a:spcPts val="0"/>
                        </a:spcAft>
                        <a:buNone/>
                      </a:pPr>
                      <a:r>
                        <a:rPr b="0" lang="en-GB" sz="1400" u="none" cap="none" strike="noStrike">
                          <a:solidFill>
                            <a:srgbClr val="FFFFFF"/>
                          </a:solidFill>
                          <a:latin typeface="Lato"/>
                          <a:ea typeface="Lato"/>
                          <a:cs typeface="Lato"/>
                          <a:sym typeface="Lato"/>
                        </a:rPr>
                        <a:t>Firstname</a:t>
                      </a:r>
                      <a:endParaRPr b="0" sz="1400">
                        <a:solidFill>
                          <a:srgbClr val="FFFFFF"/>
                        </a:solidFill>
                        <a:latin typeface="Lato"/>
                        <a:ea typeface="Lato"/>
                        <a:cs typeface="Lato"/>
                        <a:sym typeface="Lato"/>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spcBef>
                          <a:spcPts val="0"/>
                        </a:spcBef>
                        <a:spcAft>
                          <a:spcPts val="0"/>
                        </a:spcAft>
                        <a:buNone/>
                      </a:pPr>
                      <a:r>
                        <a:rPr b="0" lang="en-GB" sz="1400">
                          <a:solidFill>
                            <a:srgbClr val="FFFFFF"/>
                          </a:solidFill>
                          <a:latin typeface="Lato"/>
                          <a:ea typeface="Lato"/>
                          <a:cs typeface="Lato"/>
                          <a:sym typeface="Lato"/>
                        </a:rPr>
                        <a:t>Last </a:t>
                      </a:r>
                      <a:r>
                        <a:rPr b="0" lang="en-GB">
                          <a:solidFill>
                            <a:srgbClr val="FFFFFF"/>
                          </a:solidFill>
                          <a:latin typeface="Lato"/>
                          <a:ea typeface="Lato"/>
                          <a:cs typeface="Lato"/>
                          <a:sym typeface="Lato"/>
                        </a:rPr>
                        <a:t>N</a:t>
                      </a:r>
                      <a:r>
                        <a:rPr b="0" lang="en-GB" sz="1400">
                          <a:solidFill>
                            <a:srgbClr val="FFFFFF"/>
                          </a:solidFill>
                          <a:latin typeface="Lato"/>
                          <a:ea typeface="Lato"/>
                          <a:cs typeface="Lato"/>
                          <a:sym typeface="Lato"/>
                        </a:rPr>
                        <a:t>ame</a:t>
                      </a:r>
                      <a:endParaRPr b="0" sz="1400">
                        <a:solidFill>
                          <a:srgbClr val="FFFFFF"/>
                        </a:solidFill>
                        <a:latin typeface="Lato"/>
                        <a:ea typeface="Lato"/>
                        <a:cs typeface="Lato"/>
                        <a:sym typeface="Lato"/>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78150">
                <a:tc>
                  <a:txBody>
                    <a:bodyPr/>
                    <a:lstStyle/>
                    <a:p>
                      <a:pPr indent="0" lvl="0" marL="0" marR="0" rtl="0" algn="l">
                        <a:spcBef>
                          <a:spcPts val="0"/>
                        </a:spcBef>
                        <a:spcAft>
                          <a:spcPts val="0"/>
                        </a:spcAft>
                        <a:buNone/>
                      </a:pPr>
                      <a:r>
                        <a:rPr b="0" lang="en-GB" sz="1400">
                          <a:solidFill>
                            <a:srgbClr val="666666"/>
                          </a:solidFill>
                          <a:latin typeface="Lato"/>
                          <a:ea typeface="Lato"/>
                          <a:cs typeface="Lato"/>
                          <a:sym typeface="Lato"/>
                        </a:rPr>
                        <a:t>Luke</a:t>
                      </a:r>
                      <a:endParaRPr b="0" sz="1400">
                        <a:solidFill>
                          <a:srgbClr val="666666"/>
                        </a:solidFill>
                        <a:latin typeface="Lato"/>
                        <a:ea typeface="Lato"/>
                        <a:cs typeface="Lato"/>
                        <a:sym typeface="Lato"/>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spcBef>
                          <a:spcPts val="0"/>
                        </a:spcBef>
                        <a:spcAft>
                          <a:spcPts val="0"/>
                        </a:spcAft>
                        <a:buNone/>
                      </a:pPr>
                      <a:r>
                        <a:rPr b="0" lang="en-GB" sz="1400">
                          <a:solidFill>
                            <a:srgbClr val="666666"/>
                          </a:solidFill>
                          <a:latin typeface="Lato"/>
                          <a:ea typeface="Lato"/>
                          <a:cs typeface="Lato"/>
                          <a:sym typeface="Lato"/>
                        </a:rPr>
                        <a:t>Skywalk</a:t>
                      </a:r>
                      <a:endParaRPr sz="1100">
                        <a:solidFill>
                          <a:srgbClr val="666666"/>
                        </a:solidFill>
                      </a:endParaRPr>
                    </a:p>
                  </a:txBody>
                  <a:tcPr marT="34300" marB="34300" marR="68600" marL="686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cxnSp>
        <p:nvCxnSpPr>
          <p:cNvPr id="715" name="Google Shape;715;p65"/>
          <p:cNvCxnSpPr/>
          <p:nvPr/>
        </p:nvCxnSpPr>
        <p:spPr>
          <a:xfrm>
            <a:off x="2318440" y="4008280"/>
            <a:ext cx="693900" cy="0"/>
          </a:xfrm>
          <a:prstGeom prst="straightConnector1">
            <a:avLst/>
          </a:prstGeom>
          <a:noFill/>
          <a:ln cap="flat" cmpd="sng" w="9525">
            <a:solidFill>
              <a:srgbClr val="7F7F7F"/>
            </a:solidFill>
            <a:prstDash val="solid"/>
            <a:miter lim="800000"/>
            <a:headEnd len="sm" w="sm" type="none"/>
            <a:tailEnd len="sm" w="sm" type="none"/>
          </a:ln>
        </p:spPr>
      </p:cxnSp>
      <p:sp>
        <p:nvSpPr>
          <p:cNvPr id="716" name="Google Shape;716;p65"/>
          <p:cNvSpPr txBox="1"/>
          <p:nvPr/>
        </p:nvSpPr>
        <p:spPr>
          <a:xfrm>
            <a:off x="1771942" y="3844523"/>
            <a:ext cx="600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chemeClr val="dk1"/>
                </a:solidFill>
                <a:latin typeface="Arial"/>
                <a:ea typeface="Arial"/>
                <a:cs typeface="Arial"/>
                <a:sym typeface="Arial"/>
              </a:rPr>
              <a:t>&lt;tr&gt;</a:t>
            </a:r>
            <a:endParaRPr sz="1100"/>
          </a:p>
        </p:txBody>
      </p:sp>
      <p:sp>
        <p:nvSpPr>
          <p:cNvPr id="717" name="Google Shape;717;p65"/>
          <p:cNvSpPr txBox="1"/>
          <p:nvPr/>
        </p:nvSpPr>
        <p:spPr>
          <a:xfrm>
            <a:off x="1748967" y="4087792"/>
            <a:ext cx="7530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accent1"/>
                </a:solidFill>
                <a:latin typeface="Calibri"/>
                <a:ea typeface="Calibri"/>
                <a:cs typeface="Calibri"/>
                <a:sym typeface="Calibri"/>
              </a:rPr>
              <a:t>Table Element</a:t>
            </a:r>
            <a:endParaRPr sz="1100"/>
          </a:p>
        </p:txBody>
      </p:sp>
      <p:sp>
        <p:nvSpPr>
          <p:cNvPr id="718" name="Google Shape;718;p65"/>
          <p:cNvSpPr txBox="1"/>
          <p:nvPr/>
        </p:nvSpPr>
        <p:spPr>
          <a:xfrm>
            <a:off x="1953768" y="2434090"/>
            <a:ext cx="7107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accent1"/>
                </a:solidFill>
                <a:latin typeface="Calibri"/>
                <a:ea typeface="Calibri"/>
                <a:cs typeface="Calibri"/>
                <a:sym typeface="Calibri"/>
              </a:rPr>
              <a:t>Bold Element</a:t>
            </a:r>
            <a:endParaRPr sz="1100"/>
          </a:p>
        </p:txBody>
      </p:sp>
      <p:sp>
        <p:nvSpPr>
          <p:cNvPr id="719" name="Google Shape;719;p65"/>
          <p:cNvSpPr txBox="1"/>
          <p:nvPr/>
        </p:nvSpPr>
        <p:spPr>
          <a:xfrm>
            <a:off x="1393581" y="1745942"/>
            <a:ext cx="8334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accent1"/>
                </a:solidFill>
                <a:latin typeface="Calibri"/>
                <a:ea typeface="Calibri"/>
                <a:cs typeface="Calibri"/>
                <a:sym typeface="Calibri"/>
              </a:rPr>
              <a:t>Header Element</a:t>
            </a:r>
            <a:endParaRPr sz="1100"/>
          </a:p>
        </p:txBody>
      </p:sp>
      <p:sp>
        <p:nvSpPr>
          <p:cNvPr id="720" name="Google Shape;720;p65"/>
          <p:cNvSpPr txBox="1"/>
          <p:nvPr/>
        </p:nvSpPr>
        <p:spPr>
          <a:xfrm>
            <a:off x="7251121" y="2251189"/>
            <a:ext cx="9585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accent1"/>
                </a:solidFill>
                <a:latin typeface="Calibri"/>
                <a:ea typeface="Calibri"/>
                <a:cs typeface="Calibri"/>
                <a:sym typeface="Calibri"/>
              </a:rPr>
              <a:t>Paragraph Element</a:t>
            </a:r>
            <a:endParaRPr sz="1100"/>
          </a:p>
        </p:txBody>
      </p:sp>
      <p:sp>
        <p:nvSpPr>
          <p:cNvPr id="721" name="Google Shape;721;p65"/>
          <p:cNvSpPr txBox="1"/>
          <p:nvPr/>
        </p:nvSpPr>
        <p:spPr>
          <a:xfrm>
            <a:off x="7188605" y="3173910"/>
            <a:ext cx="6627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accent1"/>
                </a:solidFill>
                <a:latin typeface="Calibri"/>
                <a:ea typeface="Calibri"/>
                <a:cs typeface="Calibri"/>
                <a:sym typeface="Calibri"/>
              </a:rPr>
              <a:t>List Element</a:t>
            </a:r>
            <a:endParaRPr sz="1100"/>
          </a:p>
        </p:txBody>
      </p:sp>
      <p:sp>
        <p:nvSpPr>
          <p:cNvPr id="722" name="Google Shape;722;p6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723" name="Google Shape;723;p65"/>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724" name="Google Shape;724;p65"/>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725" name="Google Shape;725;p6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6"/>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1" name="Google Shape;731;p66"/>
          <p:cNvSpPr/>
          <p:nvPr/>
        </p:nvSpPr>
        <p:spPr>
          <a:xfrm>
            <a:off x="818567" y="2001029"/>
            <a:ext cx="7690200" cy="18327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32" name="Google Shape;732;p66"/>
          <p:cNvSpPr txBox="1"/>
          <p:nvPr/>
        </p:nvSpPr>
        <p:spPr>
          <a:xfrm>
            <a:off x="2778750" y="238538"/>
            <a:ext cx="35865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Element Description</a:t>
            </a:r>
            <a:endParaRPr sz="1100"/>
          </a:p>
        </p:txBody>
      </p:sp>
      <p:sp>
        <p:nvSpPr>
          <p:cNvPr id="733" name="Google Shape;733;p66"/>
          <p:cNvSpPr txBox="1"/>
          <p:nvPr/>
        </p:nvSpPr>
        <p:spPr>
          <a:xfrm>
            <a:off x="1243713" y="2457331"/>
            <a:ext cx="6839700" cy="7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600">
                <a:solidFill>
                  <a:schemeClr val="dk1"/>
                </a:solidFill>
                <a:latin typeface="Arial"/>
                <a:ea typeface="Arial"/>
                <a:cs typeface="Arial"/>
                <a:sym typeface="Arial"/>
              </a:rPr>
              <a:t>&lt;h1&gt;</a:t>
            </a:r>
            <a:r>
              <a:rPr lang="en-GB" sz="4500">
                <a:solidFill>
                  <a:schemeClr val="dk1"/>
                </a:solidFill>
                <a:latin typeface="Lato"/>
                <a:ea typeface="Lato"/>
                <a:cs typeface="Lato"/>
                <a:sym typeface="Lato"/>
              </a:rPr>
              <a:t>This is a Heading</a:t>
            </a:r>
            <a:r>
              <a:rPr b="1" lang="en-GB" sz="3600">
                <a:solidFill>
                  <a:schemeClr val="dk1"/>
                </a:solidFill>
                <a:latin typeface="Arial"/>
                <a:ea typeface="Arial"/>
                <a:cs typeface="Arial"/>
                <a:sym typeface="Arial"/>
              </a:rPr>
              <a:t>&lt;</a:t>
            </a:r>
            <a:r>
              <a:rPr b="1" lang="en-GB" sz="3600">
                <a:solidFill>
                  <a:srgbClr val="EE8481"/>
                </a:solidFill>
                <a:latin typeface="Arial"/>
                <a:ea typeface="Arial"/>
                <a:cs typeface="Arial"/>
                <a:sym typeface="Arial"/>
              </a:rPr>
              <a:t>/</a:t>
            </a:r>
            <a:r>
              <a:rPr b="1" lang="en-GB" sz="3600">
                <a:solidFill>
                  <a:schemeClr val="dk1"/>
                </a:solidFill>
                <a:latin typeface="Arial"/>
                <a:ea typeface="Arial"/>
                <a:cs typeface="Arial"/>
                <a:sym typeface="Arial"/>
              </a:rPr>
              <a:t>h1&gt;</a:t>
            </a:r>
            <a:endParaRPr sz="1100"/>
          </a:p>
        </p:txBody>
      </p:sp>
      <p:sp>
        <p:nvSpPr>
          <p:cNvPr id="734" name="Google Shape;734;p66"/>
          <p:cNvSpPr txBox="1"/>
          <p:nvPr/>
        </p:nvSpPr>
        <p:spPr>
          <a:xfrm>
            <a:off x="783163" y="1567808"/>
            <a:ext cx="600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chemeClr val="dk1"/>
                </a:solidFill>
                <a:latin typeface="Arial"/>
                <a:ea typeface="Arial"/>
                <a:cs typeface="Arial"/>
                <a:sym typeface="Arial"/>
              </a:rPr>
              <a:t>&lt;h1&gt;</a:t>
            </a:r>
            <a:endParaRPr sz="1100"/>
          </a:p>
        </p:txBody>
      </p:sp>
      <p:sp>
        <p:nvSpPr>
          <p:cNvPr id="735" name="Google Shape;735;p66"/>
          <p:cNvSpPr txBox="1"/>
          <p:nvPr/>
        </p:nvSpPr>
        <p:spPr>
          <a:xfrm>
            <a:off x="818567" y="1781739"/>
            <a:ext cx="8334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accent1"/>
                </a:solidFill>
                <a:latin typeface="Calibri"/>
                <a:ea typeface="Calibri"/>
                <a:cs typeface="Calibri"/>
                <a:sym typeface="Calibri"/>
              </a:rPr>
              <a:t>Header Element</a:t>
            </a:r>
            <a:endParaRPr sz="1100"/>
          </a:p>
        </p:txBody>
      </p:sp>
      <p:sp>
        <p:nvSpPr>
          <p:cNvPr id="736" name="Google Shape;736;p66"/>
          <p:cNvSpPr txBox="1"/>
          <p:nvPr/>
        </p:nvSpPr>
        <p:spPr>
          <a:xfrm>
            <a:off x="3271050" y="550550"/>
            <a:ext cx="26019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Lato Light"/>
                <a:ea typeface="Lato Light"/>
                <a:cs typeface="Lato Light"/>
                <a:sym typeface="Lato Light"/>
              </a:rPr>
              <a:t>What does an element look like</a:t>
            </a:r>
            <a:endParaRPr sz="1100"/>
          </a:p>
        </p:txBody>
      </p:sp>
      <p:sp>
        <p:nvSpPr>
          <p:cNvPr id="737" name="Google Shape;737;p66"/>
          <p:cNvSpPr txBox="1"/>
          <p:nvPr/>
        </p:nvSpPr>
        <p:spPr>
          <a:xfrm>
            <a:off x="783163" y="3856704"/>
            <a:ext cx="27654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900">
                <a:solidFill>
                  <a:schemeClr val="dk1"/>
                </a:solidFill>
                <a:latin typeface="Calibri"/>
                <a:ea typeface="Calibri"/>
                <a:cs typeface="Calibri"/>
                <a:sym typeface="Calibri"/>
              </a:rPr>
              <a:t>Note: </a:t>
            </a:r>
            <a:endParaRPr sz="1100"/>
          </a:p>
          <a:p>
            <a:pPr indent="0" lvl="0" marL="0" marR="0" rtl="0" algn="l">
              <a:spcBef>
                <a:spcPts val="0"/>
              </a:spcBef>
              <a:spcAft>
                <a:spcPts val="0"/>
              </a:spcAft>
              <a:buNone/>
            </a:pPr>
            <a:r>
              <a:rPr i="1" lang="en-GB" sz="900">
                <a:solidFill>
                  <a:schemeClr val="dk1"/>
                </a:solidFill>
                <a:latin typeface="Calibri"/>
                <a:ea typeface="Calibri"/>
                <a:cs typeface="Calibri"/>
                <a:sym typeface="Calibri"/>
              </a:rPr>
              <a:t>The forward "/" slash when we are closing the tag</a:t>
            </a:r>
            <a:endParaRPr sz="1100"/>
          </a:p>
          <a:p>
            <a:pPr indent="0" lvl="0" marL="0" marR="0" rtl="0" algn="l">
              <a:spcBef>
                <a:spcPts val="0"/>
              </a:spcBef>
              <a:spcAft>
                <a:spcPts val="0"/>
              </a:spcAft>
              <a:buNone/>
            </a:pPr>
            <a:r>
              <a:rPr i="1" lang="en-GB" sz="900">
                <a:solidFill>
                  <a:schemeClr val="dk1"/>
                </a:solidFill>
                <a:latin typeface="Calibri"/>
                <a:ea typeface="Calibri"/>
                <a:cs typeface="Calibri"/>
                <a:sym typeface="Calibri"/>
              </a:rPr>
              <a:t>Strive to only have one &lt;h1&gt; heading in a HTML element</a:t>
            </a:r>
            <a:endParaRPr sz="1100"/>
          </a:p>
        </p:txBody>
      </p:sp>
      <p:sp>
        <p:nvSpPr>
          <p:cNvPr id="738" name="Google Shape;738;p66"/>
          <p:cNvSpPr txBox="1"/>
          <p:nvPr/>
        </p:nvSpPr>
        <p:spPr>
          <a:xfrm>
            <a:off x="1412148" y="2099541"/>
            <a:ext cx="8694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Opening Tag</a:t>
            </a:r>
            <a:endParaRPr sz="1100"/>
          </a:p>
        </p:txBody>
      </p:sp>
      <p:cxnSp>
        <p:nvCxnSpPr>
          <p:cNvPr id="739" name="Google Shape;739;p66"/>
          <p:cNvCxnSpPr/>
          <p:nvPr/>
        </p:nvCxnSpPr>
        <p:spPr>
          <a:xfrm>
            <a:off x="1824228" y="2307293"/>
            <a:ext cx="0" cy="353700"/>
          </a:xfrm>
          <a:prstGeom prst="straightConnector1">
            <a:avLst/>
          </a:prstGeom>
          <a:noFill/>
          <a:ln cap="flat" cmpd="sng" w="9525">
            <a:solidFill>
              <a:srgbClr val="7F7F7F"/>
            </a:solidFill>
            <a:prstDash val="solid"/>
            <a:miter lim="800000"/>
            <a:headEnd len="sm" w="sm" type="none"/>
            <a:tailEnd len="sm" w="sm" type="none"/>
          </a:ln>
        </p:spPr>
      </p:cxnSp>
      <p:sp>
        <p:nvSpPr>
          <p:cNvPr id="740" name="Google Shape;740;p66"/>
          <p:cNvSpPr txBox="1"/>
          <p:nvPr/>
        </p:nvSpPr>
        <p:spPr>
          <a:xfrm>
            <a:off x="6921613" y="2113763"/>
            <a:ext cx="803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Closing Tag</a:t>
            </a:r>
            <a:endParaRPr sz="1100"/>
          </a:p>
        </p:txBody>
      </p:sp>
      <p:cxnSp>
        <p:nvCxnSpPr>
          <p:cNvPr id="741" name="Google Shape;741;p66"/>
          <p:cNvCxnSpPr/>
          <p:nvPr/>
        </p:nvCxnSpPr>
        <p:spPr>
          <a:xfrm>
            <a:off x="7356348" y="2330374"/>
            <a:ext cx="0" cy="353700"/>
          </a:xfrm>
          <a:prstGeom prst="straightConnector1">
            <a:avLst/>
          </a:prstGeom>
          <a:noFill/>
          <a:ln cap="flat" cmpd="sng" w="9525">
            <a:solidFill>
              <a:srgbClr val="7F7F7F"/>
            </a:solidFill>
            <a:prstDash val="solid"/>
            <a:miter lim="800000"/>
            <a:headEnd len="sm" w="sm" type="none"/>
            <a:tailEnd len="sm" w="sm" type="none"/>
          </a:ln>
        </p:spPr>
      </p:cxnSp>
      <p:cxnSp>
        <p:nvCxnSpPr>
          <p:cNvPr id="742" name="Google Shape;742;p66"/>
          <p:cNvCxnSpPr/>
          <p:nvPr/>
        </p:nvCxnSpPr>
        <p:spPr>
          <a:xfrm>
            <a:off x="4295396" y="3295134"/>
            <a:ext cx="0" cy="154200"/>
          </a:xfrm>
          <a:prstGeom prst="straightConnector1">
            <a:avLst/>
          </a:prstGeom>
          <a:noFill/>
          <a:ln cap="flat" cmpd="sng" w="9525">
            <a:solidFill>
              <a:srgbClr val="7F7F7F"/>
            </a:solidFill>
            <a:prstDash val="solid"/>
            <a:miter lim="800000"/>
            <a:headEnd len="sm" w="sm" type="none"/>
            <a:tailEnd len="sm" w="sm" type="none"/>
          </a:ln>
        </p:spPr>
      </p:cxnSp>
      <p:sp>
        <p:nvSpPr>
          <p:cNvPr id="743" name="Google Shape;743;p66"/>
          <p:cNvSpPr txBox="1"/>
          <p:nvPr/>
        </p:nvSpPr>
        <p:spPr>
          <a:xfrm>
            <a:off x="3378710" y="3444548"/>
            <a:ext cx="2360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Content (What is rendered/displayed)</a:t>
            </a:r>
            <a:endParaRPr sz="1100"/>
          </a:p>
        </p:txBody>
      </p:sp>
      <p:cxnSp>
        <p:nvCxnSpPr>
          <p:cNvPr id="744" name="Google Shape;744;p66"/>
          <p:cNvCxnSpPr/>
          <p:nvPr/>
        </p:nvCxnSpPr>
        <p:spPr>
          <a:xfrm>
            <a:off x="2462024" y="3297421"/>
            <a:ext cx="1833300" cy="0"/>
          </a:xfrm>
          <a:prstGeom prst="straightConnector1">
            <a:avLst/>
          </a:prstGeom>
          <a:noFill/>
          <a:ln cap="flat" cmpd="sng" w="9525">
            <a:solidFill>
              <a:srgbClr val="7F7F7F"/>
            </a:solidFill>
            <a:prstDash val="solid"/>
            <a:miter lim="800000"/>
            <a:headEnd len="sm" w="sm" type="none"/>
            <a:tailEnd len="sm" w="sm" type="none"/>
          </a:ln>
        </p:spPr>
      </p:cxnSp>
      <p:cxnSp>
        <p:nvCxnSpPr>
          <p:cNvPr id="745" name="Google Shape;745;p66"/>
          <p:cNvCxnSpPr/>
          <p:nvPr/>
        </p:nvCxnSpPr>
        <p:spPr>
          <a:xfrm>
            <a:off x="4295396" y="3296634"/>
            <a:ext cx="2240400" cy="0"/>
          </a:xfrm>
          <a:prstGeom prst="straightConnector1">
            <a:avLst/>
          </a:prstGeom>
          <a:noFill/>
          <a:ln cap="flat" cmpd="sng" w="9525">
            <a:solidFill>
              <a:srgbClr val="7F7F7F"/>
            </a:solidFill>
            <a:prstDash val="solid"/>
            <a:miter lim="800000"/>
            <a:headEnd len="sm" w="sm" type="none"/>
            <a:tailEnd len="sm" w="sm" type="none"/>
          </a:ln>
        </p:spPr>
      </p:cxnSp>
      <p:cxnSp>
        <p:nvCxnSpPr>
          <p:cNvPr id="746" name="Google Shape;746;p66"/>
          <p:cNvCxnSpPr/>
          <p:nvPr/>
        </p:nvCxnSpPr>
        <p:spPr>
          <a:xfrm>
            <a:off x="2468882" y="3219078"/>
            <a:ext cx="0" cy="75900"/>
          </a:xfrm>
          <a:prstGeom prst="straightConnector1">
            <a:avLst/>
          </a:prstGeom>
          <a:noFill/>
          <a:ln cap="flat" cmpd="sng" w="9525">
            <a:solidFill>
              <a:srgbClr val="7F7F7F"/>
            </a:solidFill>
            <a:prstDash val="solid"/>
            <a:miter lim="800000"/>
            <a:headEnd len="sm" w="sm" type="none"/>
            <a:tailEnd len="sm" w="sm" type="none"/>
          </a:ln>
        </p:spPr>
      </p:cxnSp>
      <p:cxnSp>
        <p:nvCxnSpPr>
          <p:cNvPr id="747" name="Google Shape;747;p66"/>
          <p:cNvCxnSpPr/>
          <p:nvPr/>
        </p:nvCxnSpPr>
        <p:spPr>
          <a:xfrm>
            <a:off x="6535676" y="3219078"/>
            <a:ext cx="0" cy="75900"/>
          </a:xfrm>
          <a:prstGeom prst="straightConnector1">
            <a:avLst/>
          </a:prstGeom>
          <a:noFill/>
          <a:ln cap="flat" cmpd="sng" w="9525">
            <a:solidFill>
              <a:srgbClr val="7F7F7F"/>
            </a:solidFill>
            <a:prstDash val="solid"/>
            <a:miter lim="800000"/>
            <a:headEnd len="sm" w="sm" type="none"/>
            <a:tailEnd len="sm" w="sm" type="none"/>
          </a:ln>
        </p:spPr>
      </p:cxnSp>
      <p:sp>
        <p:nvSpPr>
          <p:cNvPr id="748" name="Google Shape;748;p66"/>
          <p:cNvSpPr txBox="1"/>
          <p:nvPr/>
        </p:nvSpPr>
        <p:spPr>
          <a:xfrm>
            <a:off x="2558424" y="1290050"/>
            <a:ext cx="3977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F92600"/>
                </a:solidFill>
                <a:latin typeface="Calibri"/>
                <a:ea typeface="Calibri"/>
                <a:cs typeface="Calibri"/>
                <a:sym typeface="Calibri"/>
              </a:rPr>
              <a:t>#Rule 1: </a:t>
            </a:r>
            <a:r>
              <a:rPr b="1" lang="en-GB" sz="1400">
                <a:solidFill>
                  <a:schemeClr val="dk1"/>
                </a:solidFill>
                <a:latin typeface="Calibri"/>
                <a:ea typeface="Calibri"/>
                <a:cs typeface="Calibri"/>
                <a:sym typeface="Calibri"/>
              </a:rPr>
              <a:t>Surround</a:t>
            </a:r>
            <a:r>
              <a:rPr lang="en-GB" sz="1400">
                <a:solidFill>
                  <a:schemeClr val="dk1"/>
                </a:solidFill>
                <a:latin typeface="Calibri"/>
                <a:ea typeface="Calibri"/>
                <a:cs typeface="Calibri"/>
                <a:sym typeface="Calibri"/>
              </a:rPr>
              <a:t> text with HTML element </a:t>
            </a:r>
            <a:r>
              <a:rPr b="1" lang="en-GB" sz="1400">
                <a:solidFill>
                  <a:schemeClr val="dk1"/>
                </a:solidFill>
                <a:latin typeface="Calibri"/>
                <a:ea typeface="Calibri"/>
                <a:cs typeface="Calibri"/>
                <a:sym typeface="Calibri"/>
              </a:rPr>
              <a:t>tags</a:t>
            </a:r>
            <a:endParaRPr sz="1100"/>
          </a:p>
        </p:txBody>
      </p:sp>
      <p:sp>
        <p:nvSpPr>
          <p:cNvPr id="749" name="Google Shape;749;p66"/>
          <p:cNvSpPr txBox="1"/>
          <p:nvPr/>
        </p:nvSpPr>
        <p:spPr>
          <a:xfrm>
            <a:off x="2689799" y="1478775"/>
            <a:ext cx="35865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dk1"/>
                </a:solidFill>
                <a:latin typeface="Calibri"/>
                <a:ea typeface="Calibri"/>
                <a:cs typeface="Calibri"/>
                <a:sym typeface="Calibri"/>
              </a:rPr>
              <a:t>Tags give a meaning, such as a heading or a link to a text</a:t>
            </a:r>
            <a:endParaRPr sz="1100"/>
          </a:p>
        </p:txBody>
      </p:sp>
      <p:sp>
        <p:nvSpPr>
          <p:cNvPr id="750" name="Google Shape;750;p6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751" name="Google Shape;751;p66"/>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752" name="Google Shape;752;p66"/>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753" name="Google Shape;753;p6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8" name="Shape 758"/>
        <p:cNvGrpSpPr/>
        <p:nvPr/>
      </p:nvGrpSpPr>
      <p:grpSpPr>
        <a:xfrm>
          <a:off x="0" y="0"/>
          <a:ext cx="0" cy="0"/>
          <a:chOff x="0" y="0"/>
          <a:chExt cx="0" cy="0"/>
        </a:xfrm>
      </p:grpSpPr>
      <p:pic>
        <p:nvPicPr>
          <p:cNvPr id="759" name="Google Shape;759;p67"/>
          <p:cNvPicPr preferRelativeResize="0"/>
          <p:nvPr/>
        </p:nvPicPr>
        <p:blipFill rotWithShape="1">
          <a:blip r:embed="rId3">
            <a:alphaModFix/>
          </a:blip>
          <a:srcRect b="0" l="0" r="0" t="0"/>
          <a:stretch/>
        </p:blipFill>
        <p:spPr>
          <a:xfrm>
            <a:off x="482600" y="1023938"/>
            <a:ext cx="3968750" cy="3095624"/>
          </a:xfrm>
          <a:prstGeom prst="rect">
            <a:avLst/>
          </a:prstGeom>
          <a:noFill/>
          <a:ln>
            <a:noFill/>
          </a:ln>
        </p:spPr>
      </p:pic>
      <p:pic>
        <p:nvPicPr>
          <p:cNvPr id="760" name="Google Shape;760;p67"/>
          <p:cNvPicPr preferRelativeResize="0"/>
          <p:nvPr/>
        </p:nvPicPr>
        <p:blipFill rotWithShape="1">
          <a:blip r:embed="rId4">
            <a:alphaModFix/>
          </a:blip>
          <a:srcRect b="0" l="0" r="0" t="0"/>
          <a:stretch/>
        </p:blipFill>
        <p:spPr>
          <a:xfrm>
            <a:off x="4692649" y="1083469"/>
            <a:ext cx="3968750" cy="2976562"/>
          </a:xfrm>
          <a:prstGeom prst="rect">
            <a:avLst/>
          </a:prstGeom>
          <a:noFill/>
          <a:ln>
            <a:noFill/>
          </a:ln>
        </p:spPr>
      </p:pic>
      <p:sp>
        <p:nvSpPr>
          <p:cNvPr id="761" name="Google Shape;761;p67"/>
          <p:cNvSpPr txBox="1"/>
          <p:nvPr/>
        </p:nvSpPr>
        <p:spPr>
          <a:xfrm>
            <a:off x="2410950" y="286075"/>
            <a:ext cx="4322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solidFill>
                  <a:srgbClr val="3B41C9"/>
                </a:solidFill>
                <a:latin typeface="Montserrat"/>
                <a:ea typeface="Montserrat"/>
                <a:cs typeface="Montserrat"/>
                <a:sym typeface="Montserrat"/>
              </a:rPr>
              <a:t>The </a:t>
            </a:r>
            <a:r>
              <a:rPr b="1" lang="en-GB" sz="2600">
                <a:solidFill>
                  <a:srgbClr val="3B41C9"/>
                </a:solidFill>
                <a:latin typeface="Montserrat"/>
                <a:ea typeface="Montserrat"/>
                <a:cs typeface="Montserrat"/>
                <a:sym typeface="Montserrat"/>
              </a:rPr>
              <a:t>FOLD</a:t>
            </a:r>
            <a:endParaRPr sz="2400">
              <a:solidFill>
                <a:schemeClr val="dk1"/>
              </a:solidFill>
              <a:latin typeface="Calibri"/>
              <a:ea typeface="Calibri"/>
              <a:cs typeface="Calibri"/>
              <a:sym typeface="Calibri"/>
            </a:endParaRPr>
          </a:p>
        </p:txBody>
      </p:sp>
      <p:pic>
        <p:nvPicPr>
          <p:cNvPr id="762" name="Google Shape;762;p67"/>
          <p:cNvPicPr preferRelativeResize="0"/>
          <p:nvPr/>
        </p:nvPicPr>
        <p:blipFill rotWithShape="1">
          <a:blip r:embed="rId5">
            <a:alphaModFix/>
          </a:blip>
          <a:srcRect b="0" l="0" r="0" t="0"/>
          <a:stretch/>
        </p:blipFill>
        <p:spPr>
          <a:xfrm>
            <a:off x="3057800" y="162289"/>
            <a:ext cx="210933" cy="210933"/>
          </a:xfrm>
          <a:prstGeom prst="rect">
            <a:avLst/>
          </a:prstGeom>
          <a:noFill/>
          <a:ln>
            <a:noFill/>
          </a:ln>
        </p:spPr>
      </p:pic>
      <p:pic>
        <p:nvPicPr>
          <p:cNvPr id="763" name="Google Shape;763;p67"/>
          <p:cNvPicPr preferRelativeResize="0"/>
          <p:nvPr/>
        </p:nvPicPr>
        <p:blipFill rotWithShape="1">
          <a:blip r:embed="rId6">
            <a:alphaModFix/>
          </a:blip>
          <a:srcRect b="0" l="0" r="0" t="0"/>
          <a:stretch/>
        </p:blipFill>
        <p:spPr>
          <a:xfrm rot="5400000">
            <a:off x="-11" y="4287237"/>
            <a:ext cx="856264" cy="856264"/>
          </a:xfrm>
          <a:prstGeom prst="rect">
            <a:avLst/>
          </a:prstGeom>
          <a:noFill/>
          <a:ln>
            <a:noFill/>
          </a:ln>
        </p:spPr>
      </p:pic>
      <p:pic>
        <p:nvPicPr>
          <p:cNvPr id="764" name="Google Shape;764;p67"/>
          <p:cNvPicPr preferRelativeResize="0"/>
          <p:nvPr/>
        </p:nvPicPr>
        <p:blipFill rotWithShape="1">
          <a:blip r:embed="rId7">
            <a:alphaModFix/>
          </a:blip>
          <a:srcRect b="0" l="0" r="0" t="0"/>
          <a:stretch/>
        </p:blipFill>
        <p:spPr>
          <a:xfrm rot="5400000">
            <a:off x="236961" y="4007382"/>
            <a:ext cx="856264" cy="856264"/>
          </a:xfrm>
          <a:prstGeom prst="rect">
            <a:avLst/>
          </a:prstGeom>
          <a:noFill/>
          <a:ln>
            <a:noFill/>
          </a:ln>
        </p:spPr>
      </p:pic>
      <p:sp>
        <p:nvSpPr>
          <p:cNvPr id="765" name="Google Shape;765;p6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766" name="Google Shape;766;p6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68"/>
          <p:cNvPicPr preferRelativeResize="0"/>
          <p:nvPr/>
        </p:nvPicPr>
        <p:blipFill rotWithShape="1">
          <a:blip r:embed="rId3">
            <a:alphaModFix/>
          </a:blip>
          <a:srcRect b="0" l="0" r="0" t="0"/>
          <a:stretch/>
        </p:blipFill>
        <p:spPr>
          <a:xfrm>
            <a:off x="0" y="1057759"/>
            <a:ext cx="5274671" cy="2712687"/>
          </a:xfrm>
          <a:prstGeom prst="rect">
            <a:avLst/>
          </a:prstGeom>
          <a:noFill/>
          <a:ln>
            <a:noFill/>
          </a:ln>
        </p:spPr>
      </p:pic>
      <p:pic>
        <p:nvPicPr>
          <p:cNvPr id="772" name="Google Shape;772;p68"/>
          <p:cNvPicPr preferRelativeResize="0"/>
          <p:nvPr/>
        </p:nvPicPr>
        <p:blipFill rotWithShape="1">
          <a:blip r:embed="rId4">
            <a:alphaModFix/>
          </a:blip>
          <a:srcRect b="0" l="0" r="0" t="0"/>
          <a:stretch/>
        </p:blipFill>
        <p:spPr>
          <a:xfrm>
            <a:off x="5371240" y="0"/>
            <a:ext cx="1553732" cy="5143500"/>
          </a:xfrm>
          <a:prstGeom prst="rect">
            <a:avLst/>
          </a:prstGeom>
          <a:noFill/>
          <a:ln>
            <a:noFill/>
          </a:ln>
        </p:spPr>
      </p:pic>
      <p:sp>
        <p:nvSpPr>
          <p:cNvPr id="773" name="Google Shape;773;p68"/>
          <p:cNvSpPr txBox="1"/>
          <p:nvPr/>
        </p:nvSpPr>
        <p:spPr>
          <a:xfrm>
            <a:off x="0" y="422988"/>
            <a:ext cx="4322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solidFill>
                  <a:srgbClr val="3B41C9"/>
                </a:solidFill>
                <a:latin typeface="Montserrat"/>
                <a:ea typeface="Montserrat"/>
                <a:cs typeface="Montserrat"/>
                <a:sym typeface="Montserrat"/>
              </a:rPr>
              <a:t>The </a:t>
            </a:r>
            <a:r>
              <a:rPr b="1" lang="en-GB" sz="2600">
                <a:solidFill>
                  <a:srgbClr val="3B41C9"/>
                </a:solidFill>
                <a:latin typeface="Montserrat"/>
                <a:ea typeface="Montserrat"/>
                <a:cs typeface="Montserrat"/>
                <a:sym typeface="Montserrat"/>
              </a:rPr>
              <a:t>FOLD</a:t>
            </a:r>
            <a:endParaRPr sz="2400">
              <a:solidFill>
                <a:schemeClr val="dk1"/>
              </a:solidFill>
              <a:latin typeface="Calibri"/>
              <a:ea typeface="Calibri"/>
              <a:cs typeface="Calibri"/>
              <a:sym typeface="Calibri"/>
            </a:endParaRPr>
          </a:p>
        </p:txBody>
      </p:sp>
      <p:pic>
        <p:nvPicPr>
          <p:cNvPr id="774" name="Google Shape;774;p68"/>
          <p:cNvPicPr preferRelativeResize="0"/>
          <p:nvPr/>
        </p:nvPicPr>
        <p:blipFill rotWithShape="1">
          <a:blip r:embed="rId5">
            <a:alphaModFix/>
          </a:blip>
          <a:srcRect b="0" l="0" r="0" t="0"/>
          <a:stretch/>
        </p:blipFill>
        <p:spPr>
          <a:xfrm>
            <a:off x="2945175" y="274914"/>
            <a:ext cx="210933" cy="210933"/>
          </a:xfrm>
          <a:prstGeom prst="rect">
            <a:avLst/>
          </a:prstGeom>
          <a:noFill/>
          <a:ln>
            <a:noFill/>
          </a:ln>
        </p:spPr>
      </p:pic>
      <p:pic>
        <p:nvPicPr>
          <p:cNvPr id="775" name="Google Shape;775;p68"/>
          <p:cNvPicPr preferRelativeResize="0"/>
          <p:nvPr/>
        </p:nvPicPr>
        <p:blipFill>
          <a:blip r:embed="rId6">
            <a:alphaModFix/>
          </a:blip>
          <a:stretch>
            <a:fillRect/>
          </a:stretch>
        </p:blipFill>
        <p:spPr>
          <a:xfrm>
            <a:off x="7128325" y="-12"/>
            <a:ext cx="1668250" cy="3565925"/>
          </a:xfrm>
          <a:prstGeom prst="rect">
            <a:avLst/>
          </a:prstGeom>
          <a:noFill/>
          <a:ln>
            <a:noFill/>
          </a:ln>
        </p:spPr>
      </p:pic>
      <p:sp>
        <p:nvSpPr>
          <p:cNvPr id="776" name="Google Shape;776;p68"/>
          <p:cNvSpPr txBox="1"/>
          <p:nvPr/>
        </p:nvSpPr>
        <p:spPr>
          <a:xfrm>
            <a:off x="7072075" y="3565925"/>
            <a:ext cx="16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solidFill>
                  <a:srgbClr val="3B41C9"/>
                </a:solidFill>
                <a:latin typeface="Montserrat"/>
                <a:ea typeface="Montserrat"/>
                <a:cs typeface="Montserrat"/>
                <a:sym typeface="Montserrat"/>
              </a:rPr>
              <a:t>NP website </a:t>
            </a:r>
            <a:endParaRPr b="1" sz="900">
              <a:solidFill>
                <a:srgbClr val="3B41C9"/>
              </a:solidFill>
              <a:latin typeface="Montserrat"/>
              <a:ea typeface="Montserrat"/>
              <a:cs typeface="Montserrat"/>
              <a:sym typeface="Montserrat"/>
            </a:endParaRPr>
          </a:p>
          <a:p>
            <a:pPr indent="0" lvl="0" marL="0" rtl="0" algn="l">
              <a:spcBef>
                <a:spcPts val="0"/>
              </a:spcBef>
              <a:spcAft>
                <a:spcPts val="0"/>
              </a:spcAft>
              <a:buNone/>
            </a:pPr>
            <a:r>
              <a:rPr lang="en-GB" sz="900">
                <a:solidFill>
                  <a:srgbClr val="3B41C9"/>
                </a:solidFill>
                <a:latin typeface="Montserrat"/>
                <a:ea typeface="Montserrat"/>
                <a:cs typeface="Montserrat"/>
                <a:sym typeface="Montserrat"/>
              </a:rPr>
              <a:t>(Mobile - above the fold)</a:t>
            </a:r>
            <a:endParaRPr sz="700">
              <a:solidFill>
                <a:schemeClr val="dk1"/>
              </a:solidFill>
              <a:latin typeface="Calibri"/>
              <a:ea typeface="Calibri"/>
              <a:cs typeface="Calibri"/>
              <a:sym typeface="Calibri"/>
            </a:endParaRPr>
          </a:p>
        </p:txBody>
      </p:sp>
      <p:pic>
        <p:nvPicPr>
          <p:cNvPr id="777" name="Google Shape;777;p68"/>
          <p:cNvPicPr preferRelativeResize="0"/>
          <p:nvPr/>
        </p:nvPicPr>
        <p:blipFill rotWithShape="1">
          <a:blip r:embed="rId7">
            <a:alphaModFix/>
          </a:blip>
          <a:srcRect b="0" l="0" r="0" t="0"/>
          <a:stretch/>
        </p:blipFill>
        <p:spPr>
          <a:xfrm rot="5400000">
            <a:off x="-11" y="4287237"/>
            <a:ext cx="856264" cy="856264"/>
          </a:xfrm>
          <a:prstGeom prst="rect">
            <a:avLst/>
          </a:prstGeom>
          <a:noFill/>
          <a:ln>
            <a:noFill/>
          </a:ln>
        </p:spPr>
      </p:pic>
      <p:pic>
        <p:nvPicPr>
          <p:cNvPr id="778" name="Google Shape;778;p68"/>
          <p:cNvPicPr preferRelativeResize="0"/>
          <p:nvPr/>
        </p:nvPicPr>
        <p:blipFill rotWithShape="1">
          <a:blip r:embed="rId8">
            <a:alphaModFix/>
          </a:blip>
          <a:srcRect b="0" l="0" r="0" t="0"/>
          <a:stretch/>
        </p:blipFill>
        <p:spPr>
          <a:xfrm rot="5400000">
            <a:off x="236961" y="4007382"/>
            <a:ext cx="856264" cy="856264"/>
          </a:xfrm>
          <a:prstGeom prst="rect">
            <a:avLst/>
          </a:prstGeom>
          <a:noFill/>
          <a:ln>
            <a:noFill/>
          </a:ln>
        </p:spPr>
      </p:pic>
      <p:cxnSp>
        <p:nvCxnSpPr>
          <p:cNvPr id="779" name="Google Shape;779;p68"/>
          <p:cNvCxnSpPr/>
          <p:nvPr/>
        </p:nvCxnSpPr>
        <p:spPr>
          <a:xfrm>
            <a:off x="4560125" y="797000"/>
            <a:ext cx="2703300" cy="0"/>
          </a:xfrm>
          <a:prstGeom prst="straightConnector1">
            <a:avLst/>
          </a:prstGeom>
          <a:noFill/>
          <a:ln cap="flat" cmpd="sng" w="9525">
            <a:solidFill>
              <a:schemeClr val="dk2"/>
            </a:solidFill>
            <a:prstDash val="dash"/>
            <a:round/>
            <a:headEnd len="med" w="med" type="none"/>
            <a:tailEnd len="med" w="med" type="none"/>
          </a:ln>
        </p:spPr>
      </p:cxnSp>
      <p:sp>
        <p:nvSpPr>
          <p:cNvPr id="780" name="Google Shape;780;p68"/>
          <p:cNvSpPr txBox="1"/>
          <p:nvPr/>
        </p:nvSpPr>
        <p:spPr>
          <a:xfrm>
            <a:off x="1002400" y="3869950"/>
            <a:ext cx="401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Depending on your browser, operating system, device, what you see above the fold may differ.</a:t>
            </a:r>
            <a:endParaRPr/>
          </a:p>
        </p:txBody>
      </p:sp>
      <p:sp>
        <p:nvSpPr>
          <p:cNvPr id="781" name="Google Shape;781;p6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782" name="Google Shape;782;p6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p69"/>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789" name="Google Shape;789;p69"/>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pic>
        <p:nvPicPr>
          <p:cNvPr descr="A screenshot of a cell phone&#10;&#10;Description automatically generated" id="790" name="Google Shape;790;p69"/>
          <p:cNvPicPr preferRelativeResize="0"/>
          <p:nvPr/>
        </p:nvPicPr>
        <p:blipFill rotWithShape="1">
          <a:blip r:embed="rId5">
            <a:alphaModFix/>
          </a:blip>
          <a:srcRect b="0" l="0" r="0" t="0"/>
          <a:stretch/>
        </p:blipFill>
        <p:spPr>
          <a:xfrm>
            <a:off x="482767" y="1604185"/>
            <a:ext cx="8178465" cy="3099419"/>
          </a:xfrm>
          <a:prstGeom prst="rect">
            <a:avLst/>
          </a:prstGeom>
          <a:noFill/>
          <a:ln>
            <a:noFill/>
          </a:ln>
        </p:spPr>
      </p:pic>
      <p:sp>
        <p:nvSpPr>
          <p:cNvPr id="791" name="Google Shape;791;p69"/>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2" name="Google Shape;792;p69"/>
          <p:cNvSpPr txBox="1"/>
          <p:nvPr/>
        </p:nvSpPr>
        <p:spPr>
          <a:xfrm>
            <a:off x="2611350" y="238538"/>
            <a:ext cx="39213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Element Description</a:t>
            </a:r>
            <a:endParaRPr sz="1100"/>
          </a:p>
        </p:txBody>
      </p:sp>
      <p:sp>
        <p:nvSpPr>
          <p:cNvPr id="793" name="Google Shape;793;p69"/>
          <p:cNvSpPr txBox="1"/>
          <p:nvPr/>
        </p:nvSpPr>
        <p:spPr>
          <a:xfrm>
            <a:off x="6055150" y="1099960"/>
            <a:ext cx="2425200" cy="3003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GB" sz="1200">
                <a:solidFill>
                  <a:schemeClr val="dk1"/>
                </a:solidFill>
                <a:latin typeface="Arial"/>
                <a:ea typeface="Arial"/>
                <a:cs typeface="Arial"/>
                <a:sym typeface="Arial"/>
              </a:rPr>
              <a:t>&lt;h1&gt;</a:t>
            </a:r>
            <a:r>
              <a:rPr lang="en-GB" sz="1500">
                <a:solidFill>
                  <a:schemeClr val="dk1"/>
                </a:solidFill>
                <a:latin typeface="Lato"/>
                <a:ea typeface="Lato"/>
                <a:cs typeface="Lato"/>
                <a:sym typeface="Lato"/>
              </a:rPr>
              <a:t>This is a Heading</a:t>
            </a:r>
            <a:r>
              <a:rPr b="1" lang="en-GB" sz="1200">
                <a:solidFill>
                  <a:schemeClr val="dk1"/>
                </a:solidFill>
                <a:latin typeface="Arial"/>
                <a:ea typeface="Arial"/>
                <a:cs typeface="Arial"/>
                <a:sym typeface="Arial"/>
              </a:rPr>
              <a:t>&lt;</a:t>
            </a:r>
            <a:r>
              <a:rPr b="1" lang="en-GB" sz="1200">
                <a:solidFill>
                  <a:srgbClr val="EE8481"/>
                </a:solidFill>
                <a:latin typeface="Arial"/>
                <a:ea typeface="Arial"/>
                <a:cs typeface="Arial"/>
                <a:sym typeface="Arial"/>
              </a:rPr>
              <a:t>/</a:t>
            </a:r>
            <a:r>
              <a:rPr b="1" lang="en-GB" sz="1200">
                <a:solidFill>
                  <a:schemeClr val="dk1"/>
                </a:solidFill>
                <a:latin typeface="Arial"/>
                <a:ea typeface="Arial"/>
                <a:cs typeface="Arial"/>
                <a:sym typeface="Arial"/>
              </a:rPr>
              <a:t>h1&gt;</a:t>
            </a:r>
            <a:endParaRPr sz="1100"/>
          </a:p>
        </p:txBody>
      </p:sp>
      <p:sp>
        <p:nvSpPr>
          <p:cNvPr id="794" name="Google Shape;794;p69"/>
          <p:cNvSpPr txBox="1"/>
          <p:nvPr/>
        </p:nvSpPr>
        <p:spPr>
          <a:xfrm>
            <a:off x="3461550" y="550550"/>
            <a:ext cx="22209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Lato Light"/>
                <a:ea typeface="Lato Light"/>
                <a:cs typeface="Lato Light"/>
                <a:sym typeface="Lato Light"/>
              </a:rPr>
              <a:t>What does an element look like</a:t>
            </a:r>
            <a:endParaRPr sz="1100"/>
          </a:p>
        </p:txBody>
      </p:sp>
      <p:sp>
        <p:nvSpPr>
          <p:cNvPr id="795" name="Google Shape;795;p69"/>
          <p:cNvSpPr txBox="1"/>
          <p:nvPr/>
        </p:nvSpPr>
        <p:spPr>
          <a:xfrm>
            <a:off x="5371243" y="1669750"/>
            <a:ext cx="31092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Heading Title in a blog post</a:t>
            </a:r>
            <a:endParaRPr sz="1100"/>
          </a:p>
        </p:txBody>
      </p:sp>
      <p:sp>
        <p:nvSpPr>
          <p:cNvPr id="796" name="Google Shape;796;p69"/>
          <p:cNvSpPr txBox="1"/>
          <p:nvPr/>
        </p:nvSpPr>
        <p:spPr>
          <a:xfrm>
            <a:off x="720300" y="1485187"/>
            <a:ext cx="1578900" cy="415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Headline in a newspaper</a:t>
            </a:r>
            <a:endParaRPr sz="1100"/>
          </a:p>
        </p:txBody>
      </p:sp>
      <p:sp>
        <p:nvSpPr>
          <p:cNvPr id="797" name="Google Shape;797;p69"/>
          <p:cNvSpPr txBox="1"/>
          <p:nvPr/>
        </p:nvSpPr>
        <p:spPr>
          <a:xfrm>
            <a:off x="4640649" y="1327282"/>
            <a:ext cx="3921300" cy="276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1400">
                <a:solidFill>
                  <a:schemeClr val="dk1"/>
                </a:solidFill>
                <a:latin typeface="Calibri"/>
                <a:ea typeface="Calibri"/>
                <a:cs typeface="Calibri"/>
                <a:sym typeface="Calibri"/>
              </a:rPr>
              <a:t>&lt;h1&gt; Headings are the center piece of a screen space </a:t>
            </a:r>
            <a:endParaRPr sz="1100"/>
          </a:p>
        </p:txBody>
      </p:sp>
      <p:sp>
        <p:nvSpPr>
          <p:cNvPr id="798" name="Google Shape;798;p6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799" name="Google Shape;799;p6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0"/>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5" name="Google Shape;805;p70"/>
          <p:cNvSpPr/>
          <p:nvPr/>
        </p:nvSpPr>
        <p:spPr>
          <a:xfrm>
            <a:off x="818567" y="2001029"/>
            <a:ext cx="7690200" cy="18327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806" name="Google Shape;806;p70"/>
          <p:cNvSpPr txBox="1"/>
          <p:nvPr/>
        </p:nvSpPr>
        <p:spPr>
          <a:xfrm>
            <a:off x="2889600" y="238538"/>
            <a:ext cx="3364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Element Description</a:t>
            </a:r>
            <a:endParaRPr sz="1100"/>
          </a:p>
        </p:txBody>
      </p:sp>
      <p:sp>
        <p:nvSpPr>
          <p:cNvPr id="807" name="Google Shape;807;p70"/>
          <p:cNvSpPr txBox="1"/>
          <p:nvPr/>
        </p:nvSpPr>
        <p:spPr>
          <a:xfrm>
            <a:off x="1243713" y="2457331"/>
            <a:ext cx="6839700" cy="7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600">
                <a:solidFill>
                  <a:schemeClr val="dk1"/>
                </a:solidFill>
                <a:latin typeface="Arial"/>
                <a:ea typeface="Arial"/>
                <a:cs typeface="Arial"/>
                <a:sym typeface="Arial"/>
              </a:rPr>
              <a:t>&lt;h1</a:t>
            </a:r>
            <a:r>
              <a:rPr b="1" lang="en-GB" sz="3600">
                <a:solidFill>
                  <a:srgbClr val="2A87E5"/>
                </a:solidFill>
                <a:latin typeface="Arial"/>
                <a:ea typeface="Arial"/>
                <a:cs typeface="Arial"/>
                <a:sym typeface="Arial"/>
              </a:rPr>
              <a:t>&gt;</a:t>
            </a:r>
            <a:r>
              <a:rPr lang="en-GB" sz="4500">
                <a:solidFill>
                  <a:schemeClr val="dk1"/>
                </a:solidFill>
                <a:latin typeface="Lato"/>
                <a:ea typeface="Lato"/>
                <a:cs typeface="Lato"/>
                <a:sym typeface="Lato"/>
              </a:rPr>
              <a:t>This is a Heading</a:t>
            </a:r>
            <a:r>
              <a:rPr b="1" lang="en-GB" sz="3600">
                <a:solidFill>
                  <a:schemeClr val="dk1"/>
                </a:solidFill>
                <a:latin typeface="Arial"/>
                <a:ea typeface="Arial"/>
                <a:cs typeface="Arial"/>
                <a:sym typeface="Arial"/>
              </a:rPr>
              <a:t>&lt;</a:t>
            </a:r>
            <a:r>
              <a:rPr b="1" lang="en-GB" sz="3600">
                <a:solidFill>
                  <a:srgbClr val="EE8481"/>
                </a:solidFill>
                <a:latin typeface="Arial"/>
                <a:ea typeface="Arial"/>
                <a:cs typeface="Arial"/>
                <a:sym typeface="Arial"/>
              </a:rPr>
              <a:t>/</a:t>
            </a:r>
            <a:r>
              <a:rPr b="1" lang="en-GB" sz="3600">
                <a:solidFill>
                  <a:schemeClr val="dk1"/>
                </a:solidFill>
                <a:latin typeface="Arial"/>
                <a:ea typeface="Arial"/>
                <a:cs typeface="Arial"/>
                <a:sym typeface="Arial"/>
              </a:rPr>
              <a:t>h1&gt;</a:t>
            </a:r>
            <a:endParaRPr sz="1100"/>
          </a:p>
        </p:txBody>
      </p:sp>
      <p:sp>
        <p:nvSpPr>
          <p:cNvPr id="808" name="Google Shape;808;p70"/>
          <p:cNvSpPr txBox="1"/>
          <p:nvPr/>
        </p:nvSpPr>
        <p:spPr>
          <a:xfrm>
            <a:off x="783163" y="1567808"/>
            <a:ext cx="600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chemeClr val="dk1"/>
                </a:solidFill>
                <a:latin typeface="Calibri"/>
                <a:ea typeface="Calibri"/>
                <a:cs typeface="Calibri"/>
                <a:sym typeface="Calibri"/>
              </a:rPr>
              <a:t>&lt;h1&gt;</a:t>
            </a:r>
            <a:endParaRPr b="1" sz="1100">
              <a:latin typeface="Calibri"/>
              <a:ea typeface="Calibri"/>
              <a:cs typeface="Calibri"/>
              <a:sym typeface="Calibri"/>
            </a:endParaRPr>
          </a:p>
        </p:txBody>
      </p:sp>
      <p:sp>
        <p:nvSpPr>
          <p:cNvPr id="809" name="Google Shape;809;p70"/>
          <p:cNvSpPr txBox="1"/>
          <p:nvPr/>
        </p:nvSpPr>
        <p:spPr>
          <a:xfrm>
            <a:off x="818567" y="1781739"/>
            <a:ext cx="8334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accent1"/>
                </a:solidFill>
                <a:latin typeface="Calibri"/>
                <a:ea typeface="Calibri"/>
                <a:cs typeface="Calibri"/>
                <a:sym typeface="Calibri"/>
              </a:rPr>
              <a:t>Header Element</a:t>
            </a:r>
            <a:endParaRPr sz="1100"/>
          </a:p>
        </p:txBody>
      </p:sp>
      <p:sp>
        <p:nvSpPr>
          <p:cNvPr id="810" name="Google Shape;810;p70"/>
          <p:cNvSpPr txBox="1"/>
          <p:nvPr/>
        </p:nvSpPr>
        <p:spPr>
          <a:xfrm>
            <a:off x="3180754" y="550550"/>
            <a:ext cx="25446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Lato Light"/>
                <a:ea typeface="Lato Light"/>
                <a:cs typeface="Lato Light"/>
                <a:sym typeface="Lato Light"/>
              </a:rPr>
              <a:t>What does an element look like</a:t>
            </a:r>
            <a:endParaRPr sz="1100"/>
          </a:p>
        </p:txBody>
      </p:sp>
      <p:sp>
        <p:nvSpPr>
          <p:cNvPr id="811" name="Google Shape;811;p70"/>
          <p:cNvSpPr txBox="1"/>
          <p:nvPr/>
        </p:nvSpPr>
        <p:spPr>
          <a:xfrm>
            <a:off x="783163" y="3856704"/>
            <a:ext cx="27654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900">
                <a:solidFill>
                  <a:schemeClr val="dk1"/>
                </a:solidFill>
                <a:latin typeface="Calibri"/>
                <a:ea typeface="Calibri"/>
                <a:cs typeface="Calibri"/>
                <a:sym typeface="Calibri"/>
              </a:rPr>
              <a:t>Note: </a:t>
            </a:r>
            <a:endParaRPr sz="1100"/>
          </a:p>
          <a:p>
            <a:pPr indent="0" lvl="0" marL="0" marR="0" rtl="0" algn="l">
              <a:spcBef>
                <a:spcPts val="0"/>
              </a:spcBef>
              <a:spcAft>
                <a:spcPts val="0"/>
              </a:spcAft>
              <a:buNone/>
            </a:pPr>
            <a:r>
              <a:rPr i="1" lang="en-GB" sz="900">
                <a:solidFill>
                  <a:schemeClr val="dk1"/>
                </a:solidFill>
                <a:latin typeface="Calibri"/>
                <a:ea typeface="Calibri"/>
                <a:cs typeface="Calibri"/>
                <a:sym typeface="Calibri"/>
              </a:rPr>
              <a:t>The forward "/" slash when we are closing the tag</a:t>
            </a:r>
            <a:endParaRPr sz="1100"/>
          </a:p>
          <a:p>
            <a:pPr indent="0" lvl="0" marL="0" marR="0" rtl="0" algn="l">
              <a:spcBef>
                <a:spcPts val="0"/>
              </a:spcBef>
              <a:spcAft>
                <a:spcPts val="0"/>
              </a:spcAft>
              <a:buNone/>
            </a:pPr>
            <a:r>
              <a:rPr i="1" lang="en-GB" sz="900">
                <a:solidFill>
                  <a:schemeClr val="dk1"/>
                </a:solidFill>
                <a:latin typeface="Calibri"/>
                <a:ea typeface="Calibri"/>
                <a:cs typeface="Calibri"/>
                <a:sym typeface="Calibri"/>
              </a:rPr>
              <a:t>Strive to only have one &lt;h1&gt; heading in a HTML element</a:t>
            </a:r>
            <a:endParaRPr sz="1100"/>
          </a:p>
        </p:txBody>
      </p:sp>
      <p:sp>
        <p:nvSpPr>
          <p:cNvPr id="812" name="Google Shape;812;p70"/>
          <p:cNvSpPr txBox="1"/>
          <p:nvPr/>
        </p:nvSpPr>
        <p:spPr>
          <a:xfrm>
            <a:off x="2165825" y="2001025"/>
            <a:ext cx="16434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Action starts here</a:t>
            </a:r>
            <a:endParaRPr sz="1100"/>
          </a:p>
        </p:txBody>
      </p:sp>
      <p:cxnSp>
        <p:nvCxnSpPr>
          <p:cNvPr id="813" name="Google Shape;813;p70"/>
          <p:cNvCxnSpPr/>
          <p:nvPr/>
        </p:nvCxnSpPr>
        <p:spPr>
          <a:xfrm>
            <a:off x="2283061" y="2307293"/>
            <a:ext cx="0" cy="353700"/>
          </a:xfrm>
          <a:prstGeom prst="straightConnector1">
            <a:avLst/>
          </a:prstGeom>
          <a:noFill/>
          <a:ln cap="flat" cmpd="sng" w="9525">
            <a:solidFill>
              <a:srgbClr val="7F7F7F"/>
            </a:solidFill>
            <a:prstDash val="solid"/>
            <a:miter lim="800000"/>
            <a:headEnd len="sm" w="sm" type="none"/>
            <a:tailEnd len="sm" w="sm" type="none"/>
          </a:ln>
        </p:spPr>
      </p:cxnSp>
      <p:sp>
        <p:nvSpPr>
          <p:cNvPr id="814" name="Google Shape;814;p70"/>
          <p:cNvSpPr txBox="1"/>
          <p:nvPr/>
        </p:nvSpPr>
        <p:spPr>
          <a:xfrm>
            <a:off x="6921613" y="2113763"/>
            <a:ext cx="803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Closing Tag</a:t>
            </a:r>
            <a:endParaRPr sz="1100"/>
          </a:p>
        </p:txBody>
      </p:sp>
      <p:cxnSp>
        <p:nvCxnSpPr>
          <p:cNvPr id="815" name="Google Shape;815;p70"/>
          <p:cNvCxnSpPr/>
          <p:nvPr/>
        </p:nvCxnSpPr>
        <p:spPr>
          <a:xfrm>
            <a:off x="7356348" y="2330374"/>
            <a:ext cx="0" cy="353700"/>
          </a:xfrm>
          <a:prstGeom prst="straightConnector1">
            <a:avLst/>
          </a:prstGeom>
          <a:noFill/>
          <a:ln cap="flat" cmpd="sng" w="9525">
            <a:solidFill>
              <a:srgbClr val="7F7F7F"/>
            </a:solidFill>
            <a:prstDash val="solid"/>
            <a:miter lim="800000"/>
            <a:headEnd len="sm" w="sm" type="none"/>
            <a:tailEnd len="sm" w="sm" type="none"/>
          </a:ln>
        </p:spPr>
      </p:cxnSp>
      <p:cxnSp>
        <p:nvCxnSpPr>
          <p:cNvPr id="816" name="Google Shape;816;p70"/>
          <p:cNvCxnSpPr/>
          <p:nvPr/>
        </p:nvCxnSpPr>
        <p:spPr>
          <a:xfrm>
            <a:off x="4295396" y="3295134"/>
            <a:ext cx="0" cy="154200"/>
          </a:xfrm>
          <a:prstGeom prst="straightConnector1">
            <a:avLst/>
          </a:prstGeom>
          <a:noFill/>
          <a:ln cap="flat" cmpd="sng" w="9525">
            <a:solidFill>
              <a:srgbClr val="7F7F7F"/>
            </a:solidFill>
            <a:prstDash val="solid"/>
            <a:miter lim="800000"/>
            <a:headEnd len="sm" w="sm" type="none"/>
            <a:tailEnd len="sm" w="sm" type="none"/>
          </a:ln>
        </p:spPr>
      </p:cxnSp>
      <p:sp>
        <p:nvSpPr>
          <p:cNvPr id="817" name="Google Shape;817;p70"/>
          <p:cNvSpPr txBox="1"/>
          <p:nvPr/>
        </p:nvSpPr>
        <p:spPr>
          <a:xfrm>
            <a:off x="3982088" y="3444548"/>
            <a:ext cx="1724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Display this is big bold text</a:t>
            </a:r>
            <a:endParaRPr sz="1100"/>
          </a:p>
        </p:txBody>
      </p:sp>
      <p:cxnSp>
        <p:nvCxnSpPr>
          <p:cNvPr id="818" name="Google Shape;818;p70"/>
          <p:cNvCxnSpPr/>
          <p:nvPr/>
        </p:nvCxnSpPr>
        <p:spPr>
          <a:xfrm>
            <a:off x="2462024" y="3297421"/>
            <a:ext cx="1833300" cy="0"/>
          </a:xfrm>
          <a:prstGeom prst="straightConnector1">
            <a:avLst/>
          </a:prstGeom>
          <a:noFill/>
          <a:ln cap="flat" cmpd="sng" w="9525">
            <a:solidFill>
              <a:srgbClr val="7F7F7F"/>
            </a:solidFill>
            <a:prstDash val="solid"/>
            <a:miter lim="800000"/>
            <a:headEnd len="sm" w="sm" type="none"/>
            <a:tailEnd len="sm" w="sm" type="none"/>
          </a:ln>
        </p:spPr>
      </p:cxnSp>
      <p:cxnSp>
        <p:nvCxnSpPr>
          <p:cNvPr id="819" name="Google Shape;819;p70"/>
          <p:cNvCxnSpPr/>
          <p:nvPr/>
        </p:nvCxnSpPr>
        <p:spPr>
          <a:xfrm>
            <a:off x="4295396" y="3296462"/>
            <a:ext cx="2240400" cy="0"/>
          </a:xfrm>
          <a:prstGeom prst="straightConnector1">
            <a:avLst/>
          </a:prstGeom>
          <a:noFill/>
          <a:ln cap="flat" cmpd="sng" w="9525">
            <a:solidFill>
              <a:srgbClr val="7F7F7F"/>
            </a:solidFill>
            <a:prstDash val="solid"/>
            <a:miter lim="800000"/>
            <a:headEnd len="sm" w="sm" type="none"/>
            <a:tailEnd len="sm" w="sm" type="none"/>
          </a:ln>
        </p:spPr>
      </p:cxnSp>
      <p:cxnSp>
        <p:nvCxnSpPr>
          <p:cNvPr id="820" name="Google Shape;820;p70"/>
          <p:cNvCxnSpPr/>
          <p:nvPr/>
        </p:nvCxnSpPr>
        <p:spPr>
          <a:xfrm>
            <a:off x="2468882" y="3219078"/>
            <a:ext cx="0" cy="75900"/>
          </a:xfrm>
          <a:prstGeom prst="straightConnector1">
            <a:avLst/>
          </a:prstGeom>
          <a:noFill/>
          <a:ln cap="flat" cmpd="sng" w="9525">
            <a:solidFill>
              <a:srgbClr val="7F7F7F"/>
            </a:solidFill>
            <a:prstDash val="solid"/>
            <a:miter lim="800000"/>
            <a:headEnd len="sm" w="sm" type="none"/>
            <a:tailEnd len="sm" w="sm" type="none"/>
          </a:ln>
        </p:spPr>
      </p:cxnSp>
      <p:cxnSp>
        <p:nvCxnSpPr>
          <p:cNvPr id="821" name="Google Shape;821;p70"/>
          <p:cNvCxnSpPr/>
          <p:nvPr/>
        </p:nvCxnSpPr>
        <p:spPr>
          <a:xfrm>
            <a:off x="6535676" y="3219078"/>
            <a:ext cx="0" cy="75900"/>
          </a:xfrm>
          <a:prstGeom prst="straightConnector1">
            <a:avLst/>
          </a:prstGeom>
          <a:noFill/>
          <a:ln cap="flat" cmpd="sng" w="9525">
            <a:solidFill>
              <a:srgbClr val="7F7F7F"/>
            </a:solidFill>
            <a:prstDash val="solid"/>
            <a:miter lim="800000"/>
            <a:headEnd len="sm" w="sm" type="none"/>
            <a:tailEnd len="sm" w="sm" type="none"/>
          </a:ln>
        </p:spPr>
      </p:cxnSp>
      <p:sp>
        <p:nvSpPr>
          <p:cNvPr id="822" name="Google Shape;822;p70"/>
          <p:cNvSpPr txBox="1"/>
          <p:nvPr/>
        </p:nvSpPr>
        <p:spPr>
          <a:xfrm>
            <a:off x="2266121" y="2294738"/>
            <a:ext cx="23361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chemeClr val="dk1"/>
                </a:solidFill>
                <a:latin typeface="Lato"/>
                <a:ea typeface="Lato"/>
                <a:cs typeface="Lato"/>
                <a:sym typeface="Lato"/>
              </a:rPr>
              <a:t>Browser reads the content from left to right</a:t>
            </a:r>
            <a:endParaRPr sz="1100"/>
          </a:p>
        </p:txBody>
      </p:sp>
      <p:cxnSp>
        <p:nvCxnSpPr>
          <p:cNvPr id="823" name="Google Shape;823;p70"/>
          <p:cNvCxnSpPr/>
          <p:nvPr/>
        </p:nvCxnSpPr>
        <p:spPr>
          <a:xfrm>
            <a:off x="4602338" y="2398613"/>
            <a:ext cx="1933500" cy="0"/>
          </a:xfrm>
          <a:prstGeom prst="straightConnector1">
            <a:avLst/>
          </a:prstGeom>
          <a:noFill/>
          <a:ln cap="flat" cmpd="sng" w="9525">
            <a:solidFill>
              <a:schemeClr val="accent1"/>
            </a:solidFill>
            <a:prstDash val="solid"/>
            <a:miter lim="800000"/>
            <a:headEnd len="sm" w="sm" type="none"/>
            <a:tailEnd len="med" w="med" type="triangle"/>
          </a:ln>
        </p:spPr>
      </p:cxnSp>
      <p:pic>
        <p:nvPicPr>
          <p:cNvPr id="824" name="Google Shape;824;p70"/>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825" name="Google Shape;825;p70"/>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826" name="Google Shape;826;p7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827" name="Google Shape;827;p7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1"/>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3" name="Google Shape;833;p71"/>
          <p:cNvSpPr/>
          <p:nvPr/>
        </p:nvSpPr>
        <p:spPr>
          <a:xfrm>
            <a:off x="818567" y="2001029"/>
            <a:ext cx="7690200" cy="18327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834" name="Google Shape;834;p71"/>
          <p:cNvSpPr txBox="1"/>
          <p:nvPr/>
        </p:nvSpPr>
        <p:spPr>
          <a:xfrm>
            <a:off x="3106330" y="238538"/>
            <a:ext cx="42891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lt1"/>
                </a:solidFill>
                <a:latin typeface="Lato Light"/>
                <a:ea typeface="Lato Light"/>
                <a:cs typeface="Lato Light"/>
                <a:sym typeface="Lato Light"/>
              </a:rPr>
              <a:t>Elements Within Elements</a:t>
            </a:r>
            <a:endParaRPr sz="1100"/>
          </a:p>
        </p:txBody>
      </p:sp>
      <p:sp>
        <p:nvSpPr>
          <p:cNvPr id="835" name="Google Shape;835;p71"/>
          <p:cNvSpPr txBox="1"/>
          <p:nvPr/>
        </p:nvSpPr>
        <p:spPr>
          <a:xfrm>
            <a:off x="4012662" y="2122279"/>
            <a:ext cx="3682800" cy="13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dk1"/>
                </a:solidFill>
                <a:latin typeface="Arial"/>
                <a:ea typeface="Arial"/>
                <a:cs typeface="Arial"/>
                <a:sym typeface="Arial"/>
              </a:rPr>
              <a:t>&lt;p</a:t>
            </a:r>
            <a:r>
              <a:rPr lang="en-GB" sz="2100">
                <a:solidFill>
                  <a:srgbClr val="2A87E5"/>
                </a:solidFill>
                <a:latin typeface="Arial"/>
                <a:ea typeface="Arial"/>
                <a:cs typeface="Arial"/>
                <a:sym typeface="Arial"/>
              </a:rPr>
              <a:t>&gt;</a:t>
            </a:r>
            <a:endParaRPr sz="1100"/>
          </a:p>
          <a:p>
            <a:pPr indent="0" lvl="0" marL="0" marR="0" rtl="0" algn="l">
              <a:spcBef>
                <a:spcPts val="0"/>
              </a:spcBef>
              <a:spcAft>
                <a:spcPts val="0"/>
              </a:spcAft>
              <a:buNone/>
            </a:pPr>
            <a:r>
              <a:rPr lang="en-GB" sz="2100">
                <a:solidFill>
                  <a:schemeClr val="dk1"/>
                </a:solidFill>
                <a:latin typeface="Arial"/>
                <a:ea typeface="Arial"/>
                <a:cs typeface="Arial"/>
                <a:sym typeface="Arial"/>
              </a:rPr>
              <a:t>A Paragraph</a:t>
            </a:r>
            <a:endParaRPr sz="1100"/>
          </a:p>
          <a:p>
            <a:pPr indent="0" lvl="0" marL="0" marR="0" rtl="0" algn="l">
              <a:spcBef>
                <a:spcPts val="0"/>
              </a:spcBef>
              <a:spcAft>
                <a:spcPts val="0"/>
              </a:spcAft>
              <a:buNone/>
            </a:pPr>
            <a:r>
              <a:rPr lang="en-GB" sz="2100">
                <a:solidFill>
                  <a:schemeClr val="dk1"/>
                </a:solidFill>
              </a:rPr>
              <a:t>    </a:t>
            </a:r>
            <a:r>
              <a:rPr lang="en-GB" sz="2100">
                <a:solidFill>
                  <a:schemeClr val="dk1"/>
                </a:solidFill>
                <a:latin typeface="Arial"/>
                <a:ea typeface="Arial"/>
                <a:cs typeface="Arial"/>
                <a:sym typeface="Arial"/>
              </a:rPr>
              <a:t>&lt;em&gt;with emphasis&lt;</a:t>
            </a:r>
            <a:r>
              <a:rPr lang="en-GB" sz="2100">
                <a:solidFill>
                  <a:srgbClr val="EE8481"/>
                </a:solidFill>
                <a:latin typeface="Arial"/>
                <a:ea typeface="Arial"/>
                <a:cs typeface="Arial"/>
                <a:sym typeface="Arial"/>
              </a:rPr>
              <a:t>/</a:t>
            </a:r>
            <a:r>
              <a:rPr lang="en-GB" sz="2100">
                <a:solidFill>
                  <a:schemeClr val="dk1"/>
                </a:solidFill>
                <a:latin typeface="Arial"/>
                <a:ea typeface="Arial"/>
                <a:cs typeface="Arial"/>
                <a:sym typeface="Arial"/>
              </a:rPr>
              <a:t>em&gt;</a:t>
            </a:r>
            <a:endParaRPr sz="1100"/>
          </a:p>
          <a:p>
            <a:pPr indent="0" lvl="0" marL="0" marR="0" rtl="0" algn="l">
              <a:spcBef>
                <a:spcPts val="0"/>
              </a:spcBef>
              <a:spcAft>
                <a:spcPts val="0"/>
              </a:spcAft>
              <a:buNone/>
            </a:pPr>
            <a:r>
              <a:rPr lang="en-GB" sz="2100">
                <a:solidFill>
                  <a:schemeClr val="dk1"/>
                </a:solidFill>
                <a:latin typeface="Arial"/>
                <a:ea typeface="Arial"/>
                <a:cs typeface="Arial"/>
                <a:sym typeface="Arial"/>
              </a:rPr>
              <a:t>&lt;</a:t>
            </a:r>
            <a:r>
              <a:rPr lang="en-GB" sz="2100">
                <a:solidFill>
                  <a:srgbClr val="EE8481"/>
                </a:solidFill>
                <a:latin typeface="Arial"/>
                <a:ea typeface="Arial"/>
                <a:cs typeface="Arial"/>
                <a:sym typeface="Arial"/>
              </a:rPr>
              <a:t>/</a:t>
            </a:r>
            <a:r>
              <a:rPr lang="en-GB" sz="2100">
                <a:solidFill>
                  <a:schemeClr val="dk1"/>
                </a:solidFill>
                <a:latin typeface="Arial"/>
                <a:ea typeface="Arial"/>
                <a:cs typeface="Arial"/>
                <a:sym typeface="Arial"/>
              </a:rPr>
              <a:t>p&gt;</a:t>
            </a:r>
            <a:endParaRPr sz="1100"/>
          </a:p>
        </p:txBody>
      </p:sp>
      <p:sp>
        <p:nvSpPr>
          <p:cNvPr id="836" name="Google Shape;836;p71"/>
          <p:cNvSpPr txBox="1"/>
          <p:nvPr/>
        </p:nvSpPr>
        <p:spPr>
          <a:xfrm>
            <a:off x="783168" y="3856700"/>
            <a:ext cx="7690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GB" sz="900">
                <a:solidFill>
                  <a:schemeClr val="dk1"/>
                </a:solidFill>
                <a:latin typeface="Calibri"/>
                <a:ea typeface="Calibri"/>
                <a:cs typeface="Calibri"/>
                <a:sym typeface="Calibri"/>
              </a:rPr>
              <a:t>Note: </a:t>
            </a:r>
            <a:endParaRPr b="1" sz="1100"/>
          </a:p>
          <a:p>
            <a:pPr indent="0" lvl="0" marL="0" marR="0" rtl="0" algn="l">
              <a:spcBef>
                <a:spcPts val="0"/>
              </a:spcBef>
              <a:spcAft>
                <a:spcPts val="0"/>
              </a:spcAft>
              <a:buNone/>
            </a:pPr>
            <a:r>
              <a:rPr i="1" lang="en-GB" sz="900">
                <a:solidFill>
                  <a:schemeClr val="dk1"/>
                </a:solidFill>
                <a:latin typeface="Calibri"/>
                <a:ea typeface="Calibri"/>
                <a:cs typeface="Calibri"/>
                <a:sym typeface="Calibri"/>
              </a:rPr>
              <a:t>We can always nest multiple elements within</a:t>
            </a:r>
            <a:r>
              <a:rPr lang="en-GB" sz="1100"/>
              <a:t> </a:t>
            </a:r>
            <a:r>
              <a:rPr i="1" lang="en-GB" sz="900">
                <a:solidFill>
                  <a:schemeClr val="dk1"/>
                </a:solidFill>
                <a:latin typeface="Calibri"/>
                <a:ea typeface="Calibri"/>
                <a:cs typeface="Calibri"/>
                <a:sym typeface="Calibri"/>
              </a:rPr>
              <a:t>the em tag marks elements as important. Em provides emphasis and contextual semantic</a:t>
            </a:r>
            <a:endParaRPr i="1" sz="900">
              <a:solidFill>
                <a:schemeClr val="dk1"/>
              </a:solidFill>
              <a:latin typeface="Calibri"/>
              <a:ea typeface="Calibri"/>
              <a:cs typeface="Calibri"/>
              <a:sym typeface="Calibri"/>
            </a:endParaRPr>
          </a:p>
        </p:txBody>
      </p:sp>
      <p:cxnSp>
        <p:nvCxnSpPr>
          <p:cNvPr id="837" name="Google Shape;837;p71"/>
          <p:cNvCxnSpPr/>
          <p:nvPr/>
        </p:nvCxnSpPr>
        <p:spPr>
          <a:xfrm>
            <a:off x="3894076" y="2346960"/>
            <a:ext cx="0" cy="1000800"/>
          </a:xfrm>
          <a:prstGeom prst="straightConnector1">
            <a:avLst/>
          </a:prstGeom>
          <a:noFill/>
          <a:ln cap="flat" cmpd="sng" w="9525">
            <a:solidFill>
              <a:srgbClr val="7F7F7F"/>
            </a:solidFill>
            <a:prstDash val="solid"/>
            <a:miter lim="800000"/>
            <a:headEnd len="sm" w="sm" type="none"/>
            <a:tailEnd len="sm" w="sm" type="none"/>
          </a:ln>
        </p:spPr>
      </p:cxnSp>
      <p:sp>
        <p:nvSpPr>
          <p:cNvPr id="838" name="Google Shape;838;p71"/>
          <p:cNvSpPr txBox="1"/>
          <p:nvPr/>
        </p:nvSpPr>
        <p:spPr>
          <a:xfrm>
            <a:off x="5487408" y="3179717"/>
            <a:ext cx="9678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Child Element</a:t>
            </a:r>
            <a:endParaRPr sz="1100"/>
          </a:p>
        </p:txBody>
      </p:sp>
      <p:cxnSp>
        <p:nvCxnSpPr>
          <p:cNvPr id="839" name="Google Shape;839;p71"/>
          <p:cNvCxnSpPr/>
          <p:nvPr/>
        </p:nvCxnSpPr>
        <p:spPr>
          <a:xfrm flipH="1" rot="10800000">
            <a:off x="4724450" y="3142100"/>
            <a:ext cx="610800" cy="4800"/>
          </a:xfrm>
          <a:prstGeom prst="straightConnector1">
            <a:avLst/>
          </a:prstGeom>
          <a:noFill/>
          <a:ln cap="flat" cmpd="sng" w="9525">
            <a:solidFill>
              <a:srgbClr val="7F7F7F"/>
            </a:solidFill>
            <a:prstDash val="solid"/>
            <a:miter lim="800000"/>
            <a:headEnd len="sm" w="sm" type="none"/>
            <a:tailEnd len="sm" w="sm" type="none"/>
          </a:ln>
        </p:spPr>
      </p:cxnSp>
      <p:cxnSp>
        <p:nvCxnSpPr>
          <p:cNvPr id="840" name="Google Shape;840;p71"/>
          <p:cNvCxnSpPr/>
          <p:nvPr/>
        </p:nvCxnSpPr>
        <p:spPr>
          <a:xfrm flipH="1" rot="10800000">
            <a:off x="5288280" y="3138698"/>
            <a:ext cx="2040900" cy="3600"/>
          </a:xfrm>
          <a:prstGeom prst="straightConnector1">
            <a:avLst/>
          </a:prstGeom>
          <a:noFill/>
          <a:ln cap="flat" cmpd="sng" w="9525">
            <a:solidFill>
              <a:srgbClr val="7F7F7F"/>
            </a:solidFill>
            <a:prstDash val="solid"/>
            <a:miter lim="800000"/>
            <a:headEnd len="sm" w="sm" type="none"/>
            <a:tailEnd len="sm" w="sm" type="none"/>
          </a:ln>
        </p:spPr>
      </p:cxnSp>
      <p:cxnSp>
        <p:nvCxnSpPr>
          <p:cNvPr id="841" name="Google Shape;841;p71"/>
          <p:cNvCxnSpPr/>
          <p:nvPr/>
        </p:nvCxnSpPr>
        <p:spPr>
          <a:xfrm>
            <a:off x="4711681" y="3074299"/>
            <a:ext cx="0" cy="75900"/>
          </a:xfrm>
          <a:prstGeom prst="straightConnector1">
            <a:avLst/>
          </a:prstGeom>
          <a:noFill/>
          <a:ln cap="flat" cmpd="sng" w="9525">
            <a:solidFill>
              <a:srgbClr val="7F7F7F"/>
            </a:solidFill>
            <a:prstDash val="solid"/>
            <a:miter lim="800000"/>
            <a:headEnd len="sm" w="sm" type="none"/>
            <a:tailEnd len="sm" w="sm" type="none"/>
          </a:ln>
        </p:spPr>
      </p:cxnSp>
      <p:cxnSp>
        <p:nvCxnSpPr>
          <p:cNvPr id="842" name="Google Shape;842;p71"/>
          <p:cNvCxnSpPr/>
          <p:nvPr/>
        </p:nvCxnSpPr>
        <p:spPr>
          <a:xfrm>
            <a:off x="7329178" y="3074300"/>
            <a:ext cx="0" cy="75900"/>
          </a:xfrm>
          <a:prstGeom prst="straightConnector1">
            <a:avLst/>
          </a:prstGeom>
          <a:noFill/>
          <a:ln cap="flat" cmpd="sng" w="9525">
            <a:solidFill>
              <a:srgbClr val="7F7F7F"/>
            </a:solidFill>
            <a:prstDash val="solid"/>
            <a:miter lim="800000"/>
            <a:headEnd len="sm" w="sm" type="none"/>
            <a:tailEnd len="sm" w="sm" type="none"/>
          </a:ln>
        </p:spPr>
      </p:cxnSp>
      <p:cxnSp>
        <p:nvCxnSpPr>
          <p:cNvPr id="843" name="Google Shape;843;p71"/>
          <p:cNvCxnSpPr/>
          <p:nvPr/>
        </p:nvCxnSpPr>
        <p:spPr>
          <a:xfrm rot="10800000">
            <a:off x="3894162" y="2346960"/>
            <a:ext cx="118500" cy="0"/>
          </a:xfrm>
          <a:prstGeom prst="straightConnector1">
            <a:avLst/>
          </a:prstGeom>
          <a:noFill/>
          <a:ln cap="flat" cmpd="sng" w="9525">
            <a:solidFill>
              <a:srgbClr val="7F7F7F"/>
            </a:solidFill>
            <a:prstDash val="solid"/>
            <a:miter lim="800000"/>
            <a:headEnd len="sm" w="sm" type="none"/>
            <a:tailEnd len="sm" w="sm" type="none"/>
          </a:ln>
        </p:spPr>
      </p:cxnSp>
      <p:cxnSp>
        <p:nvCxnSpPr>
          <p:cNvPr id="844" name="Google Shape;844;p71"/>
          <p:cNvCxnSpPr/>
          <p:nvPr/>
        </p:nvCxnSpPr>
        <p:spPr>
          <a:xfrm rot="10800000">
            <a:off x="3902911" y="3340100"/>
            <a:ext cx="118500" cy="0"/>
          </a:xfrm>
          <a:prstGeom prst="straightConnector1">
            <a:avLst/>
          </a:prstGeom>
          <a:noFill/>
          <a:ln cap="flat" cmpd="sng" w="9525">
            <a:solidFill>
              <a:srgbClr val="7F7F7F"/>
            </a:solidFill>
            <a:prstDash val="solid"/>
            <a:miter lim="800000"/>
            <a:headEnd len="sm" w="sm" type="none"/>
            <a:tailEnd len="sm" w="sm" type="none"/>
          </a:ln>
        </p:spPr>
      </p:cxnSp>
      <p:cxnSp>
        <p:nvCxnSpPr>
          <p:cNvPr id="845" name="Google Shape;845;p71"/>
          <p:cNvCxnSpPr/>
          <p:nvPr/>
        </p:nvCxnSpPr>
        <p:spPr>
          <a:xfrm rot="10800000">
            <a:off x="3775576" y="2803235"/>
            <a:ext cx="118500" cy="0"/>
          </a:xfrm>
          <a:prstGeom prst="straightConnector1">
            <a:avLst/>
          </a:prstGeom>
          <a:noFill/>
          <a:ln cap="flat" cmpd="sng" w="9525">
            <a:solidFill>
              <a:srgbClr val="7F7F7F"/>
            </a:solidFill>
            <a:prstDash val="solid"/>
            <a:miter lim="800000"/>
            <a:headEnd len="sm" w="sm" type="none"/>
            <a:tailEnd len="sm" w="sm" type="none"/>
          </a:ln>
        </p:spPr>
      </p:cxnSp>
      <p:sp>
        <p:nvSpPr>
          <p:cNvPr id="846" name="Google Shape;846;p71"/>
          <p:cNvSpPr txBox="1"/>
          <p:nvPr/>
        </p:nvSpPr>
        <p:spPr>
          <a:xfrm>
            <a:off x="2722054" y="2686492"/>
            <a:ext cx="10524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Parent Element</a:t>
            </a:r>
            <a:endParaRPr sz="1100"/>
          </a:p>
        </p:txBody>
      </p:sp>
      <p:sp>
        <p:nvSpPr>
          <p:cNvPr id="847" name="Google Shape;847;p71"/>
          <p:cNvSpPr txBox="1"/>
          <p:nvPr/>
        </p:nvSpPr>
        <p:spPr>
          <a:xfrm>
            <a:off x="783182" y="1539375"/>
            <a:ext cx="29925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Child &gt;  parent </a:t>
            </a:r>
            <a:r>
              <a:rPr lang="en-GB" sz="1200">
                <a:solidFill>
                  <a:schemeClr val="dk1"/>
                </a:solidFill>
                <a:latin typeface="Calibri"/>
                <a:ea typeface="Calibri"/>
                <a:cs typeface="Calibri"/>
                <a:sym typeface="Calibri"/>
              </a:rPr>
              <a:t>Relationship</a:t>
            </a:r>
            <a:endParaRPr sz="1100">
              <a:latin typeface="Calibri"/>
              <a:ea typeface="Calibri"/>
              <a:cs typeface="Calibri"/>
              <a:sym typeface="Calibri"/>
            </a:endParaRPr>
          </a:p>
          <a:p>
            <a:pPr indent="0" lvl="0" marL="0" marR="0" rtl="0" algn="l">
              <a:spcBef>
                <a:spcPts val="0"/>
              </a:spcBef>
              <a:spcAft>
                <a:spcPts val="0"/>
              </a:spcAft>
              <a:buNone/>
            </a:pPr>
            <a:r>
              <a:rPr i="1" lang="en-GB" sz="1200">
                <a:solidFill>
                  <a:schemeClr val="dk1"/>
                </a:solidFill>
                <a:latin typeface="Calibri"/>
                <a:ea typeface="Calibri"/>
                <a:cs typeface="Calibri"/>
                <a:sym typeface="Calibri"/>
              </a:rPr>
              <a:t>Nested Relationship</a:t>
            </a:r>
            <a:endParaRPr i="1" sz="1100">
              <a:latin typeface="Calibri"/>
              <a:ea typeface="Calibri"/>
              <a:cs typeface="Calibri"/>
              <a:sym typeface="Calibri"/>
            </a:endParaRPr>
          </a:p>
        </p:txBody>
      </p:sp>
      <p:pic>
        <p:nvPicPr>
          <p:cNvPr id="848" name="Google Shape;848;p71"/>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849" name="Google Shape;849;p71"/>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850" name="Google Shape;850;p7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851" name="Google Shape;851;p7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2"/>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7" name="Google Shape;857;p72"/>
          <p:cNvSpPr/>
          <p:nvPr/>
        </p:nvSpPr>
        <p:spPr>
          <a:xfrm>
            <a:off x="2091689" y="2001029"/>
            <a:ext cx="5083500" cy="18327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 </a:t>
            </a:r>
            <a:endParaRPr sz="1100"/>
          </a:p>
        </p:txBody>
      </p:sp>
      <p:sp>
        <p:nvSpPr>
          <p:cNvPr id="858" name="Google Shape;858;p72"/>
          <p:cNvSpPr txBox="1"/>
          <p:nvPr/>
        </p:nvSpPr>
        <p:spPr>
          <a:xfrm>
            <a:off x="2491500" y="238538"/>
            <a:ext cx="4161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Elements Within Elements</a:t>
            </a:r>
            <a:endParaRPr sz="1100"/>
          </a:p>
        </p:txBody>
      </p:sp>
      <p:sp>
        <p:nvSpPr>
          <p:cNvPr id="859" name="Google Shape;859;p72"/>
          <p:cNvSpPr txBox="1"/>
          <p:nvPr/>
        </p:nvSpPr>
        <p:spPr>
          <a:xfrm>
            <a:off x="4012662" y="2122279"/>
            <a:ext cx="1427400" cy="10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dk1"/>
                </a:solidFill>
                <a:latin typeface="Arial"/>
                <a:ea typeface="Arial"/>
                <a:cs typeface="Arial"/>
                <a:sym typeface="Arial"/>
              </a:rPr>
              <a:t>&lt;p&gt;</a:t>
            </a:r>
            <a:endParaRPr sz="1100"/>
          </a:p>
          <a:p>
            <a:pPr indent="0" lvl="0" marL="0" marR="0" rtl="0" algn="l">
              <a:spcBef>
                <a:spcPts val="0"/>
              </a:spcBef>
              <a:spcAft>
                <a:spcPts val="0"/>
              </a:spcAft>
              <a:buNone/>
            </a:pPr>
            <a:r>
              <a:rPr lang="en-GB" sz="2100">
                <a:solidFill>
                  <a:schemeClr val="dk1"/>
                </a:solidFill>
                <a:latin typeface="Arial"/>
                <a:ea typeface="Arial"/>
                <a:cs typeface="Arial"/>
                <a:sym typeface="Arial"/>
              </a:rPr>
              <a:t> </a:t>
            </a:r>
            <a:endParaRPr sz="1100"/>
          </a:p>
          <a:p>
            <a:pPr indent="0" lvl="0" marL="0" marR="0" rtl="0" algn="l">
              <a:spcBef>
                <a:spcPts val="0"/>
              </a:spcBef>
              <a:spcAft>
                <a:spcPts val="0"/>
              </a:spcAft>
              <a:buNone/>
            </a:pPr>
            <a:r>
              <a:rPr lang="en-GB" sz="2100">
                <a:solidFill>
                  <a:schemeClr val="dk1"/>
                </a:solidFill>
                <a:latin typeface="Arial"/>
                <a:ea typeface="Arial"/>
                <a:cs typeface="Arial"/>
                <a:sym typeface="Arial"/>
              </a:rPr>
              <a:t>    &lt;em&gt;</a:t>
            </a:r>
            <a:endParaRPr sz="1100"/>
          </a:p>
        </p:txBody>
      </p:sp>
      <p:sp>
        <p:nvSpPr>
          <p:cNvPr id="860" name="Google Shape;860;p72"/>
          <p:cNvSpPr txBox="1"/>
          <p:nvPr/>
        </p:nvSpPr>
        <p:spPr>
          <a:xfrm>
            <a:off x="2019667" y="3856704"/>
            <a:ext cx="25524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900">
                <a:solidFill>
                  <a:schemeClr val="dk1"/>
                </a:solidFill>
                <a:latin typeface="Calibri"/>
                <a:ea typeface="Calibri"/>
                <a:cs typeface="Calibri"/>
                <a:sym typeface="Calibri"/>
              </a:rPr>
              <a:t>Note: </a:t>
            </a:r>
            <a:endParaRPr sz="1100"/>
          </a:p>
          <a:p>
            <a:pPr indent="0" lvl="0" marL="0" marR="0" rtl="0" algn="l">
              <a:spcBef>
                <a:spcPts val="0"/>
              </a:spcBef>
              <a:spcAft>
                <a:spcPts val="0"/>
              </a:spcAft>
              <a:buNone/>
            </a:pPr>
            <a:r>
              <a:rPr i="1" lang="en-GB" sz="900">
                <a:solidFill>
                  <a:schemeClr val="dk1"/>
                </a:solidFill>
                <a:latin typeface="Calibri"/>
                <a:ea typeface="Calibri"/>
                <a:cs typeface="Calibri"/>
                <a:sym typeface="Calibri"/>
              </a:rPr>
              <a:t>Parent: Any element that contains another element </a:t>
            </a:r>
            <a:endParaRPr sz="1100"/>
          </a:p>
          <a:p>
            <a:pPr indent="0" lvl="0" marL="0" marR="0" rtl="0" algn="l">
              <a:spcBef>
                <a:spcPts val="0"/>
              </a:spcBef>
              <a:spcAft>
                <a:spcPts val="0"/>
              </a:spcAft>
              <a:buNone/>
            </a:pPr>
            <a:r>
              <a:rPr i="1" lang="en-GB" sz="900">
                <a:solidFill>
                  <a:schemeClr val="dk1"/>
                </a:solidFill>
                <a:latin typeface="Calibri"/>
                <a:ea typeface="Calibri"/>
                <a:cs typeface="Calibri"/>
                <a:sym typeface="Calibri"/>
              </a:rPr>
              <a:t>Child: Contained elements</a:t>
            </a:r>
            <a:endParaRPr sz="1100"/>
          </a:p>
        </p:txBody>
      </p:sp>
      <p:cxnSp>
        <p:nvCxnSpPr>
          <p:cNvPr id="861" name="Google Shape;861;p72"/>
          <p:cNvCxnSpPr/>
          <p:nvPr/>
        </p:nvCxnSpPr>
        <p:spPr>
          <a:xfrm flipH="1">
            <a:off x="4242059" y="2518555"/>
            <a:ext cx="10500" cy="478500"/>
          </a:xfrm>
          <a:prstGeom prst="straightConnector1">
            <a:avLst/>
          </a:prstGeom>
          <a:noFill/>
          <a:ln cap="flat" cmpd="sng" w="9525">
            <a:solidFill>
              <a:srgbClr val="7F7F7F"/>
            </a:solidFill>
            <a:prstDash val="solid"/>
            <a:miter lim="800000"/>
            <a:headEnd len="sm" w="sm" type="none"/>
            <a:tailEnd len="sm" w="sm" type="none"/>
          </a:ln>
        </p:spPr>
      </p:cxnSp>
      <p:sp>
        <p:nvSpPr>
          <p:cNvPr id="862" name="Google Shape;862;p72"/>
          <p:cNvSpPr txBox="1"/>
          <p:nvPr/>
        </p:nvSpPr>
        <p:spPr>
          <a:xfrm>
            <a:off x="5345855" y="2881494"/>
            <a:ext cx="9678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Child Element</a:t>
            </a:r>
            <a:endParaRPr sz="1100"/>
          </a:p>
        </p:txBody>
      </p:sp>
      <p:cxnSp>
        <p:nvCxnSpPr>
          <p:cNvPr id="863" name="Google Shape;863;p72"/>
          <p:cNvCxnSpPr/>
          <p:nvPr/>
        </p:nvCxnSpPr>
        <p:spPr>
          <a:xfrm>
            <a:off x="4241900" y="2996910"/>
            <a:ext cx="421800" cy="0"/>
          </a:xfrm>
          <a:prstGeom prst="straightConnector1">
            <a:avLst/>
          </a:prstGeom>
          <a:noFill/>
          <a:ln cap="flat" cmpd="sng" w="9525">
            <a:solidFill>
              <a:srgbClr val="7F7F7F"/>
            </a:solidFill>
            <a:prstDash val="solid"/>
            <a:miter lim="800000"/>
            <a:headEnd len="sm" w="sm" type="none"/>
            <a:tailEnd len="sm" w="sm" type="none"/>
          </a:ln>
        </p:spPr>
      </p:cxnSp>
      <p:sp>
        <p:nvSpPr>
          <p:cNvPr id="864" name="Google Shape;864;p72"/>
          <p:cNvSpPr txBox="1"/>
          <p:nvPr/>
        </p:nvSpPr>
        <p:spPr>
          <a:xfrm>
            <a:off x="3016660" y="2247682"/>
            <a:ext cx="10524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Parent Element</a:t>
            </a:r>
            <a:endParaRPr sz="1100"/>
          </a:p>
        </p:txBody>
      </p:sp>
      <p:sp>
        <p:nvSpPr>
          <p:cNvPr id="865" name="Google Shape;865;p72"/>
          <p:cNvSpPr txBox="1"/>
          <p:nvPr/>
        </p:nvSpPr>
        <p:spPr>
          <a:xfrm>
            <a:off x="3752100" y="536050"/>
            <a:ext cx="16398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Calibri"/>
                <a:ea typeface="Calibri"/>
                <a:cs typeface="Calibri"/>
                <a:sym typeface="Calibri"/>
              </a:rPr>
              <a:t>Structure</a:t>
            </a:r>
            <a:endParaRPr sz="1100"/>
          </a:p>
        </p:txBody>
      </p:sp>
      <p:sp>
        <p:nvSpPr>
          <p:cNvPr id="866" name="Google Shape;866;p7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867" name="Google Shape;867;p72"/>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868" name="Google Shape;868;p72"/>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869" name="Google Shape;869;p7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73"/>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5" name="Google Shape;875;p73"/>
          <p:cNvSpPr txBox="1"/>
          <p:nvPr/>
        </p:nvSpPr>
        <p:spPr>
          <a:xfrm>
            <a:off x="2551050" y="238538"/>
            <a:ext cx="40419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Elements Within Elements</a:t>
            </a:r>
            <a:endParaRPr sz="1100"/>
          </a:p>
        </p:txBody>
      </p:sp>
      <p:sp>
        <p:nvSpPr>
          <p:cNvPr id="876" name="Google Shape;876;p73"/>
          <p:cNvSpPr txBox="1"/>
          <p:nvPr/>
        </p:nvSpPr>
        <p:spPr>
          <a:xfrm>
            <a:off x="4072050" y="536050"/>
            <a:ext cx="9999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Calibri"/>
                <a:ea typeface="Calibri"/>
                <a:cs typeface="Calibri"/>
                <a:sym typeface="Calibri"/>
              </a:rPr>
              <a:t>Structure</a:t>
            </a:r>
            <a:endParaRPr sz="1100"/>
          </a:p>
        </p:txBody>
      </p:sp>
      <p:pic>
        <p:nvPicPr>
          <p:cNvPr descr="A screenshot of a cell phone&#10;&#10;Description automatically generated" id="877" name="Google Shape;877;p73"/>
          <p:cNvPicPr preferRelativeResize="0"/>
          <p:nvPr/>
        </p:nvPicPr>
        <p:blipFill rotWithShape="1">
          <a:blip r:embed="rId3">
            <a:alphaModFix/>
          </a:blip>
          <a:srcRect b="0" l="0" r="0" t="0"/>
          <a:stretch/>
        </p:blipFill>
        <p:spPr>
          <a:xfrm>
            <a:off x="2624545" y="1108034"/>
            <a:ext cx="4387761" cy="3649996"/>
          </a:xfrm>
          <a:prstGeom prst="rect">
            <a:avLst/>
          </a:prstGeom>
          <a:noFill/>
          <a:ln>
            <a:noFill/>
          </a:ln>
        </p:spPr>
      </p:pic>
      <p:sp>
        <p:nvSpPr>
          <p:cNvPr id="878" name="Google Shape;878;p7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879" name="Google Shape;879;p73"/>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880" name="Google Shape;880;p73"/>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881" name="Google Shape;881;p7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0"/>
          <p:cNvPicPr preferRelativeResize="0"/>
          <p:nvPr/>
        </p:nvPicPr>
        <p:blipFill rotWithShape="1">
          <a:blip r:embed="rId3">
            <a:alphaModFix/>
          </a:blip>
          <a:srcRect b="0" l="3548" r="3548" t="0"/>
          <a:stretch/>
        </p:blipFill>
        <p:spPr>
          <a:xfrm>
            <a:off x="2140258" y="867409"/>
            <a:ext cx="5341789" cy="3700687"/>
          </a:xfrm>
          <a:prstGeom prst="rect">
            <a:avLst/>
          </a:prstGeom>
          <a:noFill/>
          <a:ln>
            <a:noFill/>
          </a:ln>
        </p:spPr>
      </p:pic>
      <p:sp>
        <p:nvSpPr>
          <p:cNvPr id="137" name="Google Shape;137;p20"/>
          <p:cNvSpPr/>
          <p:nvPr/>
        </p:nvSpPr>
        <p:spPr>
          <a:xfrm>
            <a:off x="5588035" y="4654826"/>
            <a:ext cx="3372300" cy="207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900">
                <a:solidFill>
                  <a:schemeClr val="dk1"/>
                </a:solidFill>
                <a:latin typeface="Calibri"/>
                <a:ea typeface="Calibri"/>
                <a:cs typeface="Calibri"/>
                <a:sym typeface="Calibri"/>
              </a:rPr>
              <a:t>Source: https://siteefy.com/how-many-websites-are-there/</a:t>
            </a:r>
            <a:endParaRPr sz="900">
              <a:solidFill>
                <a:schemeClr val="dk1"/>
              </a:solidFill>
              <a:latin typeface="Calibri"/>
              <a:ea typeface="Calibri"/>
              <a:cs typeface="Calibri"/>
              <a:sym typeface="Calibri"/>
            </a:endParaRPr>
          </a:p>
        </p:txBody>
      </p:sp>
      <p:sp>
        <p:nvSpPr>
          <p:cNvPr id="138" name="Google Shape;138;p20"/>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9" name="Google Shape;139;p20"/>
          <p:cNvSpPr txBox="1"/>
          <p:nvPr/>
        </p:nvSpPr>
        <p:spPr>
          <a:xfrm>
            <a:off x="3124999" y="286175"/>
            <a:ext cx="33723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State of the Web</a:t>
            </a:r>
            <a:endParaRPr sz="1100"/>
          </a:p>
        </p:txBody>
      </p:sp>
      <p:pic>
        <p:nvPicPr>
          <p:cNvPr id="140" name="Google Shape;140;p20"/>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141" name="Google Shape;141;p20"/>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142" name="Google Shape;142;p2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43" name="Google Shape;143;p2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74"/>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screenshot of a cell phone&#10;&#10;Description automatically generated" id="887" name="Google Shape;887;p74"/>
          <p:cNvPicPr preferRelativeResize="0"/>
          <p:nvPr/>
        </p:nvPicPr>
        <p:blipFill rotWithShape="1">
          <a:blip r:embed="rId3">
            <a:alphaModFix/>
          </a:blip>
          <a:srcRect b="0" l="0" r="0" t="0"/>
          <a:stretch/>
        </p:blipFill>
        <p:spPr>
          <a:xfrm>
            <a:off x="2549844" y="1108034"/>
            <a:ext cx="4731477" cy="3523297"/>
          </a:xfrm>
          <a:prstGeom prst="rect">
            <a:avLst/>
          </a:prstGeom>
          <a:noFill/>
          <a:ln>
            <a:noFill/>
          </a:ln>
        </p:spPr>
      </p:pic>
      <p:sp>
        <p:nvSpPr>
          <p:cNvPr id="888" name="Google Shape;888;p74"/>
          <p:cNvSpPr/>
          <p:nvPr/>
        </p:nvSpPr>
        <p:spPr>
          <a:xfrm>
            <a:off x="4117345" y="2408873"/>
            <a:ext cx="1157100" cy="197100"/>
          </a:xfrm>
          <a:prstGeom prst="rect">
            <a:avLst/>
          </a:prstGeom>
          <a:solidFill>
            <a:srgbClr val="F92600">
              <a:alpha val="345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9" name="Google Shape;889;p74"/>
          <p:cNvSpPr/>
          <p:nvPr/>
        </p:nvSpPr>
        <p:spPr>
          <a:xfrm>
            <a:off x="3530128" y="1561286"/>
            <a:ext cx="944700" cy="197100"/>
          </a:xfrm>
          <a:prstGeom prst="rect">
            <a:avLst/>
          </a:prstGeom>
          <a:solidFill>
            <a:srgbClr val="F92600">
              <a:alpha val="345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0" name="Google Shape;890;p74"/>
          <p:cNvSpPr txBox="1"/>
          <p:nvPr/>
        </p:nvSpPr>
        <p:spPr>
          <a:xfrm>
            <a:off x="2452950" y="238538"/>
            <a:ext cx="42381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Elements Within Elements</a:t>
            </a:r>
            <a:endParaRPr sz="1100"/>
          </a:p>
        </p:txBody>
      </p:sp>
      <p:sp>
        <p:nvSpPr>
          <p:cNvPr id="891" name="Google Shape;891;p74"/>
          <p:cNvSpPr txBox="1"/>
          <p:nvPr/>
        </p:nvSpPr>
        <p:spPr>
          <a:xfrm>
            <a:off x="3819750" y="536050"/>
            <a:ext cx="15045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Calibri"/>
                <a:ea typeface="Calibri"/>
                <a:cs typeface="Calibri"/>
                <a:sym typeface="Calibri"/>
              </a:rPr>
              <a:t>Structure</a:t>
            </a:r>
            <a:endParaRPr sz="1100"/>
          </a:p>
        </p:txBody>
      </p:sp>
      <p:pic>
        <p:nvPicPr>
          <p:cNvPr id="892" name="Google Shape;892;p74"/>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893" name="Google Shape;893;p74"/>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894" name="Google Shape;894;p7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895" name="Google Shape;895;p7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75"/>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1" name="Google Shape;901;p75"/>
          <p:cNvSpPr txBox="1"/>
          <p:nvPr/>
        </p:nvSpPr>
        <p:spPr>
          <a:xfrm>
            <a:off x="3226350" y="238538"/>
            <a:ext cx="26913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chemeClr val="lt1"/>
                </a:solidFill>
                <a:latin typeface="Lato Light"/>
                <a:ea typeface="Lato Light"/>
                <a:cs typeface="Lato Light"/>
                <a:sym typeface="Lato Light"/>
              </a:rPr>
              <a:t>Other Key Elements</a:t>
            </a:r>
            <a:endParaRPr sz="1100"/>
          </a:p>
        </p:txBody>
      </p:sp>
      <p:sp>
        <p:nvSpPr>
          <p:cNvPr id="902" name="Google Shape;902;p75"/>
          <p:cNvSpPr/>
          <p:nvPr/>
        </p:nvSpPr>
        <p:spPr>
          <a:xfrm>
            <a:off x="2091689" y="2001029"/>
            <a:ext cx="5083500" cy="11415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903" name="Google Shape;903;p75"/>
          <p:cNvSpPr txBox="1"/>
          <p:nvPr/>
        </p:nvSpPr>
        <p:spPr>
          <a:xfrm>
            <a:off x="3852332" y="1747113"/>
            <a:ext cx="14394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200">
                <a:solidFill>
                  <a:srgbClr val="F92600"/>
                </a:solidFill>
                <a:latin typeface="Lato"/>
                <a:ea typeface="Lato"/>
                <a:cs typeface="Lato"/>
                <a:sym typeface="Lato"/>
              </a:rPr>
              <a:t>Required Elements</a:t>
            </a:r>
            <a:endParaRPr sz="1100"/>
          </a:p>
        </p:txBody>
      </p:sp>
      <p:sp>
        <p:nvSpPr>
          <p:cNvPr id="904" name="Google Shape;904;p75"/>
          <p:cNvSpPr/>
          <p:nvPr/>
        </p:nvSpPr>
        <p:spPr>
          <a:xfrm>
            <a:off x="2577332" y="2358650"/>
            <a:ext cx="11124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rgbClr val="89DDFF"/>
                </a:solidFill>
                <a:latin typeface="Arial"/>
                <a:ea typeface="Arial"/>
                <a:cs typeface="Arial"/>
                <a:sym typeface="Arial"/>
              </a:rPr>
              <a:t>&lt;</a:t>
            </a:r>
            <a:r>
              <a:rPr lang="en-GB" sz="2100">
                <a:solidFill>
                  <a:srgbClr val="F07178"/>
                </a:solidFill>
                <a:latin typeface="Arial"/>
                <a:ea typeface="Arial"/>
                <a:cs typeface="Arial"/>
                <a:sym typeface="Arial"/>
              </a:rPr>
              <a:t>html</a:t>
            </a:r>
            <a:r>
              <a:rPr lang="en-GB" sz="2100">
                <a:solidFill>
                  <a:srgbClr val="89DDFF"/>
                </a:solidFill>
                <a:latin typeface="Arial"/>
                <a:ea typeface="Arial"/>
                <a:cs typeface="Arial"/>
                <a:sym typeface="Arial"/>
              </a:rPr>
              <a:t>&gt;</a:t>
            </a:r>
            <a:endParaRPr sz="2100">
              <a:solidFill>
                <a:srgbClr val="EEFFFF"/>
              </a:solidFill>
              <a:latin typeface="Arial"/>
              <a:ea typeface="Arial"/>
              <a:cs typeface="Arial"/>
              <a:sym typeface="Arial"/>
            </a:endParaRPr>
          </a:p>
        </p:txBody>
      </p:sp>
      <p:sp>
        <p:nvSpPr>
          <p:cNvPr id="905" name="Google Shape;905;p75"/>
          <p:cNvSpPr/>
          <p:nvPr/>
        </p:nvSpPr>
        <p:spPr>
          <a:xfrm>
            <a:off x="4015838" y="2371865"/>
            <a:ext cx="11124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rgbClr val="89DDFF"/>
                </a:solidFill>
                <a:latin typeface="Arial"/>
                <a:ea typeface="Arial"/>
                <a:cs typeface="Arial"/>
                <a:sym typeface="Arial"/>
              </a:rPr>
              <a:t>&lt;</a:t>
            </a:r>
            <a:r>
              <a:rPr lang="en-GB" sz="2100">
                <a:solidFill>
                  <a:srgbClr val="F07178"/>
                </a:solidFill>
                <a:latin typeface="Arial"/>
                <a:ea typeface="Arial"/>
                <a:cs typeface="Arial"/>
                <a:sym typeface="Arial"/>
              </a:rPr>
              <a:t>body</a:t>
            </a:r>
            <a:r>
              <a:rPr lang="en-GB" sz="2100">
                <a:solidFill>
                  <a:srgbClr val="89DDFF"/>
                </a:solidFill>
                <a:latin typeface="Arial"/>
                <a:ea typeface="Arial"/>
                <a:cs typeface="Arial"/>
                <a:sym typeface="Arial"/>
              </a:rPr>
              <a:t>&gt;</a:t>
            </a:r>
            <a:endParaRPr sz="2100">
              <a:solidFill>
                <a:srgbClr val="EEFFFF"/>
              </a:solidFill>
              <a:latin typeface="Arial"/>
              <a:ea typeface="Arial"/>
              <a:cs typeface="Arial"/>
              <a:sym typeface="Arial"/>
            </a:endParaRPr>
          </a:p>
        </p:txBody>
      </p:sp>
      <p:sp>
        <p:nvSpPr>
          <p:cNvPr id="906" name="Google Shape;906;p75"/>
          <p:cNvSpPr/>
          <p:nvPr/>
        </p:nvSpPr>
        <p:spPr>
          <a:xfrm>
            <a:off x="5454345" y="2358650"/>
            <a:ext cx="11124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rgbClr val="89DDFF"/>
                </a:solidFill>
                <a:latin typeface="Arial"/>
                <a:ea typeface="Arial"/>
                <a:cs typeface="Arial"/>
                <a:sym typeface="Arial"/>
              </a:rPr>
              <a:t>&lt;</a:t>
            </a:r>
            <a:r>
              <a:rPr lang="en-GB" sz="2100">
                <a:solidFill>
                  <a:srgbClr val="F07178"/>
                </a:solidFill>
                <a:latin typeface="Arial"/>
                <a:ea typeface="Arial"/>
                <a:cs typeface="Arial"/>
                <a:sym typeface="Arial"/>
              </a:rPr>
              <a:t>head</a:t>
            </a:r>
            <a:r>
              <a:rPr lang="en-GB" sz="2100">
                <a:solidFill>
                  <a:srgbClr val="89DDFF"/>
                </a:solidFill>
                <a:latin typeface="Arial"/>
                <a:ea typeface="Arial"/>
                <a:cs typeface="Arial"/>
                <a:sym typeface="Arial"/>
              </a:rPr>
              <a:t>&gt;</a:t>
            </a:r>
            <a:endParaRPr sz="2100">
              <a:solidFill>
                <a:srgbClr val="EEFFFF"/>
              </a:solidFill>
              <a:latin typeface="Arial"/>
              <a:ea typeface="Arial"/>
              <a:cs typeface="Arial"/>
              <a:sym typeface="Arial"/>
            </a:endParaRPr>
          </a:p>
        </p:txBody>
      </p:sp>
      <p:sp>
        <p:nvSpPr>
          <p:cNvPr id="907" name="Google Shape;907;p7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908" name="Google Shape;908;p75"/>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909" name="Google Shape;909;p75"/>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910" name="Google Shape;910;p7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6"/>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6" name="Google Shape;916;p76"/>
          <p:cNvSpPr txBox="1"/>
          <p:nvPr/>
        </p:nvSpPr>
        <p:spPr>
          <a:xfrm>
            <a:off x="2832450" y="238538"/>
            <a:ext cx="34791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Paragraph Element</a:t>
            </a:r>
            <a:endParaRPr sz="1100"/>
          </a:p>
        </p:txBody>
      </p:sp>
      <p:sp>
        <p:nvSpPr>
          <p:cNvPr id="917" name="Google Shape;917;p76"/>
          <p:cNvSpPr txBox="1"/>
          <p:nvPr/>
        </p:nvSpPr>
        <p:spPr>
          <a:xfrm>
            <a:off x="7411346" y="2420515"/>
            <a:ext cx="1732800" cy="8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200">
                <a:solidFill>
                  <a:srgbClr val="2A87E5"/>
                </a:solidFill>
                <a:latin typeface="Lato"/>
                <a:ea typeface="Lato"/>
                <a:cs typeface="Lato"/>
                <a:sym typeface="Lato"/>
              </a:rPr>
              <a:t>&lt;p&gt;</a:t>
            </a:r>
            <a:endParaRPr sz="1100"/>
          </a:p>
          <a:p>
            <a:pPr indent="0" lvl="0" marL="0" marR="0" rtl="0" algn="l">
              <a:spcBef>
                <a:spcPts val="0"/>
              </a:spcBef>
              <a:spcAft>
                <a:spcPts val="0"/>
              </a:spcAft>
              <a:buNone/>
            </a:pPr>
            <a:r>
              <a:rPr lang="en-GB" sz="1200">
                <a:solidFill>
                  <a:srgbClr val="2A87E5"/>
                </a:solidFill>
                <a:latin typeface="Lato"/>
                <a:ea typeface="Lato"/>
                <a:cs typeface="Lato"/>
                <a:sym typeface="Lato"/>
              </a:rPr>
              <a:t>Paragraph Element</a:t>
            </a:r>
            <a:endParaRPr sz="1100"/>
          </a:p>
          <a:p>
            <a:pPr indent="0" lvl="0" marL="0" marR="0" rtl="0" algn="l">
              <a:spcBef>
                <a:spcPts val="0"/>
              </a:spcBef>
              <a:spcAft>
                <a:spcPts val="0"/>
              </a:spcAft>
              <a:buNone/>
            </a:pPr>
            <a:r>
              <a:rPr lang="en-GB" sz="900">
                <a:solidFill>
                  <a:srgbClr val="434343"/>
                </a:solidFill>
                <a:latin typeface="Roboto"/>
                <a:ea typeface="Roboto"/>
                <a:cs typeface="Roboto"/>
                <a:sym typeface="Roboto"/>
              </a:rPr>
              <a:t>Creates space above and below elements</a:t>
            </a:r>
            <a:endParaRPr sz="900">
              <a:solidFill>
                <a:srgbClr val="434343"/>
              </a:solidFill>
              <a:latin typeface="Roboto"/>
              <a:ea typeface="Roboto"/>
              <a:cs typeface="Roboto"/>
              <a:sym typeface="Roboto"/>
            </a:endParaRPr>
          </a:p>
          <a:p>
            <a:pPr indent="0" lvl="0" marL="0" marR="0" rtl="0" algn="l">
              <a:spcBef>
                <a:spcPts val="0"/>
              </a:spcBef>
              <a:spcAft>
                <a:spcPts val="0"/>
              </a:spcAft>
              <a:buNone/>
            </a:pPr>
            <a:r>
              <a:rPr lang="en-GB" sz="900">
                <a:solidFill>
                  <a:srgbClr val="434343"/>
                </a:solidFill>
                <a:latin typeface="Roboto"/>
                <a:ea typeface="Roboto"/>
                <a:cs typeface="Roboto"/>
                <a:sym typeface="Roboto"/>
              </a:rPr>
              <a:t>Block level element</a:t>
            </a:r>
            <a:endParaRPr sz="900">
              <a:solidFill>
                <a:srgbClr val="434343"/>
              </a:solidFill>
              <a:latin typeface="Roboto"/>
              <a:ea typeface="Roboto"/>
              <a:cs typeface="Roboto"/>
              <a:sym typeface="Roboto"/>
            </a:endParaRPr>
          </a:p>
          <a:p>
            <a:pPr indent="0" lvl="0" marL="0" rtl="0" algn="l">
              <a:spcBef>
                <a:spcPts val="0"/>
              </a:spcBef>
              <a:spcAft>
                <a:spcPts val="0"/>
              </a:spcAft>
              <a:buClr>
                <a:schemeClr val="dk1"/>
              </a:buClr>
              <a:buFont typeface="Arial"/>
              <a:buNone/>
            </a:pPr>
            <a:r>
              <a:rPr lang="en-GB" sz="900">
                <a:solidFill>
                  <a:srgbClr val="434343"/>
                </a:solidFill>
                <a:latin typeface="Roboto"/>
                <a:ea typeface="Roboto"/>
                <a:cs typeface="Roboto"/>
                <a:sym typeface="Roboto"/>
              </a:rPr>
              <a:t>Paragraph Element</a:t>
            </a:r>
            <a:endParaRPr sz="900">
              <a:solidFill>
                <a:srgbClr val="434343"/>
              </a:solidFill>
              <a:latin typeface="Roboto"/>
              <a:ea typeface="Roboto"/>
              <a:cs typeface="Roboto"/>
              <a:sym typeface="Roboto"/>
            </a:endParaRPr>
          </a:p>
          <a:p>
            <a:pPr indent="0" lvl="0" marL="0" rtl="0" algn="l">
              <a:spcBef>
                <a:spcPts val="0"/>
              </a:spcBef>
              <a:spcAft>
                <a:spcPts val="0"/>
              </a:spcAft>
              <a:buClr>
                <a:schemeClr val="dk1"/>
              </a:buClr>
              <a:buFont typeface="Arial"/>
              <a:buNone/>
            </a:pPr>
            <a:r>
              <a:rPr lang="en-GB" sz="900">
                <a:solidFill>
                  <a:srgbClr val="434343"/>
                </a:solidFill>
                <a:latin typeface="Roboto"/>
                <a:ea typeface="Roboto"/>
                <a:cs typeface="Roboto"/>
                <a:sym typeface="Roboto"/>
              </a:rPr>
              <a:t>used for blocks of text when there’s two or more sentences</a:t>
            </a:r>
            <a:endParaRPr sz="900">
              <a:solidFill>
                <a:srgbClr val="434343"/>
              </a:solidFill>
              <a:latin typeface="Roboto"/>
              <a:ea typeface="Roboto"/>
              <a:cs typeface="Roboto"/>
              <a:sym typeface="Roboto"/>
            </a:endParaRPr>
          </a:p>
        </p:txBody>
      </p:sp>
      <p:sp>
        <p:nvSpPr>
          <p:cNvPr id="918" name="Google Shape;918;p76"/>
          <p:cNvSpPr/>
          <p:nvPr/>
        </p:nvSpPr>
        <p:spPr>
          <a:xfrm>
            <a:off x="2959181" y="1348598"/>
            <a:ext cx="3877200" cy="33882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919" name="Google Shape;919;p76"/>
          <p:cNvSpPr txBox="1"/>
          <p:nvPr/>
        </p:nvSpPr>
        <p:spPr>
          <a:xfrm>
            <a:off x="3108923" y="1492142"/>
            <a:ext cx="11904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Heading</a:t>
            </a:r>
            <a:endParaRPr sz="1100"/>
          </a:p>
        </p:txBody>
      </p:sp>
      <p:sp>
        <p:nvSpPr>
          <p:cNvPr id="920" name="Google Shape;920;p76"/>
          <p:cNvSpPr txBox="1"/>
          <p:nvPr/>
        </p:nvSpPr>
        <p:spPr>
          <a:xfrm>
            <a:off x="3108923" y="2074266"/>
            <a:ext cx="35778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Before you begin to decide to start coding, you must first understand what it is used for. This is </a:t>
            </a:r>
            <a:r>
              <a:rPr b="1" lang="en-GB" sz="1400">
                <a:solidFill>
                  <a:schemeClr val="dk1"/>
                </a:solidFill>
                <a:latin typeface="Calibri"/>
                <a:ea typeface="Calibri"/>
                <a:cs typeface="Calibri"/>
                <a:sym typeface="Calibri"/>
              </a:rPr>
              <a:t>just</a:t>
            </a:r>
            <a:r>
              <a:rPr lang="en-GB" sz="1400">
                <a:solidFill>
                  <a:schemeClr val="dk1"/>
                </a:solidFill>
                <a:latin typeface="Calibri"/>
                <a:ea typeface="Calibri"/>
                <a:cs typeface="Calibri"/>
                <a:sym typeface="Calibri"/>
              </a:rPr>
              <a:t> a paragraph with several elements intact</a:t>
            </a:r>
            <a:endParaRPr sz="1100"/>
          </a:p>
        </p:txBody>
      </p:sp>
      <p:sp>
        <p:nvSpPr>
          <p:cNvPr id="921" name="Google Shape;921;p76"/>
          <p:cNvSpPr txBox="1"/>
          <p:nvPr/>
        </p:nvSpPr>
        <p:spPr>
          <a:xfrm>
            <a:off x="3108923" y="2943234"/>
            <a:ext cx="3577800" cy="6924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First Item</a:t>
            </a:r>
            <a:endParaRPr sz="1100"/>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Second Item</a:t>
            </a:r>
            <a:endParaRPr sz="1100"/>
          </a:p>
          <a:p>
            <a:pPr indent="-215900" lvl="0" marL="215900" marR="0" rtl="0" algn="l">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Third Item</a:t>
            </a:r>
            <a:endParaRPr sz="1100"/>
          </a:p>
        </p:txBody>
      </p:sp>
      <p:sp>
        <p:nvSpPr>
          <p:cNvPr id="922" name="Google Shape;922;p76"/>
          <p:cNvSpPr/>
          <p:nvPr/>
        </p:nvSpPr>
        <p:spPr>
          <a:xfrm>
            <a:off x="3171825" y="1885949"/>
            <a:ext cx="1834500" cy="18840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3" name="Google Shape;923;p76"/>
          <p:cNvSpPr/>
          <p:nvPr/>
        </p:nvSpPr>
        <p:spPr>
          <a:xfrm>
            <a:off x="3171825" y="2766763"/>
            <a:ext cx="1834500" cy="18840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924" name="Google Shape;924;p76"/>
          <p:cNvCxnSpPr/>
          <p:nvPr/>
        </p:nvCxnSpPr>
        <p:spPr>
          <a:xfrm>
            <a:off x="6475715" y="2542567"/>
            <a:ext cx="935700" cy="0"/>
          </a:xfrm>
          <a:prstGeom prst="straightConnector1">
            <a:avLst/>
          </a:prstGeom>
          <a:noFill/>
          <a:ln cap="flat" cmpd="sng" w="9525">
            <a:solidFill>
              <a:srgbClr val="7F7F7F"/>
            </a:solidFill>
            <a:prstDash val="solid"/>
            <a:miter lim="800000"/>
            <a:headEnd len="sm" w="sm" type="none"/>
            <a:tailEnd len="sm" w="sm" type="none"/>
          </a:ln>
        </p:spPr>
      </p:cxnSp>
      <p:sp>
        <p:nvSpPr>
          <p:cNvPr id="925" name="Google Shape;925;p7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26" name="Google Shape;926;p76"/>
          <p:cNvSpPr/>
          <p:nvPr/>
        </p:nvSpPr>
        <p:spPr>
          <a:xfrm>
            <a:off x="7086599" y="1229513"/>
            <a:ext cx="1228800" cy="10428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927" name="Google Shape;927;p76"/>
          <p:cNvSpPr/>
          <p:nvPr/>
        </p:nvSpPr>
        <p:spPr>
          <a:xfrm>
            <a:off x="7181839" y="1334294"/>
            <a:ext cx="2136600" cy="1396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4000">
                <a:solidFill>
                  <a:srgbClr val="89DDFF"/>
                </a:solidFill>
                <a:latin typeface="Arial"/>
                <a:ea typeface="Arial"/>
                <a:cs typeface="Arial"/>
                <a:sym typeface="Arial"/>
              </a:rPr>
              <a:t>&lt;</a:t>
            </a:r>
            <a:r>
              <a:rPr lang="en-GB" sz="4000">
                <a:solidFill>
                  <a:srgbClr val="F07178"/>
                </a:solidFill>
                <a:latin typeface="Arial"/>
                <a:ea typeface="Arial"/>
                <a:cs typeface="Arial"/>
                <a:sym typeface="Arial"/>
              </a:rPr>
              <a:t>p</a:t>
            </a:r>
            <a:r>
              <a:rPr lang="en-GB" sz="4000">
                <a:solidFill>
                  <a:srgbClr val="89DDFF"/>
                </a:solidFill>
                <a:latin typeface="Arial"/>
                <a:ea typeface="Arial"/>
                <a:cs typeface="Arial"/>
                <a:sym typeface="Arial"/>
              </a:rPr>
              <a:t>&gt;</a:t>
            </a:r>
            <a:endParaRPr sz="4000">
              <a:solidFill>
                <a:srgbClr val="EEFFFF"/>
              </a:solidFill>
              <a:latin typeface="Arial"/>
              <a:ea typeface="Arial"/>
              <a:cs typeface="Arial"/>
              <a:sym typeface="Arial"/>
            </a:endParaRPr>
          </a:p>
        </p:txBody>
      </p:sp>
      <p:pic>
        <p:nvPicPr>
          <p:cNvPr id="928" name="Google Shape;928;p76"/>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929" name="Google Shape;929;p76"/>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930" name="Google Shape;930;p7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id="935" name="Google Shape;935;p77"/>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936" name="Google Shape;936;p77"/>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pic>
        <p:nvPicPr>
          <p:cNvPr descr="A screenshot of text&#10;&#10;Description automatically generated" id="937" name="Google Shape;937;p77"/>
          <p:cNvPicPr preferRelativeResize="0"/>
          <p:nvPr/>
        </p:nvPicPr>
        <p:blipFill rotWithShape="1">
          <a:blip r:embed="rId5">
            <a:alphaModFix/>
          </a:blip>
          <a:srcRect b="0" l="0" r="0" t="0"/>
          <a:stretch/>
        </p:blipFill>
        <p:spPr>
          <a:xfrm>
            <a:off x="4245938" y="1122013"/>
            <a:ext cx="3362671" cy="2878488"/>
          </a:xfrm>
          <a:prstGeom prst="rect">
            <a:avLst/>
          </a:prstGeom>
          <a:noFill/>
          <a:ln>
            <a:noFill/>
          </a:ln>
        </p:spPr>
      </p:pic>
      <p:sp>
        <p:nvSpPr>
          <p:cNvPr id="938" name="Google Shape;938;p77"/>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9" name="Google Shape;939;p77"/>
          <p:cNvSpPr txBox="1"/>
          <p:nvPr/>
        </p:nvSpPr>
        <p:spPr>
          <a:xfrm>
            <a:off x="3428700" y="238550"/>
            <a:ext cx="2286600" cy="630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Headings &lt;h...&gt;</a:t>
            </a:r>
            <a:endParaRPr sz="1100"/>
          </a:p>
        </p:txBody>
      </p:sp>
      <p:sp>
        <p:nvSpPr>
          <p:cNvPr id="940" name="Google Shape;940;p77"/>
          <p:cNvSpPr/>
          <p:nvPr/>
        </p:nvSpPr>
        <p:spPr>
          <a:xfrm>
            <a:off x="261775" y="2621525"/>
            <a:ext cx="3830100" cy="1618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h1</a:t>
            </a:r>
            <a:r>
              <a:rPr lang="en-GB" sz="1300">
                <a:solidFill>
                  <a:srgbClr val="89DDFF"/>
                </a:solidFill>
                <a:latin typeface="Calibri"/>
                <a:ea typeface="Calibri"/>
                <a:cs typeface="Calibri"/>
                <a:sym typeface="Calibri"/>
              </a:rPr>
              <a:t>&gt;</a:t>
            </a:r>
            <a:r>
              <a:rPr lang="en-GB" sz="1300">
                <a:solidFill>
                  <a:srgbClr val="8F93A2"/>
                </a:solidFill>
                <a:latin typeface="Calibri"/>
                <a:ea typeface="Calibri"/>
                <a:cs typeface="Calibri"/>
                <a:sym typeface="Calibri"/>
              </a:rPr>
              <a:t>Most important HEADING</a:t>
            </a: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h1</a:t>
            </a:r>
            <a:r>
              <a:rPr lang="en-GB" sz="1300">
                <a:solidFill>
                  <a:srgbClr val="89DDFF"/>
                </a:solidFill>
                <a:latin typeface="Calibri"/>
                <a:ea typeface="Calibri"/>
                <a:cs typeface="Calibri"/>
                <a:sym typeface="Calibri"/>
              </a:rPr>
              <a:t>&gt;</a:t>
            </a:r>
            <a:endParaRPr sz="1300">
              <a:solidFill>
                <a:srgbClr val="8F93A2"/>
              </a:solidFill>
              <a:latin typeface="Calibri"/>
              <a:ea typeface="Calibri"/>
              <a:cs typeface="Calibri"/>
              <a:sym typeface="Calibri"/>
            </a:endParaRPr>
          </a:p>
          <a:p>
            <a:pPr indent="0" lvl="0" marL="0" marR="0" rtl="0" algn="l">
              <a:spcBef>
                <a:spcPts val="0"/>
              </a:spcBef>
              <a:spcAft>
                <a:spcPts val="0"/>
              </a:spcAft>
              <a:buNone/>
            </a:pP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h2</a:t>
            </a:r>
            <a:r>
              <a:rPr lang="en-GB" sz="1300">
                <a:solidFill>
                  <a:srgbClr val="89DDFF"/>
                </a:solidFill>
                <a:latin typeface="Calibri"/>
                <a:ea typeface="Calibri"/>
                <a:cs typeface="Calibri"/>
                <a:sym typeface="Calibri"/>
              </a:rPr>
              <a:t>&gt;</a:t>
            </a:r>
            <a:r>
              <a:rPr lang="en-GB" sz="1300">
                <a:solidFill>
                  <a:srgbClr val="8F93A2"/>
                </a:solidFill>
                <a:latin typeface="Calibri"/>
                <a:ea typeface="Calibri"/>
                <a:cs typeface="Calibri"/>
                <a:sym typeface="Calibri"/>
              </a:rPr>
              <a:t>Second Most Important Heading</a:t>
            </a: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h2</a:t>
            </a:r>
            <a:r>
              <a:rPr lang="en-GB" sz="1300">
                <a:solidFill>
                  <a:srgbClr val="89DDFF"/>
                </a:solidFill>
                <a:latin typeface="Calibri"/>
                <a:ea typeface="Calibri"/>
                <a:cs typeface="Calibri"/>
                <a:sym typeface="Calibri"/>
              </a:rPr>
              <a:t>&gt;</a:t>
            </a:r>
            <a:endParaRPr sz="1300">
              <a:solidFill>
                <a:srgbClr val="8F93A2"/>
              </a:solidFill>
              <a:latin typeface="Calibri"/>
              <a:ea typeface="Calibri"/>
              <a:cs typeface="Calibri"/>
              <a:sym typeface="Calibri"/>
            </a:endParaRPr>
          </a:p>
          <a:p>
            <a:pPr indent="0" lvl="0" marL="0" marR="0" rtl="0" algn="l">
              <a:spcBef>
                <a:spcPts val="0"/>
              </a:spcBef>
              <a:spcAft>
                <a:spcPts val="0"/>
              </a:spcAft>
              <a:buNone/>
            </a:pP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h3</a:t>
            </a:r>
            <a:r>
              <a:rPr lang="en-GB" sz="1300">
                <a:solidFill>
                  <a:srgbClr val="89DDFF"/>
                </a:solidFill>
                <a:latin typeface="Calibri"/>
                <a:ea typeface="Calibri"/>
                <a:cs typeface="Calibri"/>
                <a:sym typeface="Calibri"/>
              </a:rPr>
              <a:t>&gt;</a:t>
            </a:r>
            <a:r>
              <a:rPr lang="en-GB" sz="1300">
                <a:solidFill>
                  <a:srgbClr val="8F93A2"/>
                </a:solidFill>
                <a:latin typeface="Calibri"/>
                <a:ea typeface="Calibri"/>
                <a:cs typeface="Calibri"/>
                <a:sym typeface="Calibri"/>
              </a:rPr>
              <a:t> Third Most Important Heading</a:t>
            </a: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h3</a:t>
            </a:r>
            <a:r>
              <a:rPr lang="en-GB" sz="1300">
                <a:solidFill>
                  <a:srgbClr val="89DDFF"/>
                </a:solidFill>
                <a:latin typeface="Calibri"/>
                <a:ea typeface="Calibri"/>
                <a:cs typeface="Calibri"/>
                <a:sym typeface="Calibri"/>
              </a:rPr>
              <a:t>&gt;</a:t>
            </a:r>
            <a:endParaRPr sz="1300">
              <a:solidFill>
                <a:srgbClr val="8F93A2"/>
              </a:solidFill>
              <a:latin typeface="Calibri"/>
              <a:ea typeface="Calibri"/>
              <a:cs typeface="Calibri"/>
              <a:sym typeface="Calibri"/>
            </a:endParaRPr>
          </a:p>
          <a:p>
            <a:pPr indent="0" lvl="0" marL="0" marR="0" rtl="0" algn="l">
              <a:spcBef>
                <a:spcPts val="0"/>
              </a:spcBef>
              <a:spcAft>
                <a:spcPts val="0"/>
              </a:spcAft>
              <a:buNone/>
            </a:pP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h4</a:t>
            </a:r>
            <a:r>
              <a:rPr lang="en-GB" sz="1300">
                <a:solidFill>
                  <a:srgbClr val="89DDFF"/>
                </a:solidFill>
                <a:latin typeface="Calibri"/>
                <a:ea typeface="Calibri"/>
                <a:cs typeface="Calibri"/>
                <a:sym typeface="Calibri"/>
              </a:rPr>
              <a:t>&gt;</a:t>
            </a:r>
            <a:r>
              <a:rPr lang="en-GB" sz="1300">
                <a:solidFill>
                  <a:srgbClr val="8F93A2"/>
                </a:solidFill>
                <a:latin typeface="Calibri"/>
                <a:ea typeface="Calibri"/>
                <a:cs typeface="Calibri"/>
                <a:sym typeface="Calibri"/>
              </a:rPr>
              <a:t> Fourth Most Important Heading</a:t>
            </a: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h4</a:t>
            </a:r>
            <a:r>
              <a:rPr lang="en-GB" sz="1300">
                <a:solidFill>
                  <a:srgbClr val="89DDFF"/>
                </a:solidFill>
                <a:latin typeface="Calibri"/>
                <a:ea typeface="Calibri"/>
                <a:cs typeface="Calibri"/>
                <a:sym typeface="Calibri"/>
              </a:rPr>
              <a:t>&gt;</a:t>
            </a:r>
            <a:endParaRPr sz="1300">
              <a:solidFill>
                <a:srgbClr val="8F93A2"/>
              </a:solidFill>
              <a:latin typeface="Calibri"/>
              <a:ea typeface="Calibri"/>
              <a:cs typeface="Calibri"/>
              <a:sym typeface="Calibri"/>
            </a:endParaRPr>
          </a:p>
          <a:p>
            <a:pPr indent="0" lvl="0" marL="0" marR="0" rtl="0" algn="l">
              <a:spcBef>
                <a:spcPts val="0"/>
              </a:spcBef>
              <a:spcAft>
                <a:spcPts val="0"/>
              </a:spcAft>
              <a:buNone/>
            </a:pP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h5</a:t>
            </a:r>
            <a:r>
              <a:rPr lang="en-GB" sz="1300">
                <a:solidFill>
                  <a:srgbClr val="89DDFF"/>
                </a:solidFill>
                <a:latin typeface="Calibri"/>
                <a:ea typeface="Calibri"/>
                <a:cs typeface="Calibri"/>
                <a:sym typeface="Calibri"/>
              </a:rPr>
              <a:t>&gt;</a:t>
            </a:r>
            <a:r>
              <a:rPr lang="en-GB" sz="1300">
                <a:solidFill>
                  <a:srgbClr val="8F93A2"/>
                </a:solidFill>
                <a:latin typeface="Calibri"/>
                <a:ea typeface="Calibri"/>
                <a:cs typeface="Calibri"/>
                <a:sym typeface="Calibri"/>
              </a:rPr>
              <a:t> Fifth Most Important Heading</a:t>
            </a: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h5</a:t>
            </a:r>
            <a:r>
              <a:rPr lang="en-GB" sz="1300">
                <a:solidFill>
                  <a:srgbClr val="89DDFF"/>
                </a:solidFill>
                <a:latin typeface="Calibri"/>
                <a:ea typeface="Calibri"/>
                <a:cs typeface="Calibri"/>
                <a:sym typeface="Calibri"/>
              </a:rPr>
              <a:t>&gt;</a:t>
            </a:r>
            <a:endParaRPr sz="1300">
              <a:solidFill>
                <a:srgbClr val="8F93A2"/>
              </a:solidFill>
              <a:latin typeface="Calibri"/>
              <a:ea typeface="Calibri"/>
              <a:cs typeface="Calibri"/>
              <a:sym typeface="Calibri"/>
            </a:endParaRPr>
          </a:p>
          <a:p>
            <a:pPr indent="0" lvl="0" marL="0" marR="0" rtl="0" algn="l">
              <a:spcBef>
                <a:spcPts val="0"/>
              </a:spcBef>
              <a:spcAft>
                <a:spcPts val="0"/>
              </a:spcAft>
              <a:buNone/>
            </a:pP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h6</a:t>
            </a:r>
            <a:r>
              <a:rPr lang="en-GB" sz="1300">
                <a:solidFill>
                  <a:srgbClr val="89DDFF"/>
                </a:solidFill>
                <a:latin typeface="Calibri"/>
                <a:ea typeface="Calibri"/>
                <a:cs typeface="Calibri"/>
                <a:sym typeface="Calibri"/>
              </a:rPr>
              <a:t>&gt;</a:t>
            </a:r>
            <a:r>
              <a:rPr lang="en-GB" sz="1300">
                <a:solidFill>
                  <a:srgbClr val="8F93A2"/>
                </a:solidFill>
                <a:latin typeface="Calibri"/>
                <a:ea typeface="Calibri"/>
                <a:cs typeface="Calibri"/>
                <a:sym typeface="Calibri"/>
              </a:rPr>
              <a:t>Least Important Heading</a:t>
            </a:r>
            <a:r>
              <a:rPr lang="en-GB" sz="1300">
                <a:solidFill>
                  <a:srgbClr val="89DDFF"/>
                </a:solidFill>
                <a:latin typeface="Calibri"/>
                <a:ea typeface="Calibri"/>
                <a:cs typeface="Calibri"/>
                <a:sym typeface="Calibri"/>
              </a:rPr>
              <a:t>&lt;/</a:t>
            </a:r>
            <a:r>
              <a:rPr lang="en-GB" sz="1300">
                <a:solidFill>
                  <a:srgbClr val="F07178"/>
                </a:solidFill>
                <a:latin typeface="Calibri"/>
                <a:ea typeface="Calibri"/>
                <a:cs typeface="Calibri"/>
                <a:sym typeface="Calibri"/>
              </a:rPr>
              <a:t>h6</a:t>
            </a:r>
            <a:r>
              <a:rPr lang="en-GB" sz="1300">
                <a:solidFill>
                  <a:srgbClr val="89DDFF"/>
                </a:solidFill>
                <a:latin typeface="Calibri"/>
                <a:ea typeface="Calibri"/>
                <a:cs typeface="Calibri"/>
                <a:sym typeface="Calibri"/>
              </a:rPr>
              <a:t>&gt;</a:t>
            </a:r>
            <a:endParaRPr sz="1300">
              <a:solidFill>
                <a:srgbClr val="89DDFF"/>
              </a:solidFill>
              <a:latin typeface="Calibri"/>
              <a:ea typeface="Calibri"/>
              <a:cs typeface="Calibri"/>
              <a:sym typeface="Calibri"/>
            </a:endParaRPr>
          </a:p>
          <a:p>
            <a:pPr indent="0" lvl="0" marL="0" marR="0" rtl="0" algn="l">
              <a:spcBef>
                <a:spcPts val="0"/>
              </a:spcBef>
              <a:spcAft>
                <a:spcPts val="0"/>
              </a:spcAft>
              <a:buNone/>
            </a:pPr>
            <a:r>
              <a:rPr lang="en-GB" sz="1300">
                <a:solidFill>
                  <a:srgbClr val="434343"/>
                </a:solidFill>
                <a:latin typeface="Calibri"/>
                <a:ea typeface="Calibri"/>
                <a:cs typeface="Calibri"/>
                <a:sym typeface="Calibri"/>
              </a:rPr>
              <a:t>Provides visual context and meaning</a:t>
            </a:r>
            <a:endParaRPr sz="1300">
              <a:solidFill>
                <a:srgbClr val="434343"/>
              </a:solidFill>
              <a:latin typeface="Calibri"/>
              <a:ea typeface="Calibri"/>
              <a:cs typeface="Calibri"/>
              <a:sym typeface="Calibri"/>
            </a:endParaRPr>
          </a:p>
        </p:txBody>
      </p:sp>
      <p:sp>
        <p:nvSpPr>
          <p:cNvPr id="941" name="Google Shape;941;p77"/>
          <p:cNvSpPr txBox="1"/>
          <p:nvPr/>
        </p:nvSpPr>
        <p:spPr>
          <a:xfrm>
            <a:off x="7524750" y="4514850"/>
            <a:ext cx="672300" cy="480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Google Docs (Headings)</a:t>
            </a:r>
            <a:endParaRPr sz="1100"/>
          </a:p>
        </p:txBody>
      </p:sp>
      <p:pic>
        <p:nvPicPr>
          <p:cNvPr id="942" name="Google Shape;942;p77"/>
          <p:cNvPicPr preferRelativeResize="0"/>
          <p:nvPr/>
        </p:nvPicPr>
        <p:blipFill rotWithShape="1">
          <a:blip r:embed="rId6">
            <a:alphaModFix/>
          </a:blip>
          <a:srcRect b="0" l="0" r="0" t="0"/>
          <a:stretch/>
        </p:blipFill>
        <p:spPr>
          <a:xfrm>
            <a:off x="7524750" y="1247018"/>
            <a:ext cx="1449550" cy="3210572"/>
          </a:xfrm>
          <a:prstGeom prst="rect">
            <a:avLst/>
          </a:prstGeom>
          <a:noFill/>
          <a:ln>
            <a:noFill/>
          </a:ln>
        </p:spPr>
      </p:pic>
      <p:sp>
        <p:nvSpPr>
          <p:cNvPr id="943" name="Google Shape;943;p77"/>
          <p:cNvSpPr txBox="1"/>
          <p:nvPr/>
        </p:nvSpPr>
        <p:spPr>
          <a:xfrm>
            <a:off x="4325111" y="3970441"/>
            <a:ext cx="2437200" cy="19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Denoting different segments and heading importance</a:t>
            </a:r>
            <a:endParaRPr sz="1100"/>
          </a:p>
        </p:txBody>
      </p:sp>
      <p:sp>
        <p:nvSpPr>
          <p:cNvPr id="944" name="Google Shape;944;p77"/>
          <p:cNvSpPr txBox="1"/>
          <p:nvPr/>
        </p:nvSpPr>
        <p:spPr>
          <a:xfrm>
            <a:off x="1093225" y="4178250"/>
            <a:ext cx="3698700" cy="8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Calibri"/>
                <a:ea typeface="Calibri"/>
                <a:cs typeface="Calibri"/>
                <a:sym typeface="Calibri"/>
              </a:rPr>
              <a:t>*There’s no such thing as &lt;h7&gt;...&lt;/h7&gt; and beyond...</a:t>
            </a:r>
            <a:endParaRPr sz="1000">
              <a:latin typeface="Calibri"/>
              <a:ea typeface="Calibri"/>
              <a:cs typeface="Calibri"/>
              <a:sym typeface="Calibri"/>
            </a:endParaRPr>
          </a:p>
          <a:p>
            <a:pPr indent="0" lvl="0" marL="0" rtl="0" algn="l">
              <a:spcBef>
                <a:spcPts val="0"/>
              </a:spcBef>
              <a:spcAft>
                <a:spcPts val="0"/>
              </a:spcAft>
              <a:buNone/>
            </a:pPr>
            <a:r>
              <a:rPr lang="en-GB" sz="1000">
                <a:latin typeface="Calibri"/>
                <a:ea typeface="Calibri"/>
                <a:cs typeface="Calibri"/>
                <a:sym typeface="Calibri"/>
              </a:rPr>
              <a:t>Maybe you can try :) </a:t>
            </a:r>
            <a:endParaRPr sz="1000">
              <a:latin typeface="Calibri"/>
              <a:ea typeface="Calibri"/>
              <a:cs typeface="Calibri"/>
              <a:sym typeface="Calibri"/>
            </a:endParaRPr>
          </a:p>
        </p:txBody>
      </p:sp>
      <p:pic>
        <p:nvPicPr>
          <p:cNvPr id="945" name="Google Shape;945;p77"/>
          <p:cNvPicPr preferRelativeResize="0"/>
          <p:nvPr/>
        </p:nvPicPr>
        <p:blipFill>
          <a:blip r:embed="rId7">
            <a:alphaModFix/>
          </a:blip>
          <a:stretch>
            <a:fillRect/>
          </a:stretch>
        </p:blipFill>
        <p:spPr>
          <a:xfrm>
            <a:off x="436025" y="921325"/>
            <a:ext cx="2712321" cy="1700200"/>
          </a:xfrm>
          <a:prstGeom prst="rect">
            <a:avLst/>
          </a:prstGeom>
          <a:noFill/>
          <a:ln>
            <a:noFill/>
          </a:ln>
        </p:spPr>
      </p:pic>
      <p:sp>
        <p:nvSpPr>
          <p:cNvPr id="946" name="Google Shape;946;p7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47" name="Google Shape;947;p7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pic>
        <p:nvPicPr>
          <p:cNvPr descr="A screenshot of a cell phone&#10;&#10;Description automatically generated" id="952" name="Google Shape;952;p78"/>
          <p:cNvPicPr preferRelativeResize="0"/>
          <p:nvPr/>
        </p:nvPicPr>
        <p:blipFill rotWithShape="1">
          <a:blip r:embed="rId3">
            <a:alphaModFix/>
          </a:blip>
          <a:srcRect b="0" l="0" r="0" t="0"/>
          <a:stretch/>
        </p:blipFill>
        <p:spPr>
          <a:xfrm>
            <a:off x="3200287" y="3251207"/>
            <a:ext cx="2541183" cy="1892293"/>
          </a:xfrm>
          <a:prstGeom prst="rect">
            <a:avLst/>
          </a:prstGeom>
          <a:noFill/>
          <a:ln>
            <a:noFill/>
          </a:ln>
        </p:spPr>
      </p:pic>
      <p:sp>
        <p:nvSpPr>
          <p:cNvPr id="953" name="Google Shape;953;p78"/>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4" name="Google Shape;954;p78"/>
          <p:cNvSpPr txBox="1"/>
          <p:nvPr/>
        </p:nvSpPr>
        <p:spPr>
          <a:xfrm>
            <a:off x="3634706" y="187367"/>
            <a:ext cx="2057700" cy="682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Image Tag &lt;img&gt;</a:t>
            </a:r>
            <a:endParaRPr sz="1100"/>
          </a:p>
        </p:txBody>
      </p:sp>
      <p:sp>
        <p:nvSpPr>
          <p:cNvPr id="955" name="Google Shape;955;p78"/>
          <p:cNvSpPr/>
          <p:nvPr/>
        </p:nvSpPr>
        <p:spPr>
          <a:xfrm>
            <a:off x="818567" y="2001029"/>
            <a:ext cx="7690200" cy="11958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956" name="Google Shape;956;p78"/>
          <p:cNvSpPr txBox="1"/>
          <p:nvPr/>
        </p:nvSpPr>
        <p:spPr>
          <a:xfrm>
            <a:off x="818578" y="1461925"/>
            <a:ext cx="25848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Used to display an image</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Self-closing tag</a:t>
            </a:r>
            <a:endParaRPr sz="1100"/>
          </a:p>
        </p:txBody>
      </p:sp>
      <p:pic>
        <p:nvPicPr>
          <p:cNvPr descr="A picture containing ground, building, wall, floor&#10;&#10;Description automatically generated" id="957" name="Google Shape;957;p78"/>
          <p:cNvPicPr preferRelativeResize="0"/>
          <p:nvPr/>
        </p:nvPicPr>
        <p:blipFill rotWithShape="1">
          <a:blip r:embed="rId4">
            <a:alphaModFix/>
          </a:blip>
          <a:srcRect b="0" l="0" r="0" t="0"/>
          <a:stretch/>
        </p:blipFill>
        <p:spPr>
          <a:xfrm>
            <a:off x="3452708" y="3726812"/>
            <a:ext cx="2084871" cy="1172740"/>
          </a:xfrm>
          <a:prstGeom prst="rect">
            <a:avLst/>
          </a:prstGeom>
          <a:noFill/>
          <a:ln>
            <a:noFill/>
          </a:ln>
        </p:spPr>
      </p:pic>
      <p:sp>
        <p:nvSpPr>
          <p:cNvPr id="958" name="Google Shape;958;p78"/>
          <p:cNvSpPr/>
          <p:nvPr/>
        </p:nvSpPr>
        <p:spPr>
          <a:xfrm>
            <a:off x="993858" y="2306293"/>
            <a:ext cx="73317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GB" sz="3000">
                <a:solidFill>
                  <a:srgbClr val="89DDFF"/>
                </a:solidFill>
                <a:latin typeface="Arial"/>
                <a:ea typeface="Arial"/>
                <a:cs typeface="Arial"/>
                <a:sym typeface="Arial"/>
              </a:rPr>
              <a:t>&lt;</a:t>
            </a:r>
            <a:r>
              <a:rPr b="0" lang="en-GB" sz="3000">
                <a:solidFill>
                  <a:srgbClr val="F07178"/>
                </a:solidFill>
                <a:latin typeface="Arial"/>
                <a:ea typeface="Arial"/>
                <a:cs typeface="Arial"/>
                <a:sym typeface="Arial"/>
              </a:rPr>
              <a:t>img</a:t>
            </a:r>
            <a:r>
              <a:rPr b="0" lang="en-GB" sz="3000">
                <a:solidFill>
                  <a:srgbClr val="EEFFFF"/>
                </a:solidFill>
                <a:latin typeface="Arial"/>
                <a:ea typeface="Arial"/>
                <a:cs typeface="Arial"/>
                <a:sym typeface="Arial"/>
              </a:rPr>
              <a:t> </a:t>
            </a:r>
            <a:r>
              <a:rPr b="0" i="1" lang="en-GB" sz="3000">
                <a:solidFill>
                  <a:srgbClr val="C792EA"/>
                </a:solidFill>
                <a:latin typeface="Arial"/>
                <a:ea typeface="Arial"/>
                <a:cs typeface="Arial"/>
                <a:sym typeface="Arial"/>
              </a:rPr>
              <a:t>src</a:t>
            </a:r>
            <a:r>
              <a:rPr b="0" lang="en-GB" sz="3000">
                <a:solidFill>
                  <a:srgbClr val="89DDFF"/>
                </a:solidFill>
                <a:latin typeface="Arial"/>
                <a:ea typeface="Arial"/>
                <a:cs typeface="Arial"/>
                <a:sym typeface="Arial"/>
              </a:rPr>
              <a:t>="</a:t>
            </a:r>
            <a:r>
              <a:rPr lang="en-GB" sz="3000">
                <a:solidFill>
                  <a:srgbClr val="C3E88D"/>
                </a:solidFill>
              </a:rPr>
              <a:t>interactive-dev</a:t>
            </a:r>
            <a:r>
              <a:rPr b="0" lang="en-GB" sz="3000">
                <a:solidFill>
                  <a:srgbClr val="C3E88D"/>
                </a:solidFill>
                <a:latin typeface="Arial"/>
                <a:ea typeface="Arial"/>
                <a:cs typeface="Arial"/>
                <a:sym typeface="Arial"/>
              </a:rPr>
              <a:t>.jpg</a:t>
            </a:r>
            <a:r>
              <a:rPr b="0" lang="en-GB" sz="3000">
                <a:solidFill>
                  <a:srgbClr val="89DDFF"/>
                </a:solidFill>
                <a:latin typeface="Arial"/>
                <a:ea typeface="Arial"/>
                <a:cs typeface="Arial"/>
                <a:sym typeface="Arial"/>
              </a:rPr>
              <a:t>"&gt;</a:t>
            </a:r>
            <a:endParaRPr b="0" sz="3000">
              <a:solidFill>
                <a:srgbClr val="EEFFFF"/>
              </a:solidFill>
              <a:latin typeface="Arial"/>
              <a:ea typeface="Arial"/>
              <a:cs typeface="Arial"/>
              <a:sym typeface="Arial"/>
            </a:endParaRPr>
          </a:p>
        </p:txBody>
      </p:sp>
      <p:sp>
        <p:nvSpPr>
          <p:cNvPr id="959" name="Google Shape;959;p78"/>
          <p:cNvSpPr txBox="1"/>
          <p:nvPr/>
        </p:nvSpPr>
        <p:spPr>
          <a:xfrm>
            <a:off x="6344298" y="1641400"/>
            <a:ext cx="2164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5">
                  <a:extLst>
                    <a:ext uri="{A12FA001-AC4F-418D-AE19-62706E023703}">
                      <ahyp:hlinkClr val="tx"/>
                    </a:ext>
                  </a:extLst>
                </a:hlinkClick>
              </a:rPr>
              <a:t>https://picsum.photos/</a:t>
            </a:r>
            <a:endParaRPr sz="1400">
              <a:solidFill>
                <a:schemeClr val="dk1"/>
              </a:solidFill>
              <a:latin typeface="Calibri"/>
              <a:ea typeface="Calibri"/>
              <a:cs typeface="Calibri"/>
              <a:sym typeface="Calibri"/>
            </a:endParaRPr>
          </a:p>
        </p:txBody>
      </p:sp>
      <p:sp>
        <p:nvSpPr>
          <p:cNvPr id="960" name="Google Shape;960;p78"/>
          <p:cNvSpPr txBox="1"/>
          <p:nvPr/>
        </p:nvSpPr>
        <p:spPr>
          <a:xfrm>
            <a:off x="5537575" y="3279550"/>
            <a:ext cx="3000000" cy="108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u="sng">
                <a:solidFill>
                  <a:schemeClr val="hlink"/>
                </a:solidFill>
                <a:hlinkClick r:id="rId6"/>
              </a:rPr>
              <a:t>https://replit.com/@immalcolm/image-example</a:t>
            </a:r>
            <a:endParaRPr sz="900"/>
          </a:p>
          <a:p>
            <a:pPr indent="0" lvl="0" marL="0" rtl="0" algn="r">
              <a:spcBef>
                <a:spcPts val="0"/>
              </a:spcBef>
              <a:spcAft>
                <a:spcPts val="0"/>
              </a:spcAft>
              <a:buNone/>
            </a:pPr>
            <a:r>
              <a:t/>
            </a:r>
            <a:endParaRPr sz="900"/>
          </a:p>
        </p:txBody>
      </p:sp>
      <p:pic>
        <p:nvPicPr>
          <p:cNvPr id="961" name="Google Shape;961;p78"/>
          <p:cNvPicPr preferRelativeResize="0"/>
          <p:nvPr/>
        </p:nvPicPr>
        <p:blipFill rotWithShape="1">
          <a:blip r:embed="rId7">
            <a:alphaModFix/>
          </a:blip>
          <a:srcRect b="0" l="0" r="0" t="0"/>
          <a:stretch/>
        </p:blipFill>
        <p:spPr>
          <a:xfrm rot="5400000">
            <a:off x="-11" y="4287237"/>
            <a:ext cx="856264" cy="856264"/>
          </a:xfrm>
          <a:prstGeom prst="rect">
            <a:avLst/>
          </a:prstGeom>
          <a:noFill/>
          <a:ln>
            <a:noFill/>
          </a:ln>
        </p:spPr>
      </p:pic>
      <p:pic>
        <p:nvPicPr>
          <p:cNvPr id="962" name="Google Shape;962;p78"/>
          <p:cNvPicPr preferRelativeResize="0"/>
          <p:nvPr/>
        </p:nvPicPr>
        <p:blipFill rotWithShape="1">
          <a:blip r:embed="rId8">
            <a:alphaModFix/>
          </a:blip>
          <a:srcRect b="0" l="0" r="0" t="0"/>
          <a:stretch/>
        </p:blipFill>
        <p:spPr>
          <a:xfrm rot="5400000">
            <a:off x="236961" y="4007382"/>
            <a:ext cx="856264" cy="856264"/>
          </a:xfrm>
          <a:prstGeom prst="rect">
            <a:avLst/>
          </a:prstGeom>
          <a:noFill/>
          <a:ln>
            <a:noFill/>
          </a:ln>
        </p:spPr>
      </p:pic>
      <p:sp>
        <p:nvSpPr>
          <p:cNvPr id="963" name="Google Shape;963;p7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964" name="Google Shape;964;p7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79"/>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0" name="Google Shape;970;p79"/>
          <p:cNvSpPr txBox="1"/>
          <p:nvPr/>
        </p:nvSpPr>
        <p:spPr>
          <a:xfrm>
            <a:off x="819982" y="1404662"/>
            <a:ext cx="2265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chemeClr val="dk1"/>
                </a:solidFill>
                <a:latin typeface="Lato"/>
                <a:ea typeface="Lato"/>
                <a:cs typeface="Lato"/>
                <a:sym typeface="Lato"/>
              </a:rPr>
              <a:t>Absolute URL</a:t>
            </a:r>
            <a:endParaRPr sz="1100"/>
          </a:p>
        </p:txBody>
      </p:sp>
      <p:sp>
        <p:nvSpPr>
          <p:cNvPr id="971" name="Google Shape;971;p79"/>
          <p:cNvSpPr txBox="1"/>
          <p:nvPr/>
        </p:nvSpPr>
        <p:spPr>
          <a:xfrm>
            <a:off x="818576" y="1838825"/>
            <a:ext cx="3098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252646"/>
                </a:solidFill>
                <a:latin typeface="Calibri"/>
                <a:ea typeface="Calibri"/>
                <a:cs typeface="Calibri"/>
                <a:sym typeface="Calibri"/>
              </a:rPr>
              <a:t>https://</a:t>
            </a:r>
            <a:r>
              <a:rPr lang="en-GB">
                <a:solidFill>
                  <a:srgbClr val="252646"/>
                </a:solidFill>
                <a:latin typeface="Calibri"/>
                <a:ea typeface="Calibri"/>
                <a:cs typeface="Calibri"/>
                <a:sym typeface="Calibri"/>
              </a:rPr>
              <a:t>interactivedev.</a:t>
            </a:r>
            <a:r>
              <a:rPr lang="en-GB" sz="1400">
                <a:solidFill>
                  <a:srgbClr val="252646"/>
                </a:solidFill>
                <a:latin typeface="Calibri"/>
                <a:ea typeface="Calibri"/>
                <a:cs typeface="Calibri"/>
                <a:sym typeface="Calibri"/>
              </a:rPr>
              <a:t>com/logo.png</a:t>
            </a:r>
            <a:endParaRPr sz="1400">
              <a:solidFill>
                <a:srgbClr val="252646"/>
              </a:solidFill>
              <a:latin typeface="Calibri"/>
              <a:ea typeface="Calibri"/>
              <a:cs typeface="Calibri"/>
              <a:sym typeface="Calibri"/>
            </a:endParaRPr>
          </a:p>
        </p:txBody>
      </p:sp>
      <p:sp>
        <p:nvSpPr>
          <p:cNvPr id="972" name="Google Shape;972;p79"/>
          <p:cNvSpPr txBox="1"/>
          <p:nvPr/>
        </p:nvSpPr>
        <p:spPr>
          <a:xfrm>
            <a:off x="5034174" y="1404662"/>
            <a:ext cx="21441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chemeClr val="dk1"/>
                </a:solidFill>
                <a:latin typeface="Lato"/>
                <a:ea typeface="Lato"/>
                <a:cs typeface="Lato"/>
                <a:sym typeface="Lato"/>
              </a:rPr>
              <a:t>Relative URL</a:t>
            </a:r>
            <a:endParaRPr sz="1100"/>
          </a:p>
        </p:txBody>
      </p:sp>
      <p:sp>
        <p:nvSpPr>
          <p:cNvPr id="973" name="Google Shape;973;p79"/>
          <p:cNvSpPr txBox="1"/>
          <p:nvPr/>
        </p:nvSpPr>
        <p:spPr>
          <a:xfrm>
            <a:off x="5032744" y="1838825"/>
            <a:ext cx="1375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252646"/>
                </a:solidFill>
                <a:latin typeface="Calibri"/>
                <a:ea typeface="Calibri"/>
                <a:cs typeface="Calibri"/>
                <a:sym typeface="Calibri"/>
              </a:rPr>
              <a:t>/logo.png</a:t>
            </a:r>
            <a:endParaRPr sz="1400">
              <a:solidFill>
                <a:srgbClr val="252646"/>
              </a:solidFill>
              <a:latin typeface="Calibri"/>
              <a:ea typeface="Calibri"/>
              <a:cs typeface="Calibri"/>
              <a:sym typeface="Calibri"/>
            </a:endParaRPr>
          </a:p>
        </p:txBody>
      </p:sp>
      <p:sp>
        <p:nvSpPr>
          <p:cNvPr id="974" name="Google Shape;974;p79"/>
          <p:cNvSpPr txBox="1"/>
          <p:nvPr/>
        </p:nvSpPr>
        <p:spPr>
          <a:xfrm>
            <a:off x="818575" y="2235570"/>
            <a:ext cx="2724600" cy="1553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252646"/>
                </a:solidFill>
                <a:latin typeface="Calibri"/>
                <a:ea typeface="Calibri"/>
                <a:cs typeface="Calibri"/>
                <a:sym typeface="Calibri"/>
              </a:rPr>
              <a:t>Absolute URLs are the type of links you're used to. </a:t>
            </a:r>
            <a:endParaRPr sz="1400">
              <a:solidFill>
                <a:srgbClr val="252646"/>
              </a:solidFill>
              <a:latin typeface="Calibri"/>
              <a:ea typeface="Calibri"/>
              <a:cs typeface="Calibri"/>
              <a:sym typeface="Calibri"/>
            </a:endParaRPr>
          </a:p>
          <a:p>
            <a:pPr indent="0" lvl="0" marL="0" marR="0" rtl="0" algn="l">
              <a:spcBef>
                <a:spcPts val="0"/>
              </a:spcBef>
              <a:spcAft>
                <a:spcPts val="0"/>
              </a:spcAft>
              <a:buNone/>
            </a:pPr>
            <a:r>
              <a:t/>
            </a:r>
            <a:endParaRPr>
              <a:solidFill>
                <a:srgbClr val="252646"/>
              </a:solidFill>
              <a:latin typeface="Calibri"/>
              <a:ea typeface="Calibri"/>
              <a:cs typeface="Calibri"/>
              <a:sym typeface="Calibri"/>
            </a:endParaRPr>
          </a:p>
          <a:p>
            <a:pPr indent="0" lvl="0" marL="0" marR="0" rtl="0" algn="l">
              <a:spcBef>
                <a:spcPts val="0"/>
              </a:spcBef>
              <a:spcAft>
                <a:spcPts val="0"/>
              </a:spcAft>
              <a:buNone/>
            </a:pPr>
            <a:r>
              <a:rPr lang="en-GB" sz="1400">
                <a:solidFill>
                  <a:srgbClr val="252646"/>
                </a:solidFill>
                <a:latin typeface="Calibri"/>
                <a:ea typeface="Calibri"/>
                <a:cs typeface="Calibri"/>
                <a:sym typeface="Calibri"/>
              </a:rPr>
              <a:t>They include http:// o</a:t>
            </a:r>
            <a:r>
              <a:rPr lang="en-GB">
                <a:solidFill>
                  <a:srgbClr val="252646"/>
                </a:solidFill>
                <a:latin typeface="Calibri"/>
                <a:ea typeface="Calibri"/>
                <a:cs typeface="Calibri"/>
                <a:sym typeface="Calibri"/>
              </a:rPr>
              <a:t>r https:// </a:t>
            </a:r>
            <a:r>
              <a:rPr lang="en-GB" sz="1400">
                <a:solidFill>
                  <a:srgbClr val="252646"/>
                </a:solidFill>
                <a:latin typeface="Calibri"/>
                <a:ea typeface="Calibri"/>
                <a:cs typeface="Calibri"/>
                <a:sym typeface="Calibri"/>
              </a:rPr>
              <a:t>and the full domain name before the directory (/assets/logo.png)</a:t>
            </a:r>
            <a:endParaRPr sz="1100"/>
          </a:p>
        </p:txBody>
      </p:sp>
      <p:sp>
        <p:nvSpPr>
          <p:cNvPr id="975" name="Google Shape;975;p79"/>
          <p:cNvSpPr txBox="1"/>
          <p:nvPr/>
        </p:nvSpPr>
        <p:spPr>
          <a:xfrm>
            <a:off x="5032750" y="2235572"/>
            <a:ext cx="2724600" cy="161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252646"/>
                </a:solidFill>
                <a:latin typeface="Calibri"/>
                <a:ea typeface="Calibri"/>
                <a:cs typeface="Calibri"/>
                <a:sym typeface="Calibri"/>
              </a:rPr>
              <a:t>Relative URLs are shortcuts that allow you to skip the domain name. </a:t>
            </a:r>
            <a:endParaRPr sz="1400">
              <a:solidFill>
                <a:srgbClr val="252646"/>
              </a:solidFill>
              <a:latin typeface="Calibri"/>
              <a:ea typeface="Calibri"/>
              <a:cs typeface="Calibri"/>
              <a:sym typeface="Calibri"/>
            </a:endParaRPr>
          </a:p>
          <a:p>
            <a:pPr indent="0" lvl="0" marL="0" marR="0" rtl="0" algn="l">
              <a:spcBef>
                <a:spcPts val="0"/>
              </a:spcBef>
              <a:spcAft>
                <a:spcPts val="0"/>
              </a:spcAft>
              <a:buNone/>
            </a:pPr>
            <a:r>
              <a:t/>
            </a:r>
            <a:endParaRPr>
              <a:solidFill>
                <a:srgbClr val="252646"/>
              </a:solidFill>
              <a:latin typeface="Calibri"/>
              <a:ea typeface="Calibri"/>
              <a:cs typeface="Calibri"/>
              <a:sym typeface="Calibri"/>
            </a:endParaRPr>
          </a:p>
          <a:p>
            <a:pPr indent="0" lvl="0" marL="0" marR="0" rtl="0" algn="l">
              <a:spcBef>
                <a:spcPts val="0"/>
              </a:spcBef>
              <a:spcAft>
                <a:spcPts val="0"/>
              </a:spcAft>
              <a:buNone/>
            </a:pPr>
            <a:r>
              <a:rPr lang="en-GB" sz="1400">
                <a:solidFill>
                  <a:srgbClr val="252646"/>
                </a:solidFill>
                <a:latin typeface="Calibri"/>
                <a:ea typeface="Calibri"/>
                <a:cs typeface="Calibri"/>
                <a:sym typeface="Calibri"/>
              </a:rPr>
              <a:t>It only works if you're linking to a file on the same domain on the current page.</a:t>
            </a:r>
            <a:endParaRPr sz="1100"/>
          </a:p>
        </p:txBody>
      </p:sp>
      <p:sp>
        <p:nvSpPr>
          <p:cNvPr id="976" name="Google Shape;976;p79"/>
          <p:cNvSpPr txBox="1"/>
          <p:nvPr/>
        </p:nvSpPr>
        <p:spPr>
          <a:xfrm>
            <a:off x="3634706" y="187367"/>
            <a:ext cx="2057700" cy="682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 Image Tag &lt;img&gt;</a:t>
            </a:r>
            <a:endParaRPr sz="1100"/>
          </a:p>
        </p:txBody>
      </p:sp>
      <p:sp>
        <p:nvSpPr>
          <p:cNvPr id="977" name="Google Shape;977;p79"/>
          <p:cNvSpPr txBox="1"/>
          <p:nvPr/>
        </p:nvSpPr>
        <p:spPr>
          <a:xfrm>
            <a:off x="3442700" y="4429775"/>
            <a:ext cx="5701200" cy="108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u="sng">
                <a:solidFill>
                  <a:schemeClr val="hlink"/>
                </a:solidFill>
                <a:hlinkClick r:id="rId3"/>
              </a:rPr>
              <a:t>https://replit.com/@immalcolm/image-example</a:t>
            </a:r>
            <a:endParaRPr sz="900"/>
          </a:p>
          <a:p>
            <a:pPr indent="0" lvl="0" marL="0" rtl="0" algn="r">
              <a:spcBef>
                <a:spcPts val="0"/>
              </a:spcBef>
              <a:spcAft>
                <a:spcPts val="0"/>
              </a:spcAft>
              <a:buNone/>
            </a:pPr>
            <a:r>
              <a:rPr lang="en-GB" sz="900" u="sng">
                <a:solidFill>
                  <a:schemeClr val="hlink"/>
                </a:solidFill>
                <a:hlinkClick r:id="rId4"/>
              </a:rPr>
              <a:t>https://developer.mozilla.org/en-US/docs/Learn/Getting_started_with_the_web/Dealing_with_files</a:t>
            </a:r>
            <a:endParaRPr sz="900"/>
          </a:p>
          <a:p>
            <a:pPr indent="0" lvl="0" marL="0" rtl="0" algn="r">
              <a:spcBef>
                <a:spcPts val="0"/>
              </a:spcBef>
              <a:spcAft>
                <a:spcPts val="0"/>
              </a:spcAft>
              <a:buNone/>
            </a:pPr>
            <a:r>
              <a:t/>
            </a:r>
            <a:endParaRPr sz="900"/>
          </a:p>
          <a:p>
            <a:pPr indent="0" lvl="0" marL="0" rtl="0" algn="r">
              <a:spcBef>
                <a:spcPts val="0"/>
              </a:spcBef>
              <a:spcAft>
                <a:spcPts val="0"/>
              </a:spcAft>
              <a:buNone/>
            </a:pPr>
            <a:r>
              <a:t/>
            </a:r>
            <a:endParaRPr sz="900"/>
          </a:p>
        </p:txBody>
      </p:sp>
      <p:pic>
        <p:nvPicPr>
          <p:cNvPr id="978" name="Google Shape;978;p79"/>
          <p:cNvPicPr preferRelativeResize="0"/>
          <p:nvPr/>
        </p:nvPicPr>
        <p:blipFill rotWithShape="1">
          <a:blip r:embed="rId5">
            <a:alphaModFix/>
          </a:blip>
          <a:srcRect b="0" l="0" r="0" t="0"/>
          <a:stretch/>
        </p:blipFill>
        <p:spPr>
          <a:xfrm rot="5400000">
            <a:off x="-11" y="4287237"/>
            <a:ext cx="856264" cy="856264"/>
          </a:xfrm>
          <a:prstGeom prst="rect">
            <a:avLst/>
          </a:prstGeom>
          <a:noFill/>
          <a:ln>
            <a:noFill/>
          </a:ln>
        </p:spPr>
      </p:pic>
      <p:pic>
        <p:nvPicPr>
          <p:cNvPr id="979" name="Google Shape;979;p79"/>
          <p:cNvPicPr preferRelativeResize="0"/>
          <p:nvPr/>
        </p:nvPicPr>
        <p:blipFill rotWithShape="1">
          <a:blip r:embed="rId6">
            <a:alphaModFix/>
          </a:blip>
          <a:srcRect b="0" l="0" r="0" t="0"/>
          <a:stretch/>
        </p:blipFill>
        <p:spPr>
          <a:xfrm rot="5400000">
            <a:off x="236961" y="4007382"/>
            <a:ext cx="856264" cy="856264"/>
          </a:xfrm>
          <a:prstGeom prst="rect">
            <a:avLst/>
          </a:prstGeom>
          <a:noFill/>
          <a:ln>
            <a:noFill/>
          </a:ln>
        </p:spPr>
      </p:pic>
      <p:sp>
        <p:nvSpPr>
          <p:cNvPr id="980" name="Google Shape;980;p79"/>
          <p:cNvSpPr txBox="1"/>
          <p:nvPr/>
        </p:nvSpPr>
        <p:spPr>
          <a:xfrm>
            <a:off x="2358125" y="3747575"/>
            <a:ext cx="5361300" cy="682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252646"/>
                </a:solidFill>
                <a:latin typeface="Calibri"/>
                <a:ea typeface="Calibri"/>
                <a:cs typeface="Calibri"/>
                <a:sym typeface="Calibri"/>
              </a:rPr>
              <a:t>Filenames are </a:t>
            </a:r>
            <a:r>
              <a:rPr b="1" lang="en-GB">
                <a:solidFill>
                  <a:srgbClr val="E21B70"/>
                </a:solidFill>
                <a:latin typeface="Calibri"/>
                <a:ea typeface="Calibri"/>
                <a:cs typeface="Calibri"/>
                <a:sym typeface="Calibri"/>
              </a:rPr>
              <a:t>CASE-SENSITIVE</a:t>
            </a:r>
            <a:endParaRPr b="1">
              <a:solidFill>
                <a:srgbClr val="E21B70"/>
              </a:solidFill>
              <a:latin typeface="Calibri"/>
              <a:ea typeface="Calibri"/>
              <a:cs typeface="Calibri"/>
              <a:sym typeface="Calibri"/>
            </a:endParaRPr>
          </a:p>
          <a:p>
            <a:pPr indent="0" lvl="0" marL="0" marR="0" rtl="0" algn="l">
              <a:spcBef>
                <a:spcPts val="0"/>
              </a:spcBef>
              <a:spcAft>
                <a:spcPts val="0"/>
              </a:spcAft>
              <a:buNone/>
            </a:pPr>
            <a:r>
              <a:rPr lang="en-GB">
                <a:solidFill>
                  <a:srgbClr val="252646"/>
                </a:solidFill>
                <a:latin typeface="Calibri"/>
                <a:ea typeface="Calibri"/>
                <a:cs typeface="Calibri"/>
                <a:sym typeface="Calibri"/>
              </a:rPr>
              <a:t>Image.png != image.png</a:t>
            </a:r>
            <a:endParaRPr>
              <a:solidFill>
                <a:srgbClr val="252646"/>
              </a:solidFill>
              <a:latin typeface="Calibri"/>
              <a:ea typeface="Calibri"/>
              <a:cs typeface="Calibri"/>
              <a:sym typeface="Calibri"/>
            </a:endParaRPr>
          </a:p>
          <a:p>
            <a:pPr indent="0" lvl="0" marL="0" marR="0" rtl="0" algn="l">
              <a:spcBef>
                <a:spcPts val="0"/>
              </a:spcBef>
              <a:spcAft>
                <a:spcPts val="0"/>
              </a:spcAft>
              <a:buNone/>
            </a:pPr>
            <a:r>
              <a:rPr lang="en-GB">
                <a:solidFill>
                  <a:srgbClr val="252646"/>
                </a:solidFill>
                <a:latin typeface="Calibri"/>
                <a:ea typeface="Calibri"/>
                <a:cs typeface="Calibri"/>
                <a:sym typeface="Calibri"/>
              </a:rPr>
              <a:t>A good rule of thumb is simply keeping all files as lowercase.</a:t>
            </a:r>
            <a:endParaRPr>
              <a:solidFill>
                <a:srgbClr val="252646"/>
              </a:solidFill>
              <a:latin typeface="Calibri"/>
              <a:ea typeface="Calibri"/>
              <a:cs typeface="Calibri"/>
              <a:sym typeface="Calibri"/>
            </a:endParaRPr>
          </a:p>
        </p:txBody>
      </p:sp>
      <p:sp>
        <p:nvSpPr>
          <p:cNvPr id="981" name="Google Shape;981;p7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982" name="Google Shape;982;p7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0"/>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8" name="Google Shape;988;p80"/>
          <p:cNvSpPr txBox="1"/>
          <p:nvPr/>
        </p:nvSpPr>
        <p:spPr>
          <a:xfrm>
            <a:off x="819960" y="1058463"/>
            <a:ext cx="67638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chemeClr val="dk1"/>
                </a:solidFill>
                <a:latin typeface="Calibri"/>
                <a:ea typeface="Calibri"/>
                <a:cs typeface="Calibri"/>
                <a:sym typeface="Calibri"/>
              </a:rPr>
              <a:t>The Problem: </a:t>
            </a:r>
            <a:r>
              <a:rPr b="1" lang="en-GB" sz="2700">
                <a:solidFill>
                  <a:srgbClr val="E21B70"/>
                </a:solidFill>
                <a:latin typeface="Calibri"/>
                <a:ea typeface="Calibri"/>
                <a:cs typeface="Calibri"/>
                <a:sym typeface="Calibri"/>
              </a:rPr>
              <a:t>One size fits all.</a:t>
            </a:r>
            <a:endParaRPr sz="1100">
              <a:solidFill>
                <a:srgbClr val="E21B70"/>
              </a:solidFill>
              <a:latin typeface="Calibri"/>
              <a:ea typeface="Calibri"/>
              <a:cs typeface="Calibri"/>
              <a:sym typeface="Calibri"/>
            </a:endParaRPr>
          </a:p>
        </p:txBody>
      </p:sp>
      <p:sp>
        <p:nvSpPr>
          <p:cNvPr id="989" name="Google Shape;989;p80"/>
          <p:cNvSpPr txBox="1"/>
          <p:nvPr/>
        </p:nvSpPr>
        <p:spPr>
          <a:xfrm>
            <a:off x="2457346" y="236425"/>
            <a:ext cx="3489000" cy="682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 Image Problem&lt;img&gt;</a:t>
            </a:r>
            <a:endParaRPr sz="1100"/>
          </a:p>
        </p:txBody>
      </p:sp>
      <p:pic>
        <p:nvPicPr>
          <p:cNvPr id="990" name="Google Shape;990;p80"/>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991" name="Google Shape;991;p80"/>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992" name="Google Shape;992;p80"/>
          <p:cNvSpPr txBox="1"/>
          <p:nvPr/>
        </p:nvSpPr>
        <p:spPr>
          <a:xfrm>
            <a:off x="856250" y="1466338"/>
            <a:ext cx="7655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1B1B1B"/>
                </a:solidFill>
                <a:highlight>
                  <a:srgbClr val="FFFFFF"/>
                </a:highlight>
                <a:latin typeface="Calibri"/>
                <a:ea typeface="Calibri"/>
                <a:cs typeface="Calibri"/>
                <a:sym typeface="Calibri"/>
              </a:rPr>
              <a:t>You might think to use one large image to fit for all screen sizes from small to large screens. It is not just about the size about also the resolution of the device. Retina screens, 4K, 8K. We can’t purposely serve up the highest resolution images, it will be too big! Our poor mobiles with lousy connection will take too long to load such images.</a:t>
            </a:r>
            <a:endParaRPr sz="1800">
              <a:solidFill>
                <a:srgbClr val="1B1B1B"/>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800">
              <a:solidFill>
                <a:srgbClr val="1B1B1B"/>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800">
                <a:solidFill>
                  <a:srgbClr val="1B1B1B"/>
                </a:solidFill>
                <a:highlight>
                  <a:srgbClr val="FFFFFF"/>
                </a:highlight>
                <a:latin typeface="Calibri"/>
                <a:ea typeface="Calibri"/>
                <a:cs typeface="Calibri"/>
                <a:sym typeface="Calibri"/>
              </a:rPr>
              <a:t>However, it could be a waste of bandwidth and load. We can further optimise this process with responsive images. </a:t>
            </a:r>
            <a:endParaRPr sz="1800">
              <a:solidFill>
                <a:srgbClr val="1B1B1B"/>
              </a:solidFill>
              <a:highlight>
                <a:srgbClr val="FFFFFF"/>
              </a:highlight>
              <a:latin typeface="Calibri"/>
              <a:ea typeface="Calibri"/>
              <a:cs typeface="Calibri"/>
              <a:sym typeface="Calibri"/>
            </a:endParaRPr>
          </a:p>
        </p:txBody>
      </p:sp>
      <p:pic>
        <p:nvPicPr>
          <p:cNvPr id="993" name="Google Shape;993;p80"/>
          <p:cNvPicPr preferRelativeResize="0"/>
          <p:nvPr/>
        </p:nvPicPr>
        <p:blipFill>
          <a:blip r:embed="rId5">
            <a:alphaModFix/>
          </a:blip>
          <a:stretch>
            <a:fillRect/>
          </a:stretch>
        </p:blipFill>
        <p:spPr>
          <a:xfrm>
            <a:off x="6601500" y="3548601"/>
            <a:ext cx="1427426" cy="1427426"/>
          </a:xfrm>
          <a:prstGeom prst="rect">
            <a:avLst/>
          </a:prstGeom>
          <a:noFill/>
          <a:ln>
            <a:noFill/>
          </a:ln>
        </p:spPr>
      </p:pic>
      <p:sp>
        <p:nvSpPr>
          <p:cNvPr id="994" name="Google Shape;994;p8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995" name="Google Shape;995;p8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81"/>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1" name="Google Shape;1001;p81"/>
          <p:cNvSpPr txBox="1"/>
          <p:nvPr/>
        </p:nvSpPr>
        <p:spPr>
          <a:xfrm>
            <a:off x="819960" y="1404650"/>
            <a:ext cx="67638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chemeClr val="dk1"/>
                </a:solidFill>
                <a:latin typeface="Lato"/>
                <a:ea typeface="Lato"/>
                <a:cs typeface="Lato"/>
                <a:sym typeface="Lato"/>
              </a:rPr>
              <a:t>RESPONSIVE using </a:t>
            </a:r>
            <a:r>
              <a:rPr b="1" lang="en-GB" sz="2700">
                <a:solidFill>
                  <a:srgbClr val="E21B70"/>
                </a:solidFill>
                <a:latin typeface="Lato"/>
                <a:ea typeface="Lato"/>
                <a:cs typeface="Lato"/>
                <a:sym typeface="Lato"/>
              </a:rPr>
              <a:t>resolution switching</a:t>
            </a:r>
            <a:endParaRPr sz="1100">
              <a:solidFill>
                <a:srgbClr val="E21B70"/>
              </a:solidFill>
            </a:endParaRPr>
          </a:p>
        </p:txBody>
      </p:sp>
      <p:sp>
        <p:nvSpPr>
          <p:cNvPr id="1002" name="Google Shape;1002;p81"/>
          <p:cNvSpPr txBox="1"/>
          <p:nvPr/>
        </p:nvSpPr>
        <p:spPr>
          <a:xfrm>
            <a:off x="2457346" y="236425"/>
            <a:ext cx="3489000" cy="682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 Responsive Image&lt;img&gt;</a:t>
            </a:r>
            <a:endParaRPr sz="1100"/>
          </a:p>
        </p:txBody>
      </p:sp>
      <p:pic>
        <p:nvPicPr>
          <p:cNvPr id="1003" name="Google Shape;1003;p81"/>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1004" name="Google Shape;1004;p81"/>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1005" name="Google Shape;1005;p81"/>
          <p:cNvSpPr txBox="1"/>
          <p:nvPr/>
        </p:nvSpPr>
        <p:spPr>
          <a:xfrm>
            <a:off x="856250" y="1812525"/>
            <a:ext cx="4845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1B1B1B"/>
                </a:solidFill>
                <a:highlight>
                  <a:srgbClr val="FFFFFF"/>
                </a:highlight>
                <a:latin typeface="Calibri"/>
                <a:ea typeface="Calibri"/>
                <a:cs typeface="Calibri"/>
                <a:sym typeface="Calibri"/>
              </a:rPr>
              <a:t>We can apply resolution switching for images to fix our problem.</a:t>
            </a:r>
            <a:endParaRPr sz="1800">
              <a:solidFill>
                <a:srgbClr val="1B1B1B"/>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800">
              <a:solidFill>
                <a:srgbClr val="1B1B1B"/>
              </a:solidFill>
              <a:highlight>
                <a:srgbClr val="FFFFFF"/>
              </a:highlight>
              <a:latin typeface="Calibri"/>
              <a:ea typeface="Calibri"/>
              <a:cs typeface="Calibri"/>
              <a:sym typeface="Calibri"/>
            </a:endParaRPr>
          </a:p>
          <a:p>
            <a:pPr indent="0" lvl="0" marL="0" rtl="0" algn="l">
              <a:spcBef>
                <a:spcPts val="0"/>
              </a:spcBef>
              <a:spcAft>
                <a:spcPts val="0"/>
              </a:spcAft>
              <a:buNone/>
            </a:pPr>
            <a:r>
              <a:rPr lang="en-GB" sz="1800">
                <a:solidFill>
                  <a:srgbClr val="1B1B1B"/>
                </a:solidFill>
                <a:highlight>
                  <a:srgbClr val="FFFFFF"/>
                </a:highlight>
                <a:latin typeface="Calibri"/>
                <a:ea typeface="Calibri"/>
                <a:cs typeface="Calibri"/>
                <a:sym typeface="Calibri"/>
              </a:rPr>
              <a:t>Responsive images that work well on devices with widely </a:t>
            </a:r>
            <a:r>
              <a:rPr b="1" lang="en-GB" sz="1800">
                <a:solidFill>
                  <a:srgbClr val="1B1B1B"/>
                </a:solidFill>
                <a:highlight>
                  <a:srgbClr val="FFFFFF"/>
                </a:highlight>
                <a:latin typeface="Calibri"/>
                <a:ea typeface="Calibri"/>
                <a:cs typeface="Calibri"/>
                <a:sym typeface="Calibri"/>
              </a:rPr>
              <a:t>differing screen sizes, resolutions</a:t>
            </a:r>
            <a:r>
              <a:rPr lang="en-GB" sz="1800">
                <a:solidFill>
                  <a:srgbClr val="1B1B1B"/>
                </a:solidFill>
                <a:highlight>
                  <a:srgbClr val="FFFFFF"/>
                </a:highlight>
                <a:latin typeface="Calibri"/>
                <a:ea typeface="Calibri"/>
                <a:cs typeface="Calibri"/>
                <a:sym typeface="Calibri"/>
              </a:rPr>
              <a:t>, and other such features — and look at what tools HTML provides to help implement them. This helps to improve performance across different devices. </a:t>
            </a:r>
            <a:endParaRPr sz="1800">
              <a:latin typeface="Calibri"/>
              <a:ea typeface="Calibri"/>
              <a:cs typeface="Calibri"/>
              <a:sym typeface="Calibri"/>
            </a:endParaRPr>
          </a:p>
        </p:txBody>
      </p:sp>
      <p:sp>
        <p:nvSpPr>
          <p:cNvPr id="1006" name="Google Shape;1006;p81"/>
          <p:cNvSpPr txBox="1"/>
          <p:nvPr/>
        </p:nvSpPr>
        <p:spPr>
          <a:xfrm>
            <a:off x="1912325" y="4112100"/>
            <a:ext cx="7170600" cy="1031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100">
                <a:latin typeface="Calibri"/>
                <a:ea typeface="Calibri"/>
                <a:cs typeface="Calibri"/>
                <a:sym typeface="Calibri"/>
              </a:rPr>
              <a:t>Reading</a:t>
            </a:r>
            <a:endParaRPr sz="1100">
              <a:latin typeface="Calibri"/>
              <a:ea typeface="Calibri"/>
              <a:cs typeface="Calibri"/>
              <a:sym typeface="Calibri"/>
            </a:endParaRPr>
          </a:p>
          <a:p>
            <a:pPr indent="0" lvl="0" marL="0" rtl="0" algn="r">
              <a:spcBef>
                <a:spcPts val="0"/>
              </a:spcBef>
              <a:spcAft>
                <a:spcPts val="0"/>
              </a:spcAft>
              <a:buNone/>
            </a:pPr>
            <a:r>
              <a:rPr lang="en-GB" sz="1100" u="sng">
                <a:solidFill>
                  <a:schemeClr val="hlink"/>
                </a:solidFill>
                <a:latin typeface="Calibri"/>
                <a:ea typeface="Calibri"/>
                <a:cs typeface="Calibri"/>
                <a:sym typeface="Calibri"/>
                <a:hlinkClick r:id="rId5"/>
              </a:rPr>
              <a:t>https://developer.mozilla.org/en-US/docs/Learn/HTML/Multimedia_and_embedding/Responsive_images</a:t>
            </a:r>
            <a:endParaRPr sz="1100">
              <a:latin typeface="Calibri"/>
              <a:ea typeface="Calibri"/>
              <a:cs typeface="Calibri"/>
              <a:sym typeface="Calibri"/>
            </a:endParaRPr>
          </a:p>
          <a:p>
            <a:pPr indent="0" lvl="0" marL="0" rtl="0" algn="r">
              <a:spcBef>
                <a:spcPts val="0"/>
              </a:spcBef>
              <a:spcAft>
                <a:spcPts val="0"/>
              </a:spcAft>
              <a:buNone/>
            </a:pPr>
            <a:r>
              <a:rPr lang="en-GB" sz="1100" u="sng">
                <a:solidFill>
                  <a:schemeClr val="hlink"/>
                </a:solidFill>
                <a:latin typeface="Calibri"/>
                <a:ea typeface="Calibri"/>
                <a:cs typeface="Calibri"/>
                <a:sym typeface="Calibri"/>
                <a:hlinkClick r:id="rId6"/>
              </a:rPr>
              <a:t>https://developer.mozilla.org/en-US/docs/Web/HTML/Element/img#attr-srcset</a:t>
            </a:r>
            <a:endParaRPr sz="1100">
              <a:latin typeface="Calibri"/>
              <a:ea typeface="Calibri"/>
              <a:cs typeface="Calibri"/>
              <a:sym typeface="Calibri"/>
            </a:endParaRPr>
          </a:p>
          <a:p>
            <a:pPr indent="0" lvl="0" marL="0" rtl="0" algn="r">
              <a:spcBef>
                <a:spcPts val="0"/>
              </a:spcBef>
              <a:spcAft>
                <a:spcPts val="0"/>
              </a:spcAft>
              <a:buNone/>
            </a:pPr>
            <a:r>
              <a:rPr lang="en-GB" sz="1100" u="sng">
                <a:solidFill>
                  <a:schemeClr val="hlink"/>
                </a:solidFill>
                <a:latin typeface="Calibri"/>
                <a:ea typeface="Calibri"/>
                <a:cs typeface="Calibri"/>
                <a:sym typeface="Calibri"/>
                <a:hlinkClick r:id="rId7"/>
              </a:rPr>
              <a:t>https://web.dev/learn/design/responsive-images/</a:t>
            </a:r>
            <a:endParaRPr sz="1100">
              <a:latin typeface="Calibri"/>
              <a:ea typeface="Calibri"/>
              <a:cs typeface="Calibri"/>
              <a:sym typeface="Calibri"/>
            </a:endParaRPr>
          </a:p>
          <a:p>
            <a:pPr indent="0" lvl="0" marL="0" rtl="0" algn="r">
              <a:spcBef>
                <a:spcPts val="0"/>
              </a:spcBef>
              <a:spcAft>
                <a:spcPts val="0"/>
              </a:spcAft>
              <a:buNone/>
            </a:pPr>
            <a:r>
              <a:t/>
            </a:r>
            <a:endParaRPr sz="1100">
              <a:latin typeface="Calibri"/>
              <a:ea typeface="Calibri"/>
              <a:cs typeface="Calibri"/>
              <a:sym typeface="Calibri"/>
            </a:endParaRPr>
          </a:p>
        </p:txBody>
      </p:sp>
      <p:sp>
        <p:nvSpPr>
          <p:cNvPr id="1007" name="Google Shape;1007;p81"/>
          <p:cNvSpPr txBox="1"/>
          <p:nvPr/>
        </p:nvSpPr>
        <p:spPr>
          <a:xfrm>
            <a:off x="5701850" y="1945750"/>
            <a:ext cx="3221400" cy="16470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900">
                <a:solidFill>
                  <a:srgbClr val="808080"/>
                </a:solidFill>
                <a:highlight>
                  <a:srgbClr val="1E1E1E"/>
                </a:highlight>
                <a:latin typeface="Courier New"/>
                <a:ea typeface="Courier New"/>
                <a:cs typeface="Courier New"/>
                <a:sym typeface="Courier New"/>
              </a:rPr>
              <a:t>&lt;</a:t>
            </a:r>
            <a:r>
              <a:rPr b="1" lang="en-GB" sz="1900">
                <a:solidFill>
                  <a:srgbClr val="569CD6"/>
                </a:solidFill>
                <a:highlight>
                  <a:srgbClr val="1E1E1E"/>
                </a:highlight>
                <a:latin typeface="Courier New"/>
                <a:ea typeface="Courier New"/>
                <a:cs typeface="Courier New"/>
                <a:sym typeface="Courier New"/>
              </a:rPr>
              <a:t>img</a:t>
            </a:r>
            <a:r>
              <a:rPr b="1" lang="en-GB" sz="1900">
                <a:solidFill>
                  <a:srgbClr val="D4D4D4"/>
                </a:solidFill>
                <a:highlight>
                  <a:srgbClr val="1E1E1E"/>
                </a:highlight>
                <a:latin typeface="Courier New"/>
                <a:ea typeface="Courier New"/>
                <a:cs typeface="Courier New"/>
                <a:sym typeface="Courier New"/>
              </a:rPr>
              <a:t> </a:t>
            </a:r>
            <a:r>
              <a:rPr b="1" lang="en-GB" sz="1900">
                <a:solidFill>
                  <a:srgbClr val="9CDCFE"/>
                </a:solidFill>
                <a:highlight>
                  <a:srgbClr val="1E1E1E"/>
                </a:highlight>
                <a:latin typeface="Courier New"/>
                <a:ea typeface="Courier New"/>
                <a:cs typeface="Courier New"/>
                <a:sym typeface="Courier New"/>
              </a:rPr>
              <a:t>srcset</a:t>
            </a:r>
            <a:r>
              <a:rPr b="1" lang="en-GB" sz="1900">
                <a:solidFill>
                  <a:srgbClr val="D4D4D4"/>
                </a:solidFill>
                <a:highlight>
                  <a:srgbClr val="1E1E1E"/>
                </a:highlight>
                <a:latin typeface="Courier New"/>
                <a:ea typeface="Courier New"/>
                <a:cs typeface="Courier New"/>
                <a:sym typeface="Courier New"/>
              </a:rPr>
              <a:t>=</a:t>
            </a:r>
            <a:r>
              <a:rPr b="1" lang="en-GB" sz="1900">
                <a:solidFill>
                  <a:srgbClr val="CE9178"/>
                </a:solidFill>
                <a:highlight>
                  <a:srgbClr val="1E1E1E"/>
                </a:highlight>
                <a:latin typeface="Courier New"/>
                <a:ea typeface="Courier New"/>
                <a:cs typeface="Courier New"/>
                <a:sym typeface="Courier New"/>
              </a:rPr>
              <a:t>"</a:t>
            </a:r>
            <a:endParaRPr b="1" sz="19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900">
                <a:solidFill>
                  <a:srgbClr val="CE9178"/>
                </a:solidFill>
                <a:highlight>
                  <a:srgbClr val="1E1E1E"/>
                </a:highlight>
                <a:latin typeface="Courier New"/>
                <a:ea typeface="Courier New"/>
                <a:cs typeface="Courier New"/>
                <a:sym typeface="Courier New"/>
              </a:rPr>
              <a:t>   url size,</a:t>
            </a:r>
            <a:endParaRPr b="1" sz="19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900">
                <a:solidFill>
                  <a:srgbClr val="CE9178"/>
                </a:solidFill>
                <a:highlight>
                  <a:srgbClr val="1E1E1E"/>
                </a:highlight>
                <a:latin typeface="Courier New"/>
                <a:ea typeface="Courier New"/>
                <a:cs typeface="Courier New"/>
                <a:sym typeface="Courier New"/>
              </a:rPr>
              <a:t>   url size,</a:t>
            </a:r>
            <a:endParaRPr b="1" sz="19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900">
                <a:solidFill>
                  <a:srgbClr val="CE9178"/>
                </a:solidFill>
                <a:highlight>
                  <a:srgbClr val="1E1E1E"/>
                </a:highlight>
                <a:latin typeface="Courier New"/>
                <a:ea typeface="Courier New"/>
                <a:cs typeface="Courier New"/>
                <a:sym typeface="Courier New"/>
              </a:rPr>
              <a:t>   url size"</a:t>
            </a:r>
            <a:endParaRPr b="1" sz="19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900">
                <a:solidFill>
                  <a:srgbClr val="9CDCFE"/>
                </a:solidFill>
                <a:highlight>
                  <a:srgbClr val="1E1E1E"/>
                </a:highlight>
                <a:latin typeface="Courier New"/>
                <a:ea typeface="Courier New"/>
                <a:cs typeface="Courier New"/>
                <a:sym typeface="Courier New"/>
              </a:rPr>
              <a:t>src</a:t>
            </a:r>
            <a:r>
              <a:rPr b="1" lang="en-GB" sz="1900">
                <a:solidFill>
                  <a:srgbClr val="D4D4D4"/>
                </a:solidFill>
                <a:highlight>
                  <a:srgbClr val="1E1E1E"/>
                </a:highlight>
                <a:latin typeface="Courier New"/>
                <a:ea typeface="Courier New"/>
                <a:cs typeface="Courier New"/>
                <a:sym typeface="Courier New"/>
              </a:rPr>
              <a:t>=</a:t>
            </a:r>
            <a:r>
              <a:rPr b="1" lang="en-GB" sz="1900">
                <a:solidFill>
                  <a:srgbClr val="CE9178"/>
                </a:solidFill>
                <a:highlight>
                  <a:srgbClr val="1E1E1E"/>
                </a:highlight>
                <a:latin typeface="Courier New"/>
                <a:ea typeface="Courier New"/>
                <a:cs typeface="Courier New"/>
                <a:sym typeface="Courier New"/>
              </a:rPr>
              <a:t>"default url"</a:t>
            </a:r>
            <a:r>
              <a:rPr b="1" lang="en-GB" sz="1900">
                <a:solidFill>
                  <a:srgbClr val="D4D4D4"/>
                </a:solidFill>
                <a:highlight>
                  <a:srgbClr val="1E1E1E"/>
                </a:highlight>
                <a:latin typeface="Courier New"/>
                <a:ea typeface="Courier New"/>
                <a:cs typeface="Courier New"/>
                <a:sym typeface="Courier New"/>
              </a:rPr>
              <a:t> </a:t>
            </a:r>
            <a:r>
              <a:rPr b="1" lang="en-GB" sz="1900">
                <a:solidFill>
                  <a:srgbClr val="808080"/>
                </a:solidFill>
                <a:highlight>
                  <a:srgbClr val="1E1E1E"/>
                </a:highlight>
                <a:latin typeface="Courier New"/>
                <a:ea typeface="Courier New"/>
                <a:cs typeface="Courier New"/>
                <a:sym typeface="Courier New"/>
              </a:rPr>
              <a:t>&gt;</a:t>
            </a:r>
            <a:endParaRPr b="1" sz="1900">
              <a:solidFill>
                <a:srgbClr val="808080"/>
              </a:solidFill>
              <a:highlight>
                <a:srgbClr val="1E1E1E"/>
              </a:highlight>
              <a:latin typeface="Courier New"/>
              <a:ea typeface="Courier New"/>
              <a:cs typeface="Courier New"/>
              <a:sym typeface="Courier New"/>
            </a:endParaRPr>
          </a:p>
        </p:txBody>
      </p:sp>
      <p:sp>
        <p:nvSpPr>
          <p:cNvPr id="1008" name="Google Shape;1008;p8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009" name="Google Shape;1009;p8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82"/>
          <p:cNvSpPr txBox="1"/>
          <p:nvPr/>
        </p:nvSpPr>
        <p:spPr>
          <a:xfrm>
            <a:off x="366825" y="1027050"/>
            <a:ext cx="4059000" cy="359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solidFill>
                  <a:srgbClr val="E21B70"/>
                </a:solidFill>
                <a:highlight>
                  <a:srgbClr val="FFFFFF"/>
                </a:highlight>
                <a:latin typeface="Calibri"/>
                <a:ea typeface="Calibri"/>
                <a:cs typeface="Calibri"/>
                <a:sym typeface="Calibri"/>
              </a:rPr>
              <a:t>Serve Different Images to Different Devices</a:t>
            </a:r>
            <a:endParaRPr b="1">
              <a:solidFill>
                <a:srgbClr val="E21B70"/>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lang="en-GB">
                <a:solidFill>
                  <a:srgbClr val="191919"/>
                </a:solidFill>
                <a:highlight>
                  <a:srgbClr val="FFFFFF"/>
                </a:highlight>
                <a:latin typeface="Calibri"/>
                <a:ea typeface="Calibri"/>
                <a:cs typeface="Calibri"/>
                <a:sym typeface="Calibri"/>
              </a:rPr>
              <a:t>We tap on the </a:t>
            </a:r>
            <a:r>
              <a:rPr b="1" lang="en-GB">
                <a:solidFill>
                  <a:srgbClr val="191919"/>
                </a:solidFill>
                <a:highlight>
                  <a:srgbClr val="FFFFFF"/>
                </a:highlight>
                <a:latin typeface="Calibri"/>
                <a:ea typeface="Calibri"/>
                <a:cs typeface="Calibri"/>
                <a:sym typeface="Calibri"/>
              </a:rPr>
              <a:t>srcset</a:t>
            </a:r>
            <a:r>
              <a:rPr lang="en-GB">
                <a:solidFill>
                  <a:srgbClr val="191919"/>
                </a:solidFill>
                <a:highlight>
                  <a:srgbClr val="FFFFFF"/>
                </a:highlight>
                <a:latin typeface="Calibri"/>
                <a:ea typeface="Calibri"/>
                <a:cs typeface="Calibri"/>
                <a:sym typeface="Calibri"/>
              </a:rPr>
              <a:t> attribute to provide a range of images that will be used when the browser is of a certain screen size</a:t>
            </a:r>
            <a:endParaRPr>
              <a:solidFill>
                <a:srgbClr val="191919"/>
              </a:solidFill>
              <a:highlight>
                <a:srgbClr val="FFFFFF"/>
              </a:highlight>
              <a:latin typeface="Calibri"/>
              <a:ea typeface="Calibri"/>
              <a:cs typeface="Calibri"/>
              <a:sym typeface="Calibri"/>
            </a:endParaRPr>
          </a:p>
          <a:p>
            <a:pPr indent="0" lvl="0" marL="0" rtl="0" algn="l">
              <a:lnSpc>
                <a:spcPct val="115000"/>
              </a:lnSpc>
              <a:spcBef>
                <a:spcPts val="1400"/>
              </a:spcBef>
              <a:spcAft>
                <a:spcPts val="0"/>
              </a:spcAft>
              <a:buNone/>
            </a:pPr>
            <a:r>
              <a:rPr lang="en-GB">
                <a:solidFill>
                  <a:srgbClr val="191919"/>
                </a:solidFill>
                <a:highlight>
                  <a:srgbClr val="FFFFFF"/>
                </a:highlight>
                <a:latin typeface="Calibri"/>
                <a:ea typeface="Calibri"/>
                <a:cs typeface="Calibri"/>
                <a:sym typeface="Calibri"/>
              </a:rPr>
              <a:t>"</a:t>
            </a:r>
            <a:r>
              <a:rPr b="1" lang="en-GB">
                <a:solidFill>
                  <a:srgbClr val="191919"/>
                </a:solidFill>
                <a:highlight>
                  <a:srgbClr val="FFFFFF"/>
                </a:highlight>
                <a:latin typeface="Calibri"/>
                <a:ea typeface="Calibri"/>
                <a:cs typeface="Calibri"/>
                <a:sym typeface="Calibri"/>
              </a:rPr>
              <a:t>src</a:t>
            </a:r>
            <a:r>
              <a:rPr lang="en-GB">
                <a:solidFill>
                  <a:srgbClr val="191919"/>
                </a:solidFill>
                <a:highlight>
                  <a:srgbClr val="FFFFFF"/>
                </a:highlight>
                <a:latin typeface="Calibri"/>
                <a:ea typeface="Calibri"/>
                <a:cs typeface="Calibri"/>
                <a:sym typeface="Calibri"/>
              </a:rPr>
              <a:t>" attribute is still needed.</a:t>
            </a:r>
            <a:endParaRPr>
              <a:solidFill>
                <a:srgbClr val="191919"/>
              </a:solidFill>
              <a:highlight>
                <a:srgbClr val="FFFFFF"/>
              </a:highlight>
              <a:latin typeface="Calibri"/>
              <a:ea typeface="Calibri"/>
              <a:cs typeface="Calibri"/>
              <a:sym typeface="Calibri"/>
            </a:endParaRPr>
          </a:p>
          <a:p>
            <a:pPr indent="0" lvl="0" marL="0" rtl="0" algn="l">
              <a:lnSpc>
                <a:spcPct val="115000"/>
              </a:lnSpc>
              <a:spcBef>
                <a:spcPts val="1400"/>
              </a:spcBef>
              <a:spcAft>
                <a:spcPts val="0"/>
              </a:spcAft>
              <a:buNone/>
            </a:pPr>
            <a:r>
              <a:rPr lang="en-GB">
                <a:solidFill>
                  <a:srgbClr val="191919"/>
                </a:solidFill>
                <a:highlight>
                  <a:srgbClr val="FFFFFF"/>
                </a:highlight>
                <a:latin typeface="Calibri"/>
                <a:ea typeface="Calibri"/>
                <a:cs typeface="Calibri"/>
                <a:sym typeface="Calibri"/>
              </a:rPr>
              <a:t>"</a:t>
            </a:r>
            <a:r>
              <a:rPr b="1" lang="en-GB">
                <a:solidFill>
                  <a:srgbClr val="191919"/>
                </a:solidFill>
                <a:highlight>
                  <a:srgbClr val="FFFFFF"/>
                </a:highlight>
                <a:latin typeface="Calibri"/>
                <a:ea typeface="Calibri"/>
                <a:cs typeface="Calibri"/>
                <a:sym typeface="Calibri"/>
              </a:rPr>
              <a:t>srcset</a:t>
            </a:r>
            <a:r>
              <a:rPr lang="en-GB">
                <a:solidFill>
                  <a:srgbClr val="191919"/>
                </a:solidFill>
                <a:highlight>
                  <a:srgbClr val="FFFFFF"/>
                </a:highlight>
                <a:latin typeface="Calibri"/>
                <a:ea typeface="Calibri"/>
                <a:cs typeface="Calibri"/>
                <a:sym typeface="Calibri"/>
              </a:rPr>
              <a:t>" - supplements the "</a:t>
            </a:r>
            <a:r>
              <a:rPr b="1" lang="en-GB">
                <a:solidFill>
                  <a:srgbClr val="191919"/>
                </a:solidFill>
                <a:highlight>
                  <a:srgbClr val="FFFFFF"/>
                </a:highlight>
                <a:latin typeface="Calibri"/>
                <a:ea typeface="Calibri"/>
                <a:cs typeface="Calibri"/>
                <a:sym typeface="Calibri"/>
              </a:rPr>
              <a:t>src</a:t>
            </a:r>
            <a:r>
              <a:rPr lang="en-GB">
                <a:solidFill>
                  <a:srgbClr val="191919"/>
                </a:solidFill>
                <a:highlight>
                  <a:srgbClr val="FFFFFF"/>
                </a:highlight>
                <a:latin typeface="Calibri"/>
                <a:ea typeface="Calibri"/>
                <a:cs typeface="Calibri"/>
                <a:sym typeface="Calibri"/>
              </a:rPr>
              <a:t>" attributes. Replaces with a different file if the screen size is within it’s range</a:t>
            </a:r>
            <a:endParaRPr>
              <a:solidFill>
                <a:srgbClr val="191919"/>
              </a:solidFill>
              <a:highlight>
                <a:srgbClr val="FFFFFF"/>
              </a:highlight>
              <a:latin typeface="Calibri"/>
              <a:ea typeface="Calibri"/>
              <a:cs typeface="Calibri"/>
              <a:sym typeface="Calibri"/>
            </a:endParaRPr>
          </a:p>
          <a:p>
            <a:pPr indent="0" lvl="0" marL="0" rtl="0" algn="l">
              <a:lnSpc>
                <a:spcPct val="115000"/>
              </a:lnSpc>
              <a:spcBef>
                <a:spcPts val="1400"/>
              </a:spcBef>
              <a:spcAft>
                <a:spcPts val="0"/>
              </a:spcAft>
              <a:buNone/>
            </a:pPr>
            <a:r>
              <a:rPr lang="en-GB">
                <a:solidFill>
                  <a:srgbClr val="191919"/>
                </a:solidFill>
                <a:highlight>
                  <a:srgbClr val="FFFFFF"/>
                </a:highlight>
                <a:latin typeface="Calibri"/>
                <a:ea typeface="Calibri"/>
                <a:cs typeface="Calibri"/>
                <a:sym typeface="Calibri"/>
              </a:rPr>
              <a:t>The browser won't download the larger images unless they're needed. That </a:t>
            </a:r>
            <a:r>
              <a:rPr b="1" lang="en-GB">
                <a:solidFill>
                  <a:srgbClr val="191919"/>
                </a:solidFill>
                <a:highlight>
                  <a:srgbClr val="FFFFFF"/>
                </a:highlight>
                <a:latin typeface="Calibri"/>
                <a:ea typeface="Calibri"/>
                <a:cs typeface="Calibri"/>
                <a:sym typeface="Calibri"/>
              </a:rPr>
              <a:t>saves bandwidth.</a:t>
            </a:r>
            <a:endParaRPr b="1">
              <a:solidFill>
                <a:srgbClr val="191919"/>
              </a:solidFill>
              <a:highlight>
                <a:srgbClr val="FFFFFF"/>
              </a:highlight>
              <a:latin typeface="Calibri"/>
              <a:ea typeface="Calibri"/>
              <a:cs typeface="Calibri"/>
              <a:sym typeface="Calibri"/>
            </a:endParaRPr>
          </a:p>
          <a:p>
            <a:pPr indent="0" lvl="0" marL="0" rtl="0" algn="l">
              <a:lnSpc>
                <a:spcPct val="115000"/>
              </a:lnSpc>
              <a:spcBef>
                <a:spcPts val="1400"/>
              </a:spcBef>
              <a:spcAft>
                <a:spcPts val="0"/>
              </a:spcAft>
              <a:buNone/>
            </a:pPr>
            <a:r>
              <a:t/>
            </a:r>
            <a:endParaRPr>
              <a:solidFill>
                <a:schemeClr val="dk1"/>
              </a:solidFill>
              <a:latin typeface="Calibri"/>
              <a:ea typeface="Calibri"/>
              <a:cs typeface="Calibri"/>
              <a:sym typeface="Calibri"/>
            </a:endParaRPr>
          </a:p>
        </p:txBody>
      </p:sp>
      <p:sp>
        <p:nvSpPr>
          <p:cNvPr id="1015" name="Google Shape;1015;p82"/>
          <p:cNvSpPr txBox="1"/>
          <p:nvPr/>
        </p:nvSpPr>
        <p:spPr>
          <a:xfrm>
            <a:off x="4856425" y="1100425"/>
            <a:ext cx="3851700" cy="2385900"/>
          </a:xfrm>
          <a:prstGeom prst="rect">
            <a:avLst/>
          </a:prstGeom>
          <a:solidFill>
            <a:srgbClr val="191919"/>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00">
                <a:solidFill>
                  <a:srgbClr val="808080"/>
                </a:solidFill>
                <a:highlight>
                  <a:srgbClr val="1E1E1E"/>
                </a:highlight>
                <a:latin typeface="Courier New"/>
                <a:ea typeface="Courier New"/>
                <a:cs typeface="Courier New"/>
                <a:sym typeface="Courier New"/>
              </a:rPr>
              <a:t>&lt;</a:t>
            </a:r>
            <a:r>
              <a:rPr lang="en-GB" sz="1300">
                <a:solidFill>
                  <a:srgbClr val="569CD6"/>
                </a:solidFill>
                <a:highlight>
                  <a:srgbClr val="1E1E1E"/>
                </a:highlight>
                <a:latin typeface="Courier New"/>
                <a:ea typeface="Courier New"/>
                <a:cs typeface="Courier New"/>
                <a:sym typeface="Courier New"/>
              </a:rPr>
              <a:t>img</a:t>
            </a:r>
            <a:endParaRPr sz="1300">
              <a:solidFill>
                <a:srgbClr val="569CD6"/>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lang="en-GB" sz="1300">
                <a:solidFill>
                  <a:srgbClr val="9CDCFE"/>
                </a:solidFill>
                <a:highlight>
                  <a:srgbClr val="1E1E1E"/>
                </a:highlight>
                <a:latin typeface="Courier New"/>
                <a:ea typeface="Courier New"/>
                <a:cs typeface="Courier New"/>
                <a:sym typeface="Courier New"/>
              </a:rPr>
              <a:t>src</a:t>
            </a:r>
            <a:r>
              <a:rPr lang="en-GB" sz="1300">
                <a:solidFill>
                  <a:srgbClr val="D4D4D4"/>
                </a:solidFill>
                <a:highlight>
                  <a:srgbClr val="1E1E1E"/>
                </a:highlight>
                <a:latin typeface="Courier New"/>
                <a:ea typeface="Courier New"/>
                <a:cs typeface="Courier New"/>
                <a:sym typeface="Courier New"/>
              </a:rPr>
              <a:t>=</a:t>
            </a:r>
            <a:r>
              <a:rPr lang="en-GB" sz="1300">
                <a:solidFill>
                  <a:srgbClr val="CE9178"/>
                </a:solidFill>
                <a:highlight>
                  <a:srgbClr val="1E1E1E"/>
                </a:highlight>
                <a:latin typeface="Courier New"/>
                <a:ea typeface="Courier New"/>
                <a:cs typeface="Courier New"/>
                <a:sym typeface="Courier New"/>
              </a:rPr>
              <a:t>"panda-rific.png"</a:t>
            </a:r>
            <a:endParaRPr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lang="en-GB" sz="1300">
                <a:solidFill>
                  <a:srgbClr val="9CDCFE"/>
                </a:solidFill>
                <a:highlight>
                  <a:srgbClr val="1E1E1E"/>
                </a:highlight>
                <a:latin typeface="Courier New"/>
                <a:ea typeface="Courier New"/>
                <a:cs typeface="Courier New"/>
                <a:sym typeface="Courier New"/>
              </a:rPr>
              <a:t>alt</a:t>
            </a:r>
            <a:r>
              <a:rPr lang="en-GB" sz="1300">
                <a:solidFill>
                  <a:srgbClr val="D4D4D4"/>
                </a:solidFill>
                <a:highlight>
                  <a:srgbClr val="1E1E1E"/>
                </a:highlight>
                <a:latin typeface="Courier New"/>
                <a:ea typeface="Courier New"/>
                <a:cs typeface="Courier New"/>
                <a:sym typeface="Courier New"/>
              </a:rPr>
              <a:t>=</a:t>
            </a:r>
            <a:r>
              <a:rPr lang="en-GB" sz="1300">
                <a:solidFill>
                  <a:srgbClr val="CE9178"/>
                </a:solidFill>
                <a:highlight>
                  <a:srgbClr val="1E1E1E"/>
                </a:highlight>
                <a:latin typeface="Courier New"/>
                <a:ea typeface="Courier New"/>
                <a:cs typeface="Courier New"/>
                <a:sym typeface="Courier New"/>
              </a:rPr>
              <a:t>"Panda Delivery"</a:t>
            </a:r>
            <a:endParaRPr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lang="en-GB" sz="1300">
                <a:solidFill>
                  <a:srgbClr val="9CDCFE"/>
                </a:solidFill>
                <a:highlight>
                  <a:srgbClr val="1E1E1E"/>
                </a:highlight>
                <a:latin typeface="Courier New"/>
                <a:ea typeface="Courier New"/>
                <a:cs typeface="Courier New"/>
                <a:sym typeface="Courier New"/>
              </a:rPr>
              <a:t>width</a:t>
            </a:r>
            <a:r>
              <a:rPr lang="en-GB" sz="1300">
                <a:solidFill>
                  <a:srgbClr val="D4D4D4"/>
                </a:solidFill>
                <a:highlight>
                  <a:srgbClr val="1E1E1E"/>
                </a:highlight>
                <a:latin typeface="Courier New"/>
                <a:ea typeface="Courier New"/>
                <a:cs typeface="Courier New"/>
                <a:sym typeface="Courier New"/>
              </a:rPr>
              <a:t>=</a:t>
            </a:r>
            <a:r>
              <a:rPr lang="en-GB" sz="1300">
                <a:solidFill>
                  <a:srgbClr val="CE9178"/>
                </a:solidFill>
                <a:highlight>
                  <a:srgbClr val="1E1E1E"/>
                </a:highlight>
                <a:latin typeface="Courier New"/>
                <a:ea typeface="Courier New"/>
                <a:cs typeface="Courier New"/>
                <a:sym typeface="Courier New"/>
              </a:rPr>
              <a:t>"300"</a:t>
            </a:r>
            <a:endParaRPr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lang="en-GB" sz="1300">
                <a:solidFill>
                  <a:srgbClr val="9CDCFE"/>
                </a:solidFill>
                <a:highlight>
                  <a:srgbClr val="1E1E1E"/>
                </a:highlight>
                <a:latin typeface="Courier New"/>
                <a:ea typeface="Courier New"/>
                <a:cs typeface="Courier New"/>
                <a:sym typeface="Courier New"/>
              </a:rPr>
              <a:t>height</a:t>
            </a:r>
            <a:r>
              <a:rPr lang="en-GB" sz="1300">
                <a:solidFill>
                  <a:srgbClr val="D4D4D4"/>
                </a:solidFill>
                <a:highlight>
                  <a:srgbClr val="1E1E1E"/>
                </a:highlight>
                <a:latin typeface="Courier New"/>
                <a:ea typeface="Courier New"/>
                <a:cs typeface="Courier New"/>
                <a:sym typeface="Courier New"/>
              </a:rPr>
              <a:t>=</a:t>
            </a:r>
            <a:r>
              <a:rPr lang="en-GB" sz="1300">
                <a:solidFill>
                  <a:srgbClr val="CE9178"/>
                </a:solidFill>
                <a:highlight>
                  <a:srgbClr val="1E1E1E"/>
                </a:highlight>
                <a:latin typeface="Courier New"/>
                <a:ea typeface="Courier New"/>
                <a:cs typeface="Courier New"/>
                <a:sym typeface="Courier New"/>
              </a:rPr>
              <a:t>"200"</a:t>
            </a:r>
            <a:endParaRPr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b="1" lang="en-GB" sz="1300">
                <a:solidFill>
                  <a:srgbClr val="9CDCFE"/>
                </a:solidFill>
                <a:highlight>
                  <a:srgbClr val="1E1E1E"/>
                </a:highlight>
                <a:latin typeface="Courier New"/>
                <a:ea typeface="Courier New"/>
                <a:cs typeface="Courier New"/>
                <a:sym typeface="Courier New"/>
              </a:rPr>
              <a:t>srcset</a:t>
            </a:r>
            <a:r>
              <a:rPr b="1" lang="en-GB" sz="1300">
                <a:solidFill>
                  <a:srgbClr val="D4D4D4"/>
                </a:solidFill>
                <a:highlight>
                  <a:srgbClr val="1E1E1E"/>
                </a:highlight>
                <a:latin typeface="Courier New"/>
                <a:ea typeface="Courier New"/>
                <a:cs typeface="Courier New"/>
                <a:sym typeface="Courier New"/>
              </a:rPr>
              <a:t>=</a:t>
            </a:r>
            <a:r>
              <a:rPr b="1" lang="en-GB" sz="1300">
                <a:solidFill>
                  <a:srgbClr val="CE9178"/>
                </a:solidFill>
                <a:highlight>
                  <a:srgbClr val="1E1E1E"/>
                </a:highlight>
                <a:latin typeface="Courier New"/>
                <a:ea typeface="Courier New"/>
                <a:cs typeface="Courier New"/>
                <a:sym typeface="Courier New"/>
              </a:rPr>
              <a:t>"</a:t>
            </a:r>
            <a:endParaRPr b="1"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300">
                <a:solidFill>
                  <a:srgbClr val="CE9178"/>
                </a:solidFill>
                <a:highlight>
                  <a:srgbClr val="1E1E1E"/>
                </a:highlight>
                <a:latin typeface="Courier New"/>
                <a:ea typeface="Courier New"/>
                <a:cs typeface="Courier New"/>
                <a:sym typeface="Courier New"/>
              </a:rPr>
              <a:t>       panda-rific-1x.png   300w,</a:t>
            </a:r>
            <a:endParaRPr b="1"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300">
                <a:solidFill>
                  <a:srgbClr val="CE9178"/>
                </a:solidFill>
                <a:highlight>
                  <a:srgbClr val="1E1E1E"/>
                </a:highlight>
                <a:latin typeface="Courier New"/>
                <a:ea typeface="Courier New"/>
                <a:cs typeface="Courier New"/>
                <a:sym typeface="Courier New"/>
              </a:rPr>
              <a:t>       panda-rific-2x.png  600w,</a:t>
            </a:r>
            <a:endParaRPr b="1"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300">
                <a:solidFill>
                  <a:srgbClr val="CE9178"/>
                </a:solidFill>
                <a:highlight>
                  <a:srgbClr val="1E1E1E"/>
                </a:highlight>
                <a:latin typeface="Courier New"/>
                <a:ea typeface="Courier New"/>
                <a:cs typeface="Courier New"/>
                <a:sym typeface="Courier New"/>
              </a:rPr>
              <a:t>       panda-rific-3x.png  1200w</a:t>
            </a:r>
            <a:endParaRPr b="1"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CE9178"/>
                </a:solidFill>
                <a:highlight>
                  <a:srgbClr val="1E1E1E"/>
                </a:highlight>
                <a:latin typeface="Courier New"/>
                <a:ea typeface="Courier New"/>
                <a:cs typeface="Courier New"/>
                <a:sym typeface="Courier New"/>
              </a:rPr>
              <a:t>     "</a:t>
            </a:r>
            <a:endParaRPr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lang="en-GB" sz="1300">
                <a:solidFill>
                  <a:srgbClr val="808080"/>
                </a:solidFill>
                <a:highlight>
                  <a:srgbClr val="1E1E1E"/>
                </a:highlight>
                <a:latin typeface="Courier New"/>
                <a:ea typeface="Courier New"/>
                <a:cs typeface="Courier New"/>
                <a:sym typeface="Courier New"/>
              </a:rPr>
              <a:t>/&gt;</a:t>
            </a:r>
            <a:endParaRPr sz="1300">
              <a:solidFill>
                <a:srgbClr val="808080"/>
              </a:solidFill>
              <a:highlight>
                <a:srgbClr val="1E1E1E"/>
              </a:highlight>
              <a:latin typeface="Courier New"/>
              <a:ea typeface="Courier New"/>
              <a:cs typeface="Courier New"/>
              <a:sym typeface="Courier New"/>
            </a:endParaRPr>
          </a:p>
        </p:txBody>
      </p:sp>
      <p:sp>
        <p:nvSpPr>
          <p:cNvPr id="1016" name="Google Shape;1016;p82"/>
          <p:cNvSpPr txBox="1"/>
          <p:nvPr/>
        </p:nvSpPr>
        <p:spPr>
          <a:xfrm>
            <a:off x="5542225" y="3732025"/>
            <a:ext cx="3000000" cy="12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300">
                <a:solidFill>
                  <a:srgbClr val="191919"/>
                </a:solidFill>
                <a:highlight>
                  <a:srgbClr val="FFFF00"/>
                </a:highlight>
                <a:latin typeface="Calibri"/>
                <a:ea typeface="Calibri"/>
                <a:cs typeface="Calibri"/>
                <a:sym typeface="Calibri"/>
              </a:rPr>
              <a:t>Width Descriptor</a:t>
            </a:r>
            <a:endParaRPr b="1" sz="1300">
              <a:solidFill>
                <a:srgbClr val="191919"/>
              </a:solidFill>
              <a:highlight>
                <a:srgbClr val="FFFF00"/>
              </a:highlight>
              <a:latin typeface="Calibri"/>
              <a:ea typeface="Calibri"/>
              <a:cs typeface="Calibri"/>
              <a:sym typeface="Calibri"/>
            </a:endParaRPr>
          </a:p>
          <a:p>
            <a:pPr indent="0" lvl="0" marL="0" rtl="0" algn="l">
              <a:lnSpc>
                <a:spcPct val="115000"/>
              </a:lnSpc>
              <a:spcBef>
                <a:spcPts val="0"/>
              </a:spcBef>
              <a:spcAft>
                <a:spcPts val="0"/>
              </a:spcAft>
              <a:buNone/>
            </a:pPr>
            <a:r>
              <a:rPr lang="en-GB" sz="1300">
                <a:solidFill>
                  <a:srgbClr val="191919"/>
                </a:solidFill>
                <a:highlight>
                  <a:srgbClr val="FFFFFF"/>
                </a:highlight>
                <a:latin typeface="Calibri"/>
                <a:ea typeface="Calibri"/>
                <a:cs typeface="Calibri"/>
                <a:sym typeface="Calibri"/>
              </a:rPr>
              <a:t>The metadata </a:t>
            </a:r>
            <a:r>
              <a:rPr b="1" lang="en-GB" sz="1300">
                <a:solidFill>
                  <a:srgbClr val="191919"/>
                </a:solidFill>
                <a:highlight>
                  <a:srgbClr val="FFFF00"/>
                </a:highlight>
                <a:latin typeface="Calibri"/>
                <a:ea typeface="Calibri"/>
                <a:cs typeface="Calibri"/>
                <a:sym typeface="Calibri"/>
              </a:rPr>
              <a:t>"w"</a:t>
            </a:r>
            <a:r>
              <a:rPr lang="en-GB" sz="1300">
                <a:solidFill>
                  <a:srgbClr val="191919"/>
                </a:solidFill>
                <a:highlight>
                  <a:srgbClr val="FFFFFF"/>
                </a:highlight>
                <a:latin typeface="Calibri"/>
                <a:ea typeface="Calibri"/>
                <a:cs typeface="Calibri"/>
                <a:sym typeface="Calibri"/>
              </a:rPr>
              <a:t> describes the width of each width using the w unit. </a:t>
            </a:r>
            <a:endParaRPr sz="1300">
              <a:solidFill>
                <a:srgbClr val="191919"/>
              </a:solidFill>
              <a:highlight>
                <a:srgbClr val="FFFFFF"/>
              </a:highlight>
              <a:latin typeface="Calibri"/>
              <a:ea typeface="Calibri"/>
              <a:cs typeface="Calibri"/>
              <a:sym typeface="Calibri"/>
            </a:endParaRPr>
          </a:p>
          <a:p>
            <a:pPr indent="0" lvl="0" marL="0" rtl="0" algn="l">
              <a:lnSpc>
                <a:spcPct val="115000"/>
              </a:lnSpc>
              <a:spcBef>
                <a:spcPts val="1400"/>
              </a:spcBef>
              <a:spcAft>
                <a:spcPts val="0"/>
              </a:spcAft>
              <a:buNone/>
            </a:pPr>
            <a:r>
              <a:rPr lang="en-GB" sz="1300">
                <a:solidFill>
                  <a:srgbClr val="191919"/>
                </a:solidFill>
                <a:highlight>
                  <a:srgbClr val="FFFFFF"/>
                </a:highlight>
                <a:latin typeface="Calibri"/>
                <a:ea typeface="Calibri"/>
                <a:cs typeface="Calibri"/>
                <a:sym typeface="Calibri"/>
              </a:rPr>
              <a:t>One w is one pixel</a:t>
            </a:r>
            <a:endParaRPr/>
          </a:p>
        </p:txBody>
      </p:sp>
      <p:cxnSp>
        <p:nvCxnSpPr>
          <p:cNvPr id="1017" name="Google Shape;1017;p82"/>
          <p:cNvCxnSpPr/>
          <p:nvPr/>
        </p:nvCxnSpPr>
        <p:spPr>
          <a:xfrm flipH="1">
            <a:off x="6802150" y="2950525"/>
            <a:ext cx="1315800" cy="837300"/>
          </a:xfrm>
          <a:prstGeom prst="straightConnector1">
            <a:avLst/>
          </a:prstGeom>
          <a:noFill/>
          <a:ln cap="flat" cmpd="sng" w="19050">
            <a:solidFill>
              <a:srgbClr val="F92600"/>
            </a:solidFill>
            <a:prstDash val="solid"/>
            <a:round/>
            <a:headEnd len="med" w="med" type="none"/>
            <a:tailEnd len="med" w="med" type="triangle"/>
          </a:ln>
        </p:spPr>
      </p:cxnSp>
      <p:cxnSp>
        <p:nvCxnSpPr>
          <p:cNvPr id="1018" name="Google Shape;1018;p82"/>
          <p:cNvCxnSpPr>
            <a:stCxn id="1014" idx="3"/>
          </p:cNvCxnSpPr>
          <p:nvPr/>
        </p:nvCxnSpPr>
        <p:spPr>
          <a:xfrm flipH="1" rot="10800000">
            <a:off x="4425825" y="2639100"/>
            <a:ext cx="965100" cy="186300"/>
          </a:xfrm>
          <a:prstGeom prst="straightConnector1">
            <a:avLst/>
          </a:prstGeom>
          <a:noFill/>
          <a:ln cap="flat" cmpd="sng" w="19050">
            <a:solidFill>
              <a:srgbClr val="E21B70"/>
            </a:solidFill>
            <a:prstDash val="solid"/>
            <a:round/>
            <a:headEnd len="med" w="med" type="none"/>
            <a:tailEnd len="med" w="med" type="triangle"/>
          </a:ln>
        </p:spPr>
      </p:cxnSp>
      <p:sp>
        <p:nvSpPr>
          <p:cNvPr id="1019" name="Google Shape;1019;p82"/>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0" name="Google Shape;1020;p82"/>
          <p:cNvSpPr txBox="1"/>
          <p:nvPr/>
        </p:nvSpPr>
        <p:spPr>
          <a:xfrm>
            <a:off x="1933052" y="292250"/>
            <a:ext cx="5277900" cy="682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 Responsive Image&lt;img&gt; using </a:t>
            </a:r>
            <a:r>
              <a:rPr b="1" lang="en-GB" sz="2100">
                <a:solidFill>
                  <a:schemeClr val="lt1"/>
                </a:solidFill>
                <a:latin typeface="Lato"/>
                <a:ea typeface="Lato"/>
                <a:cs typeface="Lato"/>
                <a:sym typeface="Lato"/>
              </a:rPr>
              <a:t>srcset</a:t>
            </a:r>
            <a:endParaRPr b="1" sz="1100"/>
          </a:p>
        </p:txBody>
      </p:sp>
      <p:pic>
        <p:nvPicPr>
          <p:cNvPr id="1021" name="Google Shape;1021;p82"/>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1022" name="Google Shape;1022;p82"/>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1023" name="Google Shape;1023;p82"/>
          <p:cNvSpPr txBox="1"/>
          <p:nvPr/>
        </p:nvSpPr>
        <p:spPr>
          <a:xfrm>
            <a:off x="6092450" y="4756525"/>
            <a:ext cx="3000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100" u="sng">
                <a:solidFill>
                  <a:schemeClr val="hlink"/>
                </a:solidFill>
                <a:latin typeface="Calibri"/>
                <a:ea typeface="Calibri"/>
                <a:cs typeface="Calibri"/>
                <a:sym typeface="Calibri"/>
                <a:hlinkClick r:id="rId5"/>
              </a:rPr>
              <a:t>https://html.com/attributes/img-srcset/</a:t>
            </a:r>
            <a:endParaRPr sz="1100">
              <a:latin typeface="Calibri"/>
              <a:ea typeface="Calibri"/>
              <a:cs typeface="Calibri"/>
              <a:sym typeface="Calibri"/>
            </a:endParaRPr>
          </a:p>
        </p:txBody>
      </p:sp>
      <p:sp>
        <p:nvSpPr>
          <p:cNvPr id="1024" name="Google Shape;1024;p8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025" name="Google Shape;1025;p8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3"/>
          <p:cNvSpPr txBox="1"/>
          <p:nvPr/>
        </p:nvSpPr>
        <p:spPr>
          <a:xfrm>
            <a:off x="366825" y="1027050"/>
            <a:ext cx="4059000" cy="251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solidFill>
                  <a:srgbClr val="E21B70"/>
                </a:solidFill>
                <a:highlight>
                  <a:srgbClr val="FFFFFF"/>
                </a:highlight>
                <a:latin typeface="Calibri"/>
                <a:ea typeface="Calibri"/>
                <a:cs typeface="Calibri"/>
                <a:sym typeface="Calibri"/>
              </a:rPr>
              <a:t>Pixel Density Descriptor</a:t>
            </a:r>
            <a:endParaRPr b="1">
              <a:solidFill>
                <a:srgbClr val="E21B70"/>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lang="en-GB" sz="1500">
                <a:solidFill>
                  <a:schemeClr val="dk1"/>
                </a:solidFill>
                <a:latin typeface="Calibri"/>
                <a:ea typeface="Calibri"/>
                <a:cs typeface="Calibri"/>
                <a:sym typeface="Calibri"/>
              </a:rPr>
              <a:t>Use the density descriptor to describe the pixel density of the image in relationship to the image in the </a:t>
            </a:r>
            <a:r>
              <a:rPr lang="en-GB">
                <a:solidFill>
                  <a:schemeClr val="dk1"/>
                </a:solidFill>
                <a:latin typeface="Calibri"/>
                <a:ea typeface="Calibri"/>
                <a:cs typeface="Calibri"/>
                <a:sym typeface="Calibri"/>
              </a:rPr>
              <a:t>src</a:t>
            </a:r>
            <a:r>
              <a:rPr lang="en-GB" sz="1500">
                <a:solidFill>
                  <a:schemeClr val="dk1"/>
                </a:solidFill>
                <a:latin typeface="Calibri"/>
                <a:ea typeface="Calibri"/>
                <a:cs typeface="Calibri"/>
                <a:sym typeface="Calibri"/>
              </a:rPr>
              <a:t> attribute. The </a:t>
            </a:r>
            <a:r>
              <a:rPr b="1" lang="en-GB" sz="1500">
                <a:solidFill>
                  <a:schemeClr val="dk1"/>
                </a:solidFill>
                <a:latin typeface="Calibri"/>
                <a:ea typeface="Calibri"/>
                <a:cs typeface="Calibri"/>
                <a:sym typeface="Calibri"/>
              </a:rPr>
              <a:t>density descriptor </a:t>
            </a:r>
            <a:r>
              <a:rPr lang="en-GB" sz="1500">
                <a:solidFill>
                  <a:schemeClr val="dk1"/>
                </a:solidFill>
                <a:latin typeface="Calibri"/>
                <a:ea typeface="Calibri"/>
                <a:cs typeface="Calibri"/>
                <a:sym typeface="Calibri"/>
              </a:rPr>
              <a:t>is a number followed by the letter x: </a:t>
            </a:r>
            <a:r>
              <a:rPr b="1" lang="en-GB">
                <a:solidFill>
                  <a:schemeClr val="dk1"/>
                </a:solidFill>
                <a:latin typeface="Calibri"/>
                <a:ea typeface="Calibri"/>
                <a:cs typeface="Calibri"/>
                <a:sym typeface="Calibri"/>
              </a:rPr>
              <a:t>1x</a:t>
            </a:r>
            <a:r>
              <a:rPr b="1" lang="en-GB" sz="1500">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2x</a:t>
            </a:r>
            <a:r>
              <a:rPr b="1" lang="en-GB" sz="1500">
                <a:solidFill>
                  <a:schemeClr val="dk1"/>
                </a:solidFill>
                <a:latin typeface="Calibri"/>
                <a:ea typeface="Calibri"/>
                <a:cs typeface="Calibri"/>
                <a:sym typeface="Calibri"/>
              </a:rPr>
              <a:t>, etc.</a:t>
            </a:r>
            <a:endParaRPr b="1"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400"/>
              </a:spcBef>
              <a:spcAft>
                <a:spcPts val="0"/>
              </a:spcAft>
              <a:buNone/>
            </a:pPr>
            <a:r>
              <a:t/>
            </a:r>
            <a:endParaRPr>
              <a:solidFill>
                <a:srgbClr val="191919"/>
              </a:solidFill>
              <a:highlight>
                <a:srgbClr val="FFFFFF"/>
              </a:highlight>
              <a:latin typeface="Calibri"/>
              <a:ea typeface="Calibri"/>
              <a:cs typeface="Calibri"/>
              <a:sym typeface="Calibri"/>
            </a:endParaRPr>
          </a:p>
          <a:p>
            <a:pPr indent="0" lvl="0" marL="0" rtl="0" algn="l">
              <a:lnSpc>
                <a:spcPct val="115000"/>
              </a:lnSpc>
              <a:spcBef>
                <a:spcPts val="1400"/>
              </a:spcBef>
              <a:spcAft>
                <a:spcPts val="0"/>
              </a:spcAft>
              <a:buNone/>
            </a:pPr>
            <a:r>
              <a:t/>
            </a:r>
            <a:endParaRPr>
              <a:solidFill>
                <a:schemeClr val="dk1"/>
              </a:solidFill>
              <a:latin typeface="Calibri"/>
              <a:ea typeface="Calibri"/>
              <a:cs typeface="Calibri"/>
              <a:sym typeface="Calibri"/>
            </a:endParaRPr>
          </a:p>
        </p:txBody>
      </p:sp>
      <p:sp>
        <p:nvSpPr>
          <p:cNvPr id="1031" name="Google Shape;1031;p83"/>
          <p:cNvSpPr txBox="1"/>
          <p:nvPr/>
        </p:nvSpPr>
        <p:spPr>
          <a:xfrm>
            <a:off x="4856425" y="1100425"/>
            <a:ext cx="3851700" cy="2385900"/>
          </a:xfrm>
          <a:prstGeom prst="rect">
            <a:avLst/>
          </a:prstGeom>
          <a:solidFill>
            <a:srgbClr val="191919"/>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00">
                <a:solidFill>
                  <a:srgbClr val="808080"/>
                </a:solidFill>
                <a:highlight>
                  <a:srgbClr val="1E1E1E"/>
                </a:highlight>
                <a:latin typeface="Courier New"/>
                <a:ea typeface="Courier New"/>
                <a:cs typeface="Courier New"/>
                <a:sym typeface="Courier New"/>
              </a:rPr>
              <a:t>&lt;</a:t>
            </a:r>
            <a:r>
              <a:rPr lang="en-GB" sz="1300">
                <a:solidFill>
                  <a:srgbClr val="569CD6"/>
                </a:solidFill>
                <a:highlight>
                  <a:srgbClr val="1E1E1E"/>
                </a:highlight>
                <a:latin typeface="Courier New"/>
                <a:ea typeface="Courier New"/>
                <a:cs typeface="Courier New"/>
                <a:sym typeface="Courier New"/>
              </a:rPr>
              <a:t>img</a:t>
            </a:r>
            <a:endParaRPr sz="1300">
              <a:solidFill>
                <a:srgbClr val="569CD6"/>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lang="en-GB" sz="1300">
                <a:solidFill>
                  <a:srgbClr val="9CDCFE"/>
                </a:solidFill>
                <a:highlight>
                  <a:srgbClr val="1E1E1E"/>
                </a:highlight>
                <a:latin typeface="Courier New"/>
                <a:ea typeface="Courier New"/>
                <a:cs typeface="Courier New"/>
                <a:sym typeface="Courier New"/>
              </a:rPr>
              <a:t>src</a:t>
            </a:r>
            <a:r>
              <a:rPr lang="en-GB" sz="1300">
                <a:solidFill>
                  <a:srgbClr val="D4D4D4"/>
                </a:solidFill>
                <a:highlight>
                  <a:srgbClr val="1E1E1E"/>
                </a:highlight>
                <a:latin typeface="Courier New"/>
                <a:ea typeface="Courier New"/>
                <a:cs typeface="Courier New"/>
                <a:sym typeface="Courier New"/>
              </a:rPr>
              <a:t>=</a:t>
            </a:r>
            <a:r>
              <a:rPr lang="en-GB" sz="1300">
                <a:solidFill>
                  <a:srgbClr val="CE9178"/>
                </a:solidFill>
                <a:highlight>
                  <a:srgbClr val="1E1E1E"/>
                </a:highlight>
                <a:latin typeface="Courier New"/>
                <a:ea typeface="Courier New"/>
                <a:cs typeface="Courier New"/>
                <a:sym typeface="Courier New"/>
              </a:rPr>
              <a:t>"panda-rific.png"</a:t>
            </a:r>
            <a:endParaRPr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lang="en-GB" sz="1300">
                <a:solidFill>
                  <a:srgbClr val="9CDCFE"/>
                </a:solidFill>
                <a:highlight>
                  <a:srgbClr val="1E1E1E"/>
                </a:highlight>
                <a:latin typeface="Courier New"/>
                <a:ea typeface="Courier New"/>
                <a:cs typeface="Courier New"/>
                <a:sym typeface="Courier New"/>
              </a:rPr>
              <a:t>alt</a:t>
            </a:r>
            <a:r>
              <a:rPr lang="en-GB" sz="1300">
                <a:solidFill>
                  <a:srgbClr val="D4D4D4"/>
                </a:solidFill>
                <a:highlight>
                  <a:srgbClr val="1E1E1E"/>
                </a:highlight>
                <a:latin typeface="Courier New"/>
                <a:ea typeface="Courier New"/>
                <a:cs typeface="Courier New"/>
                <a:sym typeface="Courier New"/>
              </a:rPr>
              <a:t>=</a:t>
            </a:r>
            <a:r>
              <a:rPr lang="en-GB" sz="1300">
                <a:solidFill>
                  <a:srgbClr val="CE9178"/>
                </a:solidFill>
                <a:highlight>
                  <a:srgbClr val="1E1E1E"/>
                </a:highlight>
                <a:latin typeface="Courier New"/>
                <a:ea typeface="Courier New"/>
                <a:cs typeface="Courier New"/>
                <a:sym typeface="Courier New"/>
              </a:rPr>
              <a:t>"Panda Delivery"</a:t>
            </a:r>
            <a:endParaRPr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lang="en-GB" sz="1300">
                <a:solidFill>
                  <a:srgbClr val="9CDCFE"/>
                </a:solidFill>
                <a:highlight>
                  <a:srgbClr val="1E1E1E"/>
                </a:highlight>
                <a:latin typeface="Courier New"/>
                <a:ea typeface="Courier New"/>
                <a:cs typeface="Courier New"/>
                <a:sym typeface="Courier New"/>
              </a:rPr>
              <a:t>width</a:t>
            </a:r>
            <a:r>
              <a:rPr lang="en-GB" sz="1300">
                <a:solidFill>
                  <a:srgbClr val="D4D4D4"/>
                </a:solidFill>
                <a:highlight>
                  <a:srgbClr val="1E1E1E"/>
                </a:highlight>
                <a:latin typeface="Courier New"/>
                <a:ea typeface="Courier New"/>
                <a:cs typeface="Courier New"/>
                <a:sym typeface="Courier New"/>
              </a:rPr>
              <a:t>=</a:t>
            </a:r>
            <a:r>
              <a:rPr lang="en-GB" sz="1300">
                <a:solidFill>
                  <a:srgbClr val="CE9178"/>
                </a:solidFill>
                <a:highlight>
                  <a:srgbClr val="1E1E1E"/>
                </a:highlight>
                <a:latin typeface="Courier New"/>
                <a:ea typeface="Courier New"/>
                <a:cs typeface="Courier New"/>
                <a:sym typeface="Courier New"/>
              </a:rPr>
              <a:t>"300"</a:t>
            </a:r>
            <a:endParaRPr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lang="en-GB" sz="1300">
                <a:solidFill>
                  <a:srgbClr val="9CDCFE"/>
                </a:solidFill>
                <a:highlight>
                  <a:srgbClr val="1E1E1E"/>
                </a:highlight>
                <a:latin typeface="Courier New"/>
                <a:ea typeface="Courier New"/>
                <a:cs typeface="Courier New"/>
                <a:sym typeface="Courier New"/>
              </a:rPr>
              <a:t>height</a:t>
            </a:r>
            <a:r>
              <a:rPr lang="en-GB" sz="1300">
                <a:solidFill>
                  <a:srgbClr val="D4D4D4"/>
                </a:solidFill>
                <a:highlight>
                  <a:srgbClr val="1E1E1E"/>
                </a:highlight>
                <a:latin typeface="Courier New"/>
                <a:ea typeface="Courier New"/>
                <a:cs typeface="Courier New"/>
                <a:sym typeface="Courier New"/>
              </a:rPr>
              <a:t>=</a:t>
            </a:r>
            <a:r>
              <a:rPr lang="en-GB" sz="1300">
                <a:solidFill>
                  <a:srgbClr val="CE9178"/>
                </a:solidFill>
                <a:highlight>
                  <a:srgbClr val="1E1E1E"/>
                </a:highlight>
                <a:latin typeface="Courier New"/>
                <a:ea typeface="Courier New"/>
                <a:cs typeface="Courier New"/>
                <a:sym typeface="Courier New"/>
              </a:rPr>
              <a:t>"200"</a:t>
            </a:r>
            <a:endParaRPr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b="1" lang="en-GB" sz="1300">
                <a:solidFill>
                  <a:srgbClr val="9CDCFE"/>
                </a:solidFill>
                <a:highlight>
                  <a:srgbClr val="1E1E1E"/>
                </a:highlight>
                <a:latin typeface="Courier New"/>
                <a:ea typeface="Courier New"/>
                <a:cs typeface="Courier New"/>
                <a:sym typeface="Courier New"/>
              </a:rPr>
              <a:t>srcset</a:t>
            </a:r>
            <a:r>
              <a:rPr b="1" lang="en-GB" sz="1300">
                <a:solidFill>
                  <a:srgbClr val="D4D4D4"/>
                </a:solidFill>
                <a:highlight>
                  <a:srgbClr val="1E1E1E"/>
                </a:highlight>
                <a:latin typeface="Courier New"/>
                <a:ea typeface="Courier New"/>
                <a:cs typeface="Courier New"/>
                <a:sym typeface="Courier New"/>
              </a:rPr>
              <a:t>=</a:t>
            </a:r>
            <a:r>
              <a:rPr b="1" lang="en-GB" sz="1300">
                <a:solidFill>
                  <a:srgbClr val="CE9178"/>
                </a:solidFill>
                <a:highlight>
                  <a:srgbClr val="1E1E1E"/>
                </a:highlight>
                <a:latin typeface="Courier New"/>
                <a:ea typeface="Courier New"/>
                <a:cs typeface="Courier New"/>
                <a:sym typeface="Courier New"/>
              </a:rPr>
              <a:t>"</a:t>
            </a:r>
            <a:endParaRPr b="1"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300">
                <a:solidFill>
                  <a:srgbClr val="CE9178"/>
                </a:solidFill>
                <a:highlight>
                  <a:srgbClr val="1E1E1E"/>
                </a:highlight>
                <a:latin typeface="Courier New"/>
                <a:ea typeface="Courier New"/>
                <a:cs typeface="Courier New"/>
                <a:sym typeface="Courier New"/>
              </a:rPr>
              <a:t>       panda-rific-1x.png 1x,</a:t>
            </a:r>
            <a:endParaRPr b="1"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300">
                <a:solidFill>
                  <a:srgbClr val="CE9178"/>
                </a:solidFill>
                <a:highlight>
                  <a:srgbClr val="1E1E1E"/>
                </a:highlight>
                <a:latin typeface="Courier New"/>
                <a:ea typeface="Courier New"/>
                <a:cs typeface="Courier New"/>
                <a:sym typeface="Courier New"/>
              </a:rPr>
              <a:t>       panda-rific-2x.png 2x,</a:t>
            </a:r>
            <a:endParaRPr b="1"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300">
                <a:solidFill>
                  <a:srgbClr val="CE9178"/>
                </a:solidFill>
                <a:highlight>
                  <a:srgbClr val="1E1E1E"/>
                </a:highlight>
                <a:latin typeface="Courier New"/>
                <a:ea typeface="Courier New"/>
                <a:cs typeface="Courier New"/>
                <a:sym typeface="Courier New"/>
              </a:rPr>
              <a:t>       panda-rific-3x.png 3x</a:t>
            </a:r>
            <a:endParaRPr b="1"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CE9178"/>
                </a:solidFill>
                <a:highlight>
                  <a:srgbClr val="1E1E1E"/>
                </a:highlight>
                <a:latin typeface="Courier New"/>
                <a:ea typeface="Courier New"/>
                <a:cs typeface="Courier New"/>
                <a:sym typeface="Courier New"/>
              </a:rPr>
              <a:t>     "</a:t>
            </a:r>
            <a:endParaRPr sz="13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sz="1300">
                <a:solidFill>
                  <a:srgbClr val="D4D4D4"/>
                </a:solidFill>
                <a:highlight>
                  <a:srgbClr val="1E1E1E"/>
                </a:highlight>
                <a:latin typeface="Courier New"/>
                <a:ea typeface="Courier New"/>
                <a:cs typeface="Courier New"/>
                <a:sym typeface="Courier New"/>
              </a:rPr>
              <a:t>   </a:t>
            </a:r>
            <a:r>
              <a:rPr lang="en-GB" sz="1300">
                <a:solidFill>
                  <a:srgbClr val="808080"/>
                </a:solidFill>
                <a:highlight>
                  <a:srgbClr val="1E1E1E"/>
                </a:highlight>
                <a:latin typeface="Courier New"/>
                <a:ea typeface="Courier New"/>
                <a:cs typeface="Courier New"/>
                <a:sym typeface="Courier New"/>
              </a:rPr>
              <a:t>/&gt;</a:t>
            </a:r>
            <a:endParaRPr sz="1300">
              <a:solidFill>
                <a:srgbClr val="808080"/>
              </a:solidFill>
              <a:highlight>
                <a:srgbClr val="1E1E1E"/>
              </a:highlight>
              <a:latin typeface="Courier New"/>
              <a:ea typeface="Courier New"/>
              <a:cs typeface="Courier New"/>
              <a:sym typeface="Courier New"/>
            </a:endParaRPr>
          </a:p>
        </p:txBody>
      </p:sp>
      <p:sp>
        <p:nvSpPr>
          <p:cNvPr id="1032" name="Google Shape;1032;p83"/>
          <p:cNvSpPr txBox="1"/>
          <p:nvPr/>
        </p:nvSpPr>
        <p:spPr>
          <a:xfrm>
            <a:off x="4856425" y="3486325"/>
            <a:ext cx="36858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200">
                <a:solidFill>
                  <a:srgbClr val="191919"/>
                </a:solidFill>
                <a:highlight>
                  <a:srgbClr val="FFFF00"/>
                </a:highlight>
                <a:latin typeface="Calibri"/>
                <a:ea typeface="Calibri"/>
                <a:cs typeface="Calibri"/>
                <a:sym typeface="Calibri"/>
              </a:rPr>
              <a:t>Pixel Density Descriptor</a:t>
            </a:r>
            <a:endParaRPr b="1" sz="1200">
              <a:solidFill>
                <a:srgbClr val="191919"/>
              </a:solidFill>
              <a:highlight>
                <a:srgbClr val="FFFF00"/>
              </a:highlight>
              <a:latin typeface="Calibri"/>
              <a:ea typeface="Calibri"/>
              <a:cs typeface="Calibri"/>
              <a:sym typeface="Calibri"/>
            </a:endParaRPr>
          </a:p>
          <a:p>
            <a:pPr indent="0" lvl="0" marL="0" rtl="0" algn="l">
              <a:lnSpc>
                <a:spcPct val="115000"/>
              </a:lnSpc>
              <a:spcBef>
                <a:spcPts val="0"/>
              </a:spcBef>
              <a:spcAft>
                <a:spcPts val="0"/>
              </a:spcAft>
              <a:buNone/>
            </a:pPr>
            <a:r>
              <a:rPr lang="en-GB" sz="1200">
                <a:solidFill>
                  <a:srgbClr val="191919"/>
                </a:solidFill>
                <a:highlight>
                  <a:srgbClr val="FFFFFF"/>
                </a:highlight>
                <a:latin typeface="Calibri"/>
                <a:ea typeface="Calibri"/>
                <a:cs typeface="Calibri"/>
                <a:sym typeface="Calibri"/>
              </a:rPr>
              <a:t>The metadata </a:t>
            </a:r>
            <a:r>
              <a:rPr b="1" lang="en-GB" sz="1200">
                <a:solidFill>
                  <a:srgbClr val="191919"/>
                </a:solidFill>
                <a:highlight>
                  <a:srgbClr val="FFFF00"/>
                </a:highlight>
                <a:latin typeface="Calibri"/>
                <a:ea typeface="Calibri"/>
                <a:cs typeface="Calibri"/>
                <a:sym typeface="Calibri"/>
              </a:rPr>
              <a:t>"x"</a:t>
            </a:r>
            <a:r>
              <a:rPr lang="en-GB" sz="1200">
                <a:solidFill>
                  <a:srgbClr val="191919"/>
                </a:solidFill>
                <a:highlight>
                  <a:srgbClr val="FFFFFF"/>
                </a:highlight>
                <a:latin typeface="Calibri"/>
                <a:ea typeface="Calibri"/>
                <a:cs typeface="Calibri"/>
                <a:sym typeface="Calibri"/>
              </a:rPr>
              <a:t> describes the pixel density of the device. On a double-density display you can pack two pixels worth of information into the space of one pixel. This keeps images looking sharp on those kinds of displays. </a:t>
            </a:r>
            <a:endParaRPr sz="1200">
              <a:latin typeface="Calibri"/>
              <a:ea typeface="Calibri"/>
              <a:cs typeface="Calibri"/>
              <a:sym typeface="Calibri"/>
            </a:endParaRPr>
          </a:p>
        </p:txBody>
      </p:sp>
      <p:cxnSp>
        <p:nvCxnSpPr>
          <p:cNvPr id="1033" name="Google Shape;1033;p83"/>
          <p:cNvCxnSpPr/>
          <p:nvPr/>
        </p:nvCxnSpPr>
        <p:spPr>
          <a:xfrm flipH="1">
            <a:off x="6014800" y="3009125"/>
            <a:ext cx="1691700" cy="822600"/>
          </a:xfrm>
          <a:prstGeom prst="straightConnector1">
            <a:avLst/>
          </a:prstGeom>
          <a:noFill/>
          <a:ln cap="flat" cmpd="sng" w="19050">
            <a:solidFill>
              <a:srgbClr val="F92600"/>
            </a:solidFill>
            <a:prstDash val="solid"/>
            <a:round/>
            <a:headEnd len="med" w="med" type="none"/>
            <a:tailEnd len="med" w="med" type="triangle"/>
          </a:ln>
        </p:spPr>
      </p:cxnSp>
      <p:cxnSp>
        <p:nvCxnSpPr>
          <p:cNvPr id="1034" name="Google Shape;1034;p83"/>
          <p:cNvCxnSpPr>
            <a:stCxn id="1030" idx="3"/>
          </p:cNvCxnSpPr>
          <p:nvPr/>
        </p:nvCxnSpPr>
        <p:spPr>
          <a:xfrm flipH="1" rot="10800000">
            <a:off x="4425825" y="2096700"/>
            <a:ext cx="965100" cy="186300"/>
          </a:xfrm>
          <a:prstGeom prst="straightConnector1">
            <a:avLst/>
          </a:prstGeom>
          <a:noFill/>
          <a:ln cap="flat" cmpd="sng" w="19050">
            <a:solidFill>
              <a:srgbClr val="E21B70"/>
            </a:solidFill>
            <a:prstDash val="solid"/>
            <a:round/>
            <a:headEnd len="med" w="med" type="none"/>
            <a:tailEnd len="med" w="med" type="triangle"/>
          </a:ln>
        </p:spPr>
      </p:cxnSp>
      <p:sp>
        <p:nvSpPr>
          <p:cNvPr id="1035" name="Google Shape;1035;p83"/>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6" name="Google Shape;1036;p83"/>
          <p:cNvSpPr txBox="1"/>
          <p:nvPr/>
        </p:nvSpPr>
        <p:spPr>
          <a:xfrm>
            <a:off x="1933052" y="292250"/>
            <a:ext cx="5277900" cy="682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 Responsive Image&lt;img&gt; using </a:t>
            </a:r>
            <a:r>
              <a:rPr b="1" lang="en-GB" sz="2100">
                <a:solidFill>
                  <a:schemeClr val="lt1"/>
                </a:solidFill>
                <a:latin typeface="Lato"/>
                <a:ea typeface="Lato"/>
                <a:cs typeface="Lato"/>
                <a:sym typeface="Lato"/>
              </a:rPr>
              <a:t>srcset</a:t>
            </a:r>
            <a:endParaRPr b="1" sz="1100"/>
          </a:p>
        </p:txBody>
      </p:sp>
      <p:pic>
        <p:nvPicPr>
          <p:cNvPr id="1037" name="Google Shape;1037;p83"/>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1038" name="Google Shape;1038;p83"/>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1039" name="Google Shape;1039;p83"/>
          <p:cNvSpPr txBox="1"/>
          <p:nvPr/>
        </p:nvSpPr>
        <p:spPr>
          <a:xfrm>
            <a:off x="6072000" y="4660325"/>
            <a:ext cx="3000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100" u="sng">
                <a:solidFill>
                  <a:schemeClr val="hlink"/>
                </a:solidFill>
                <a:latin typeface="Calibri"/>
                <a:ea typeface="Calibri"/>
                <a:cs typeface="Calibri"/>
                <a:sym typeface="Calibri"/>
                <a:hlinkClick r:id="rId5"/>
              </a:rPr>
              <a:t>https://html.com/attributes/img-srcset/</a:t>
            </a:r>
            <a:endParaRPr sz="1100">
              <a:latin typeface="Calibri"/>
              <a:ea typeface="Calibri"/>
              <a:cs typeface="Calibri"/>
              <a:sym typeface="Calibri"/>
            </a:endParaRPr>
          </a:p>
        </p:txBody>
      </p:sp>
      <p:sp>
        <p:nvSpPr>
          <p:cNvPr id="1040" name="Google Shape;1040;p8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041" name="Google Shape;1041;p8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nvSpPr>
        <p:spPr>
          <a:xfrm>
            <a:off x="2833423" y="901713"/>
            <a:ext cx="3477300" cy="8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5000">
                <a:solidFill>
                  <a:srgbClr val="000000"/>
                </a:solidFill>
                <a:latin typeface="Calibri"/>
                <a:ea typeface="Calibri"/>
                <a:cs typeface="Calibri"/>
                <a:sym typeface="Calibri"/>
              </a:rPr>
              <a:t>3 Core Pillars</a:t>
            </a:r>
            <a:endParaRPr sz="1100"/>
          </a:p>
        </p:txBody>
      </p:sp>
      <p:pic>
        <p:nvPicPr>
          <p:cNvPr id="149" name="Google Shape;149;p21"/>
          <p:cNvPicPr preferRelativeResize="0"/>
          <p:nvPr/>
        </p:nvPicPr>
        <p:blipFill rotWithShape="1">
          <a:blip r:embed="rId3">
            <a:alphaModFix/>
          </a:blip>
          <a:srcRect b="0" l="0" r="0" t="0"/>
          <a:stretch/>
        </p:blipFill>
        <p:spPr>
          <a:xfrm>
            <a:off x="1532816" y="1732710"/>
            <a:ext cx="1261326" cy="1261326"/>
          </a:xfrm>
          <a:prstGeom prst="rect">
            <a:avLst/>
          </a:prstGeom>
          <a:noFill/>
          <a:ln>
            <a:noFill/>
          </a:ln>
        </p:spPr>
      </p:pic>
      <p:pic>
        <p:nvPicPr>
          <p:cNvPr id="150" name="Google Shape;150;p21"/>
          <p:cNvPicPr preferRelativeResize="0"/>
          <p:nvPr/>
        </p:nvPicPr>
        <p:blipFill rotWithShape="1">
          <a:blip r:embed="rId4">
            <a:alphaModFix/>
          </a:blip>
          <a:srcRect b="0" l="0" r="0" t="0"/>
          <a:stretch/>
        </p:blipFill>
        <p:spPr>
          <a:xfrm>
            <a:off x="4125513" y="1732710"/>
            <a:ext cx="892974" cy="1261326"/>
          </a:xfrm>
          <a:prstGeom prst="rect">
            <a:avLst/>
          </a:prstGeom>
          <a:noFill/>
          <a:ln>
            <a:noFill/>
          </a:ln>
        </p:spPr>
      </p:pic>
      <p:pic>
        <p:nvPicPr>
          <p:cNvPr id="151" name="Google Shape;151;p21"/>
          <p:cNvPicPr preferRelativeResize="0"/>
          <p:nvPr/>
        </p:nvPicPr>
        <p:blipFill rotWithShape="1">
          <a:blip r:embed="rId5">
            <a:alphaModFix/>
          </a:blip>
          <a:srcRect b="0" l="0" r="0" t="0"/>
          <a:stretch/>
        </p:blipFill>
        <p:spPr>
          <a:xfrm>
            <a:off x="6747490" y="1732710"/>
            <a:ext cx="923372" cy="1306659"/>
          </a:xfrm>
          <a:prstGeom prst="rect">
            <a:avLst/>
          </a:prstGeom>
          <a:noFill/>
          <a:ln>
            <a:noFill/>
          </a:ln>
        </p:spPr>
      </p:pic>
      <p:sp>
        <p:nvSpPr>
          <p:cNvPr id="152" name="Google Shape;152;p21"/>
          <p:cNvSpPr txBox="1"/>
          <p:nvPr/>
        </p:nvSpPr>
        <p:spPr>
          <a:xfrm>
            <a:off x="1286448" y="3127475"/>
            <a:ext cx="1861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0000"/>
                </a:solidFill>
                <a:latin typeface="Calibri"/>
                <a:ea typeface="Calibri"/>
                <a:cs typeface="Calibri"/>
                <a:sym typeface="Calibri"/>
              </a:rPr>
              <a:t>Defines the Content</a:t>
            </a:r>
            <a:endParaRPr sz="1100"/>
          </a:p>
        </p:txBody>
      </p:sp>
      <p:sp>
        <p:nvSpPr>
          <p:cNvPr id="153" name="Google Shape;153;p21"/>
          <p:cNvSpPr txBox="1"/>
          <p:nvPr/>
        </p:nvSpPr>
        <p:spPr>
          <a:xfrm>
            <a:off x="3986772" y="3127475"/>
            <a:ext cx="1633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0000"/>
                </a:solidFill>
                <a:latin typeface="Calibri"/>
                <a:ea typeface="Calibri"/>
                <a:cs typeface="Calibri"/>
                <a:sym typeface="Calibri"/>
              </a:rPr>
              <a:t>Assigns the style</a:t>
            </a:r>
            <a:endParaRPr sz="1100"/>
          </a:p>
        </p:txBody>
      </p:sp>
      <p:sp>
        <p:nvSpPr>
          <p:cNvPr id="154" name="Google Shape;154;p21"/>
          <p:cNvSpPr txBox="1"/>
          <p:nvPr/>
        </p:nvSpPr>
        <p:spPr>
          <a:xfrm>
            <a:off x="6435701" y="3127475"/>
            <a:ext cx="2237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0000"/>
                </a:solidFill>
                <a:latin typeface="Calibri"/>
                <a:ea typeface="Calibri"/>
                <a:cs typeface="Calibri"/>
                <a:sym typeface="Calibri"/>
              </a:rPr>
              <a:t>Adds the functionality</a:t>
            </a:r>
            <a:endParaRPr sz="1100"/>
          </a:p>
        </p:txBody>
      </p:sp>
      <p:sp>
        <p:nvSpPr>
          <p:cNvPr id="155" name="Google Shape;155;p21"/>
          <p:cNvSpPr txBox="1"/>
          <p:nvPr/>
        </p:nvSpPr>
        <p:spPr>
          <a:xfrm>
            <a:off x="1705746" y="3399425"/>
            <a:ext cx="1029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0000"/>
                </a:solidFill>
                <a:latin typeface="Calibri"/>
                <a:ea typeface="Calibri"/>
                <a:cs typeface="Calibri"/>
                <a:sym typeface="Calibri"/>
              </a:rPr>
              <a:t>"Bones"</a:t>
            </a:r>
            <a:endParaRPr sz="1100"/>
          </a:p>
        </p:txBody>
      </p:sp>
      <p:sp>
        <p:nvSpPr>
          <p:cNvPr id="156" name="Google Shape;156;p21"/>
          <p:cNvSpPr txBox="1"/>
          <p:nvPr/>
        </p:nvSpPr>
        <p:spPr>
          <a:xfrm>
            <a:off x="4351297" y="3399425"/>
            <a:ext cx="768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0000"/>
                </a:solidFill>
                <a:latin typeface="Calibri"/>
                <a:ea typeface="Calibri"/>
                <a:cs typeface="Calibri"/>
                <a:sym typeface="Calibri"/>
              </a:rPr>
              <a:t>"Skin"</a:t>
            </a:r>
            <a:endParaRPr sz="1100"/>
          </a:p>
        </p:txBody>
      </p:sp>
      <p:sp>
        <p:nvSpPr>
          <p:cNvPr id="157" name="Google Shape;157;p21"/>
          <p:cNvSpPr txBox="1"/>
          <p:nvPr/>
        </p:nvSpPr>
        <p:spPr>
          <a:xfrm>
            <a:off x="6925925" y="3399425"/>
            <a:ext cx="992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000000"/>
                </a:solidFill>
                <a:latin typeface="Calibri"/>
                <a:ea typeface="Calibri"/>
                <a:cs typeface="Calibri"/>
                <a:sym typeface="Calibri"/>
              </a:rPr>
              <a:t>"Brain"</a:t>
            </a:r>
            <a:endParaRPr sz="1100"/>
          </a:p>
        </p:txBody>
      </p:sp>
      <p:pic>
        <p:nvPicPr>
          <p:cNvPr id="158" name="Google Shape;158;p21"/>
          <p:cNvPicPr preferRelativeResize="0"/>
          <p:nvPr/>
        </p:nvPicPr>
        <p:blipFill rotWithShape="1">
          <a:blip r:embed="rId6">
            <a:alphaModFix/>
          </a:blip>
          <a:srcRect b="0" l="0" r="0" t="0"/>
          <a:stretch/>
        </p:blipFill>
        <p:spPr>
          <a:xfrm rot="5400000">
            <a:off x="-11" y="4287237"/>
            <a:ext cx="856264" cy="856264"/>
          </a:xfrm>
          <a:prstGeom prst="rect">
            <a:avLst/>
          </a:prstGeom>
          <a:noFill/>
          <a:ln>
            <a:noFill/>
          </a:ln>
        </p:spPr>
      </p:pic>
      <p:pic>
        <p:nvPicPr>
          <p:cNvPr id="159" name="Google Shape;159;p21"/>
          <p:cNvPicPr preferRelativeResize="0"/>
          <p:nvPr/>
        </p:nvPicPr>
        <p:blipFill rotWithShape="1">
          <a:blip r:embed="rId7">
            <a:alphaModFix/>
          </a:blip>
          <a:srcRect b="0" l="0" r="0" t="0"/>
          <a:stretch/>
        </p:blipFill>
        <p:spPr>
          <a:xfrm rot="5400000">
            <a:off x="236961" y="4007382"/>
            <a:ext cx="856264" cy="856264"/>
          </a:xfrm>
          <a:prstGeom prst="rect">
            <a:avLst/>
          </a:prstGeom>
          <a:noFill/>
          <a:ln>
            <a:noFill/>
          </a:ln>
        </p:spPr>
      </p:pic>
      <p:pic>
        <p:nvPicPr>
          <p:cNvPr id="160" name="Google Shape;160;p21"/>
          <p:cNvPicPr preferRelativeResize="0"/>
          <p:nvPr/>
        </p:nvPicPr>
        <p:blipFill rotWithShape="1">
          <a:blip r:embed="rId8">
            <a:alphaModFix/>
          </a:blip>
          <a:srcRect b="0" l="0" r="0" t="0"/>
          <a:stretch/>
        </p:blipFill>
        <p:spPr>
          <a:xfrm>
            <a:off x="2523825" y="803689"/>
            <a:ext cx="210933" cy="210933"/>
          </a:xfrm>
          <a:prstGeom prst="rect">
            <a:avLst/>
          </a:prstGeom>
          <a:noFill/>
          <a:ln>
            <a:noFill/>
          </a:ln>
        </p:spPr>
      </p:pic>
      <p:sp>
        <p:nvSpPr>
          <p:cNvPr id="161" name="Google Shape;161;p2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62" name="Google Shape;162;p2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84"/>
          <p:cNvPicPr preferRelativeResize="0"/>
          <p:nvPr/>
        </p:nvPicPr>
        <p:blipFill>
          <a:blip r:embed="rId3">
            <a:alphaModFix/>
          </a:blip>
          <a:stretch>
            <a:fillRect/>
          </a:stretch>
        </p:blipFill>
        <p:spPr>
          <a:xfrm>
            <a:off x="3665100" y="1148300"/>
            <a:ext cx="5367250" cy="3349274"/>
          </a:xfrm>
          <a:prstGeom prst="rect">
            <a:avLst/>
          </a:prstGeom>
          <a:noFill/>
          <a:ln>
            <a:noFill/>
          </a:ln>
        </p:spPr>
      </p:pic>
      <p:sp>
        <p:nvSpPr>
          <p:cNvPr id="1047" name="Google Shape;1047;p84"/>
          <p:cNvSpPr txBox="1"/>
          <p:nvPr/>
        </p:nvSpPr>
        <p:spPr>
          <a:xfrm>
            <a:off x="236950" y="1987600"/>
            <a:ext cx="32526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1"/>
                </a:solidFill>
                <a:highlight>
                  <a:srgbClr val="FFFFFF"/>
                </a:highlight>
                <a:latin typeface="Calibri"/>
                <a:ea typeface="Calibri"/>
                <a:cs typeface="Calibri"/>
                <a:sym typeface="Calibri"/>
              </a:rPr>
              <a:t>Responsive Breakpoints Image Generator</a:t>
            </a:r>
            <a:endParaRPr b="1" sz="15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GB">
                <a:solidFill>
                  <a:schemeClr val="dk1"/>
                </a:solidFill>
                <a:highlight>
                  <a:srgbClr val="FFFFFF"/>
                </a:highlight>
                <a:latin typeface="Calibri"/>
                <a:ea typeface="Calibri"/>
                <a:cs typeface="Calibri"/>
                <a:sym typeface="Calibri"/>
              </a:rPr>
              <a:t>Generate a variety of sizes for you. </a:t>
            </a:r>
            <a:endParaRPr>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GB">
                <a:solidFill>
                  <a:schemeClr val="dk1"/>
                </a:solidFill>
                <a:highlight>
                  <a:srgbClr val="FFFFFF"/>
                </a:highlight>
                <a:latin typeface="Calibri"/>
                <a:ea typeface="Calibri"/>
                <a:cs typeface="Calibri"/>
                <a:sym typeface="Calibri"/>
              </a:rPr>
              <a:t>Tweak the settings to control how many images it generates</a:t>
            </a:r>
            <a:endParaRPr sz="1300">
              <a:latin typeface="Calibri"/>
              <a:ea typeface="Calibri"/>
              <a:cs typeface="Calibri"/>
              <a:sym typeface="Calibri"/>
            </a:endParaRPr>
          </a:p>
        </p:txBody>
      </p:sp>
      <p:sp>
        <p:nvSpPr>
          <p:cNvPr id="1048" name="Google Shape;1048;p84"/>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9" name="Google Shape;1049;p84"/>
          <p:cNvSpPr txBox="1"/>
          <p:nvPr/>
        </p:nvSpPr>
        <p:spPr>
          <a:xfrm>
            <a:off x="2457346" y="236425"/>
            <a:ext cx="3489000" cy="682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 Responsive Image&lt;img&gt;</a:t>
            </a:r>
            <a:endParaRPr sz="1100"/>
          </a:p>
        </p:txBody>
      </p:sp>
      <p:pic>
        <p:nvPicPr>
          <p:cNvPr id="1050" name="Google Shape;1050;p84"/>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1051" name="Google Shape;1051;p84"/>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1052" name="Google Shape;1052;p84"/>
          <p:cNvSpPr txBox="1"/>
          <p:nvPr/>
        </p:nvSpPr>
        <p:spPr>
          <a:xfrm>
            <a:off x="295925" y="1156300"/>
            <a:ext cx="325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It takes a lot of work to have multiple images to handle different viewports and screen sizes. Let’s use a generator.</a:t>
            </a:r>
            <a:endParaRPr>
              <a:latin typeface="Calibri"/>
              <a:ea typeface="Calibri"/>
              <a:cs typeface="Calibri"/>
              <a:sym typeface="Calibri"/>
            </a:endParaRPr>
          </a:p>
        </p:txBody>
      </p:sp>
      <p:sp>
        <p:nvSpPr>
          <p:cNvPr id="1053" name="Google Shape;1053;p84"/>
          <p:cNvSpPr txBox="1"/>
          <p:nvPr/>
        </p:nvSpPr>
        <p:spPr>
          <a:xfrm>
            <a:off x="4006750" y="4515263"/>
            <a:ext cx="50256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200" u="sng">
                <a:solidFill>
                  <a:schemeClr val="hlink"/>
                </a:solidFill>
                <a:latin typeface="Calibri"/>
                <a:ea typeface="Calibri"/>
                <a:cs typeface="Calibri"/>
                <a:sym typeface="Calibri"/>
                <a:hlinkClick r:id="rId6"/>
              </a:rPr>
              <a:t>https://www.responsivebreakpoints.com/</a:t>
            </a:r>
            <a:endParaRPr sz="1200">
              <a:latin typeface="Calibri"/>
              <a:ea typeface="Calibri"/>
              <a:cs typeface="Calibri"/>
              <a:sym typeface="Calibri"/>
            </a:endParaRPr>
          </a:p>
        </p:txBody>
      </p:sp>
      <p:sp>
        <p:nvSpPr>
          <p:cNvPr id="1054" name="Google Shape;1054;p8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055" name="Google Shape;1055;p8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pic>
        <p:nvPicPr>
          <p:cNvPr id="1060" name="Google Shape;1060;p85"/>
          <p:cNvPicPr preferRelativeResize="0"/>
          <p:nvPr/>
        </p:nvPicPr>
        <p:blipFill>
          <a:blip r:embed="rId3">
            <a:alphaModFix/>
          </a:blip>
          <a:stretch>
            <a:fillRect/>
          </a:stretch>
        </p:blipFill>
        <p:spPr>
          <a:xfrm>
            <a:off x="4994800" y="2640825"/>
            <a:ext cx="3985350" cy="1408250"/>
          </a:xfrm>
          <a:prstGeom prst="rect">
            <a:avLst/>
          </a:prstGeom>
          <a:noFill/>
          <a:ln>
            <a:noFill/>
          </a:ln>
        </p:spPr>
      </p:pic>
      <p:pic>
        <p:nvPicPr>
          <p:cNvPr id="1061" name="Google Shape;1061;p85"/>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1062" name="Google Shape;1062;p85"/>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1063" name="Google Shape;1063;p85"/>
          <p:cNvSpPr txBox="1"/>
          <p:nvPr/>
        </p:nvSpPr>
        <p:spPr>
          <a:xfrm>
            <a:off x="308175" y="143750"/>
            <a:ext cx="550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Too much to understand?</a:t>
            </a:r>
            <a:endParaRPr b="1">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Let’s use the generator!</a:t>
            </a:r>
            <a:r>
              <a:rPr lang="en-GB" sz="1200" u="sng">
                <a:solidFill>
                  <a:schemeClr val="accent5"/>
                </a:solidFill>
                <a:latin typeface="Calibri"/>
                <a:ea typeface="Calibri"/>
                <a:cs typeface="Calibri"/>
                <a:sym typeface="Calibri"/>
                <a:hlinkClick r:id="rId6">
                  <a:extLst>
                    <a:ext uri="{A12FA001-AC4F-418D-AE19-62706E023703}">
                      <ahyp:hlinkClr val="tx"/>
                    </a:ext>
                  </a:extLst>
                </a:hlinkClick>
              </a:rPr>
              <a:t>https://www.responsivebreakpoints.com/</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064" name="Google Shape;1064;p85"/>
          <p:cNvPicPr preferRelativeResize="0"/>
          <p:nvPr/>
        </p:nvPicPr>
        <p:blipFill>
          <a:blip r:embed="rId7">
            <a:alphaModFix/>
          </a:blip>
          <a:stretch>
            <a:fillRect/>
          </a:stretch>
        </p:blipFill>
        <p:spPr>
          <a:xfrm>
            <a:off x="6400849" y="260075"/>
            <a:ext cx="2489549" cy="2380750"/>
          </a:xfrm>
          <a:prstGeom prst="rect">
            <a:avLst/>
          </a:prstGeom>
          <a:noFill/>
          <a:ln>
            <a:noFill/>
          </a:ln>
        </p:spPr>
      </p:pic>
      <p:pic>
        <p:nvPicPr>
          <p:cNvPr id="1065" name="Google Shape;1065;p85"/>
          <p:cNvPicPr preferRelativeResize="0"/>
          <p:nvPr/>
        </p:nvPicPr>
        <p:blipFill>
          <a:blip r:embed="rId8">
            <a:alphaModFix/>
          </a:blip>
          <a:stretch>
            <a:fillRect/>
          </a:stretch>
        </p:blipFill>
        <p:spPr>
          <a:xfrm>
            <a:off x="430625" y="790186"/>
            <a:ext cx="4355476" cy="1320550"/>
          </a:xfrm>
          <a:prstGeom prst="rect">
            <a:avLst/>
          </a:prstGeom>
          <a:noFill/>
          <a:ln>
            <a:noFill/>
          </a:ln>
        </p:spPr>
      </p:pic>
      <p:sp>
        <p:nvSpPr>
          <p:cNvPr id="1066" name="Google Shape;1066;p85"/>
          <p:cNvSpPr txBox="1"/>
          <p:nvPr/>
        </p:nvSpPr>
        <p:spPr>
          <a:xfrm>
            <a:off x="4956800" y="1440100"/>
            <a:ext cx="8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Original</a:t>
            </a:r>
            <a:endParaRPr b="1">
              <a:latin typeface="Calibri"/>
              <a:ea typeface="Calibri"/>
              <a:cs typeface="Calibri"/>
              <a:sym typeface="Calibri"/>
            </a:endParaRPr>
          </a:p>
        </p:txBody>
      </p:sp>
      <p:cxnSp>
        <p:nvCxnSpPr>
          <p:cNvPr id="1067" name="Google Shape;1067;p85"/>
          <p:cNvCxnSpPr/>
          <p:nvPr/>
        </p:nvCxnSpPr>
        <p:spPr>
          <a:xfrm>
            <a:off x="5563425" y="1699200"/>
            <a:ext cx="726000" cy="656100"/>
          </a:xfrm>
          <a:prstGeom prst="straightConnector1">
            <a:avLst/>
          </a:prstGeom>
          <a:noFill/>
          <a:ln cap="flat" cmpd="sng" w="9525">
            <a:solidFill>
              <a:srgbClr val="E21B70"/>
            </a:solidFill>
            <a:prstDash val="solid"/>
            <a:round/>
            <a:headEnd len="med" w="med" type="none"/>
            <a:tailEnd len="med" w="med" type="triangle"/>
          </a:ln>
        </p:spPr>
      </p:cxnSp>
      <p:cxnSp>
        <p:nvCxnSpPr>
          <p:cNvPr id="1068" name="Google Shape;1068;p85"/>
          <p:cNvCxnSpPr>
            <a:endCxn id="1066" idx="1"/>
          </p:cNvCxnSpPr>
          <p:nvPr/>
        </p:nvCxnSpPr>
        <p:spPr>
          <a:xfrm>
            <a:off x="4786100" y="1615300"/>
            <a:ext cx="170700" cy="24900"/>
          </a:xfrm>
          <a:prstGeom prst="straightConnector1">
            <a:avLst/>
          </a:prstGeom>
          <a:noFill/>
          <a:ln cap="flat" cmpd="sng" w="9525">
            <a:solidFill>
              <a:srgbClr val="F92600"/>
            </a:solidFill>
            <a:prstDash val="solid"/>
            <a:round/>
            <a:headEnd len="med" w="med" type="none"/>
            <a:tailEnd len="med" w="med" type="none"/>
          </a:ln>
        </p:spPr>
      </p:cxnSp>
      <p:sp>
        <p:nvSpPr>
          <p:cNvPr id="1069" name="Google Shape;1069;p85"/>
          <p:cNvSpPr txBox="1"/>
          <p:nvPr/>
        </p:nvSpPr>
        <p:spPr>
          <a:xfrm>
            <a:off x="6400775" y="2240625"/>
            <a:ext cx="2489700" cy="400200"/>
          </a:xfrm>
          <a:prstGeom prst="rect">
            <a:avLst/>
          </a:prstGeom>
          <a:noFill/>
          <a:ln cap="flat" cmpd="sng" w="19050">
            <a:solidFill>
              <a:srgbClr val="E21B7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70" name="Google Shape;1070;p85"/>
          <p:cNvSpPr txBox="1"/>
          <p:nvPr/>
        </p:nvSpPr>
        <p:spPr>
          <a:xfrm>
            <a:off x="430650" y="2110725"/>
            <a:ext cx="4355400" cy="27705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a:solidFill>
                  <a:srgbClr val="808080"/>
                </a:solidFill>
                <a:highlight>
                  <a:srgbClr val="1E1E1E"/>
                </a:highlight>
                <a:latin typeface="Courier New"/>
                <a:ea typeface="Courier New"/>
                <a:cs typeface="Courier New"/>
                <a:sym typeface="Courier New"/>
              </a:rPr>
              <a:t>&lt;</a:t>
            </a:r>
            <a:r>
              <a:rPr lang="en-GB">
                <a:solidFill>
                  <a:srgbClr val="569CD6"/>
                </a:solidFill>
                <a:highlight>
                  <a:srgbClr val="1E1E1E"/>
                </a:highlight>
                <a:latin typeface="Courier New"/>
                <a:ea typeface="Courier New"/>
                <a:cs typeface="Courier New"/>
                <a:sym typeface="Courier New"/>
              </a:rPr>
              <a:t>img</a:t>
            </a:r>
            <a:endParaRPr>
              <a:solidFill>
                <a:srgbClr val="569CD6"/>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a:solidFill>
                  <a:srgbClr val="9CDCFE"/>
                </a:solidFill>
                <a:highlight>
                  <a:srgbClr val="1E1E1E"/>
                </a:highlight>
                <a:latin typeface="Courier New"/>
                <a:ea typeface="Courier New"/>
                <a:cs typeface="Courier New"/>
                <a:sym typeface="Courier New"/>
              </a:rPr>
              <a:t>sizes</a:t>
            </a:r>
            <a:r>
              <a:rPr lang="en-GB">
                <a:solidFill>
                  <a:srgbClr val="D4D4D4"/>
                </a:solidFill>
                <a:highlight>
                  <a:srgbClr val="1E1E1E"/>
                </a:highlight>
                <a:latin typeface="Courier New"/>
                <a:ea typeface="Courier New"/>
                <a:cs typeface="Courier New"/>
                <a:sym typeface="Courier New"/>
              </a:rPr>
              <a:t>=</a:t>
            </a:r>
            <a:r>
              <a:rPr lang="en-GB">
                <a:solidFill>
                  <a:srgbClr val="CE9178"/>
                </a:solidFill>
                <a:highlight>
                  <a:srgbClr val="1E1E1E"/>
                </a:highlight>
                <a:latin typeface="Courier New"/>
                <a:ea typeface="Courier New"/>
                <a:cs typeface="Courier New"/>
                <a:sym typeface="Courier New"/>
              </a:rPr>
              <a:t>"(max-width: 940px) 100vw, 940px"</a:t>
            </a:r>
            <a:endParaRPr>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a:solidFill>
                  <a:srgbClr val="9CDCFE"/>
                </a:solidFill>
                <a:highlight>
                  <a:srgbClr val="1E1E1E"/>
                </a:highlight>
                <a:latin typeface="Courier New"/>
                <a:ea typeface="Courier New"/>
                <a:cs typeface="Courier New"/>
                <a:sym typeface="Courier New"/>
              </a:rPr>
              <a:t>srcset</a:t>
            </a:r>
            <a:r>
              <a:rPr b="1" lang="en-GB">
                <a:solidFill>
                  <a:srgbClr val="D4D4D4"/>
                </a:solidFill>
                <a:highlight>
                  <a:srgbClr val="1E1E1E"/>
                </a:highlight>
                <a:latin typeface="Courier New"/>
                <a:ea typeface="Courier New"/>
                <a:cs typeface="Courier New"/>
                <a:sym typeface="Courier New"/>
              </a:rPr>
              <a:t>=</a:t>
            </a:r>
            <a:r>
              <a:rPr b="1" lang="en-GB">
                <a:solidFill>
                  <a:srgbClr val="CE9178"/>
                </a:solidFill>
                <a:highlight>
                  <a:srgbClr val="1E1E1E"/>
                </a:highlight>
                <a:latin typeface="Courier New"/>
                <a:ea typeface="Courier New"/>
                <a:cs typeface="Courier New"/>
                <a:sym typeface="Courier New"/>
              </a:rPr>
              <a:t>"</a:t>
            </a:r>
            <a:endParaRPr b="1">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a:solidFill>
                  <a:srgbClr val="CE9178"/>
                </a:solidFill>
                <a:highlight>
                  <a:srgbClr val="1E1E1E"/>
                </a:highlight>
                <a:latin typeface="Courier New"/>
                <a:ea typeface="Courier New"/>
                <a:cs typeface="Courier New"/>
                <a:sym typeface="Courier New"/>
              </a:rPr>
              <a:t>foodpanda-delivery_w_200.png 200w,</a:t>
            </a:r>
            <a:endParaRPr b="1">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a:solidFill>
                  <a:srgbClr val="CE9178"/>
                </a:solidFill>
                <a:highlight>
                  <a:srgbClr val="1E1E1E"/>
                </a:highlight>
                <a:latin typeface="Courier New"/>
                <a:ea typeface="Courier New"/>
                <a:cs typeface="Courier New"/>
                <a:sym typeface="Courier New"/>
              </a:rPr>
              <a:t>foodpanda-delivery_w_430.png 430w,</a:t>
            </a:r>
            <a:endParaRPr b="1">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a:solidFill>
                  <a:srgbClr val="CE9178"/>
                </a:solidFill>
                <a:highlight>
                  <a:srgbClr val="1E1E1E"/>
                </a:highlight>
                <a:latin typeface="Courier New"/>
                <a:ea typeface="Courier New"/>
                <a:cs typeface="Courier New"/>
                <a:sym typeface="Courier New"/>
              </a:rPr>
              <a:t>foodpanda-delivery_w_586.png 586w,</a:t>
            </a:r>
            <a:endParaRPr b="1">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a:solidFill>
                  <a:srgbClr val="CE9178"/>
                </a:solidFill>
                <a:highlight>
                  <a:srgbClr val="1E1E1E"/>
                </a:highlight>
                <a:latin typeface="Courier New"/>
                <a:ea typeface="Courier New"/>
                <a:cs typeface="Courier New"/>
                <a:sym typeface="Courier New"/>
              </a:rPr>
              <a:t>foodpanda-delivery_w_728.png 728w,</a:t>
            </a:r>
            <a:endParaRPr b="1">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a:solidFill>
                  <a:srgbClr val="CE9178"/>
                </a:solidFill>
                <a:highlight>
                  <a:srgbClr val="1E1E1E"/>
                </a:highlight>
                <a:latin typeface="Courier New"/>
                <a:ea typeface="Courier New"/>
                <a:cs typeface="Courier New"/>
                <a:sym typeface="Courier New"/>
              </a:rPr>
              <a:t>foodpanda-delivery_w_850.png 850w,</a:t>
            </a:r>
            <a:endParaRPr b="1">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GB">
                <a:solidFill>
                  <a:srgbClr val="CE9178"/>
                </a:solidFill>
                <a:highlight>
                  <a:srgbClr val="1E1E1E"/>
                </a:highlight>
                <a:latin typeface="Courier New"/>
                <a:ea typeface="Courier New"/>
                <a:cs typeface="Courier New"/>
                <a:sym typeface="Courier New"/>
              </a:rPr>
              <a:t>foodpanda-delivery_w_940.png 940w"</a:t>
            </a:r>
            <a:endParaRPr b="1">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a:solidFill>
                  <a:srgbClr val="9CDCFE"/>
                </a:solidFill>
                <a:highlight>
                  <a:srgbClr val="1E1E1E"/>
                </a:highlight>
                <a:latin typeface="Courier New"/>
                <a:ea typeface="Courier New"/>
                <a:cs typeface="Courier New"/>
                <a:sym typeface="Courier New"/>
              </a:rPr>
              <a:t>src</a:t>
            </a:r>
            <a:r>
              <a:rPr lang="en-GB">
                <a:solidFill>
                  <a:srgbClr val="D4D4D4"/>
                </a:solidFill>
                <a:highlight>
                  <a:srgbClr val="1E1E1E"/>
                </a:highlight>
                <a:latin typeface="Courier New"/>
                <a:ea typeface="Courier New"/>
                <a:cs typeface="Courier New"/>
                <a:sym typeface="Courier New"/>
              </a:rPr>
              <a:t>=</a:t>
            </a:r>
            <a:r>
              <a:rPr lang="en-GB">
                <a:solidFill>
                  <a:srgbClr val="CE9178"/>
                </a:solidFill>
                <a:highlight>
                  <a:srgbClr val="1E1E1E"/>
                </a:highlight>
                <a:latin typeface="Courier New"/>
                <a:ea typeface="Courier New"/>
                <a:cs typeface="Courier New"/>
                <a:sym typeface="Courier New"/>
              </a:rPr>
              <a:t>"foodpanda-delivery_w_940.png"</a:t>
            </a:r>
            <a:endParaRPr>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GB">
                <a:solidFill>
                  <a:srgbClr val="9CDCFE"/>
                </a:solidFill>
                <a:highlight>
                  <a:srgbClr val="1E1E1E"/>
                </a:highlight>
                <a:latin typeface="Courier New"/>
                <a:ea typeface="Courier New"/>
                <a:cs typeface="Courier New"/>
                <a:sym typeface="Courier New"/>
              </a:rPr>
              <a:t>alt</a:t>
            </a:r>
            <a:r>
              <a:rPr lang="en-GB">
                <a:solidFill>
                  <a:srgbClr val="D4D4D4"/>
                </a:solidFill>
                <a:highlight>
                  <a:srgbClr val="1E1E1E"/>
                </a:highlight>
                <a:latin typeface="Courier New"/>
                <a:ea typeface="Courier New"/>
                <a:cs typeface="Courier New"/>
                <a:sym typeface="Courier New"/>
              </a:rPr>
              <a:t>=</a:t>
            </a:r>
            <a:r>
              <a:rPr lang="en-GB">
                <a:solidFill>
                  <a:srgbClr val="CE9178"/>
                </a:solidFill>
                <a:highlight>
                  <a:srgbClr val="1E1E1E"/>
                </a:highlight>
                <a:latin typeface="Courier New"/>
                <a:ea typeface="Courier New"/>
                <a:cs typeface="Courier New"/>
                <a:sym typeface="Courier New"/>
              </a:rPr>
              <a:t>""</a:t>
            </a:r>
            <a:r>
              <a:rPr lang="en-GB">
                <a:solidFill>
                  <a:srgbClr val="808080"/>
                </a:solidFill>
                <a:highlight>
                  <a:srgbClr val="1E1E1E"/>
                </a:highlight>
                <a:latin typeface="Courier New"/>
                <a:ea typeface="Courier New"/>
                <a:cs typeface="Courier New"/>
                <a:sym typeface="Courier New"/>
              </a:rPr>
              <a:t>&gt;</a:t>
            </a:r>
            <a:endParaRPr>
              <a:solidFill>
                <a:srgbClr val="80808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808080"/>
              </a:solidFill>
              <a:highlight>
                <a:srgbClr val="1E1E1E"/>
              </a:highlight>
              <a:latin typeface="Courier New"/>
              <a:ea typeface="Courier New"/>
              <a:cs typeface="Courier New"/>
              <a:sym typeface="Courier New"/>
            </a:endParaRPr>
          </a:p>
        </p:txBody>
      </p:sp>
      <p:sp>
        <p:nvSpPr>
          <p:cNvPr id="1071" name="Google Shape;1071;p85"/>
          <p:cNvSpPr txBox="1"/>
          <p:nvPr/>
        </p:nvSpPr>
        <p:spPr>
          <a:xfrm>
            <a:off x="5038550" y="4049075"/>
            <a:ext cx="398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Calibri"/>
                <a:ea typeface="Calibri"/>
                <a:cs typeface="Calibri"/>
                <a:sym typeface="Calibri"/>
              </a:rPr>
              <a:t>Demo:</a:t>
            </a:r>
            <a:r>
              <a:rPr lang="en-GB" sz="1200">
                <a:latin typeface="Calibri"/>
                <a:ea typeface="Calibri"/>
                <a:cs typeface="Calibri"/>
                <a:sym typeface="Calibri"/>
              </a:rPr>
              <a:t> </a:t>
            </a:r>
            <a:r>
              <a:rPr lang="en-GB" sz="1200" u="sng">
                <a:solidFill>
                  <a:schemeClr val="hlink"/>
                </a:solidFill>
                <a:latin typeface="Calibri"/>
                <a:ea typeface="Calibri"/>
                <a:cs typeface="Calibri"/>
                <a:sym typeface="Calibri"/>
                <a:hlinkClick r:id="rId9"/>
              </a:rPr>
              <a:t>https://replit.com/@immalcolm/sample-responsive-images</a:t>
            </a:r>
            <a:endParaRPr sz="1200">
              <a:latin typeface="Calibri"/>
              <a:ea typeface="Calibri"/>
              <a:cs typeface="Calibri"/>
              <a:sym typeface="Calibri"/>
            </a:endParaRPr>
          </a:p>
        </p:txBody>
      </p:sp>
      <p:sp>
        <p:nvSpPr>
          <p:cNvPr id="1072" name="Google Shape;1072;p8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073" name="Google Shape;1073;p8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86"/>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79" name="Google Shape;1079;p86"/>
          <p:cNvSpPr txBox="1"/>
          <p:nvPr/>
        </p:nvSpPr>
        <p:spPr>
          <a:xfrm>
            <a:off x="2971505" y="302400"/>
            <a:ext cx="32055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Uploading Images 🖼️</a:t>
            </a:r>
            <a:endParaRPr sz="1100"/>
          </a:p>
        </p:txBody>
      </p:sp>
      <p:sp>
        <p:nvSpPr>
          <p:cNvPr id="1080" name="Google Shape;1080;p86"/>
          <p:cNvSpPr txBox="1"/>
          <p:nvPr/>
        </p:nvSpPr>
        <p:spPr>
          <a:xfrm>
            <a:off x="1481990" y="1399179"/>
            <a:ext cx="7187400" cy="2285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rgbClr val="252646"/>
                </a:solidFill>
                <a:latin typeface="Calibri"/>
                <a:ea typeface="Calibri"/>
                <a:cs typeface="Calibri"/>
                <a:sym typeface="Calibri"/>
              </a:rPr>
              <a:t>If you want to use an image from your computer in your design, upload it to a site like imgur.com and use the public URL they give you. </a:t>
            </a:r>
            <a:endParaRPr sz="1100"/>
          </a:p>
          <a:p>
            <a:pPr indent="0" lvl="0" marL="0" marR="0" rtl="0" algn="l">
              <a:spcBef>
                <a:spcPts val="0"/>
              </a:spcBef>
              <a:spcAft>
                <a:spcPts val="0"/>
              </a:spcAft>
              <a:buNone/>
            </a:pPr>
            <a:r>
              <a:t/>
            </a:r>
            <a:endParaRPr sz="2400">
              <a:solidFill>
                <a:srgbClr val="252646"/>
              </a:solidFill>
              <a:latin typeface="Calibri"/>
              <a:ea typeface="Calibri"/>
              <a:cs typeface="Calibri"/>
              <a:sym typeface="Calibri"/>
            </a:endParaRPr>
          </a:p>
          <a:p>
            <a:pPr indent="0" lvl="0" marL="0" marR="0" rtl="0" algn="l">
              <a:spcBef>
                <a:spcPts val="0"/>
              </a:spcBef>
              <a:spcAft>
                <a:spcPts val="0"/>
              </a:spcAft>
              <a:buNone/>
            </a:pPr>
            <a:r>
              <a:rPr lang="en-GB" sz="2400">
                <a:solidFill>
                  <a:srgbClr val="252646"/>
                </a:solidFill>
                <a:latin typeface="Calibri"/>
                <a:ea typeface="Calibri"/>
                <a:cs typeface="Calibri"/>
                <a:sym typeface="Calibri"/>
              </a:rPr>
              <a:t>Be sure to use the URL for the image itself, and not a webpage with the image on it.</a:t>
            </a:r>
            <a:endParaRPr sz="1100"/>
          </a:p>
        </p:txBody>
      </p:sp>
      <p:sp>
        <p:nvSpPr>
          <p:cNvPr id="1081" name="Google Shape;1081;p86"/>
          <p:cNvSpPr txBox="1"/>
          <p:nvPr/>
        </p:nvSpPr>
        <p:spPr>
          <a:xfrm>
            <a:off x="1565413" y="3861352"/>
            <a:ext cx="138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2" name="Google Shape;1082;p86"/>
          <p:cNvSpPr/>
          <p:nvPr/>
        </p:nvSpPr>
        <p:spPr>
          <a:xfrm>
            <a:off x="1481990" y="3850776"/>
            <a:ext cx="18249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Great Resource</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3">
                  <a:extLst>
                    <a:ext uri="{A12FA001-AC4F-418D-AE19-62706E023703}">
                      <ahyp:hlinkClr val="tx"/>
                    </a:ext>
                  </a:extLst>
                </a:hlinkClick>
              </a:rPr>
              <a:t>https://picsum.photos/</a:t>
            </a:r>
            <a:endParaRPr sz="1400">
              <a:solidFill>
                <a:schemeClr val="dk1"/>
              </a:solidFill>
              <a:latin typeface="Calibri"/>
              <a:ea typeface="Calibri"/>
              <a:cs typeface="Calibri"/>
              <a:sym typeface="Calibri"/>
            </a:endParaRPr>
          </a:p>
        </p:txBody>
      </p:sp>
      <p:sp>
        <p:nvSpPr>
          <p:cNvPr id="1083" name="Google Shape;1083;p8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084" name="Google Shape;1084;p86"/>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1085" name="Google Shape;1085;p86"/>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1086" name="Google Shape;1086;p8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87"/>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93" name="Google Shape;1093;p87"/>
          <p:cNvSpPr txBox="1"/>
          <p:nvPr/>
        </p:nvSpPr>
        <p:spPr>
          <a:xfrm>
            <a:off x="2938620" y="187371"/>
            <a:ext cx="32667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Common HTML5 Elements</a:t>
            </a:r>
            <a:endParaRPr sz="1100"/>
          </a:p>
        </p:txBody>
      </p:sp>
      <p:sp>
        <p:nvSpPr>
          <p:cNvPr id="1094" name="Google Shape;1094;p87"/>
          <p:cNvSpPr txBox="1"/>
          <p:nvPr/>
        </p:nvSpPr>
        <p:spPr>
          <a:xfrm>
            <a:off x="751516" y="1606961"/>
            <a:ext cx="693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dk1"/>
                </a:solidFill>
                <a:latin typeface="Arial"/>
                <a:ea typeface="Arial"/>
                <a:cs typeface="Arial"/>
                <a:sym typeface="Arial"/>
              </a:rPr>
              <a:t>&lt;p&gt;</a:t>
            </a:r>
            <a:endParaRPr sz="1100"/>
          </a:p>
        </p:txBody>
      </p:sp>
      <p:sp>
        <p:nvSpPr>
          <p:cNvPr id="1095" name="Google Shape;1095;p87"/>
          <p:cNvSpPr txBox="1"/>
          <p:nvPr/>
        </p:nvSpPr>
        <p:spPr>
          <a:xfrm>
            <a:off x="2736287" y="1606961"/>
            <a:ext cx="16197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dk1"/>
                </a:solidFill>
                <a:latin typeface="Arial"/>
                <a:ea typeface="Arial"/>
                <a:cs typeface="Arial"/>
                <a:sym typeface="Arial"/>
              </a:rPr>
              <a:t>&lt;h1&gt;&lt;h6&gt;</a:t>
            </a:r>
            <a:endParaRPr sz="1100"/>
          </a:p>
        </p:txBody>
      </p:sp>
      <p:sp>
        <p:nvSpPr>
          <p:cNvPr id="1096" name="Google Shape;1096;p87"/>
          <p:cNvSpPr txBox="1"/>
          <p:nvPr/>
        </p:nvSpPr>
        <p:spPr>
          <a:xfrm>
            <a:off x="751516" y="1969102"/>
            <a:ext cx="1548300" cy="660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Defines a paragraph</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Block element</a:t>
            </a:r>
            <a:endParaRPr sz="1100"/>
          </a:p>
        </p:txBody>
      </p:sp>
      <p:sp>
        <p:nvSpPr>
          <p:cNvPr id="1097" name="Google Shape;1097;p87"/>
          <p:cNvSpPr txBox="1"/>
          <p:nvPr/>
        </p:nvSpPr>
        <p:spPr>
          <a:xfrm>
            <a:off x="3068743" y="1969102"/>
            <a:ext cx="838200" cy="972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Title &lt;h1&gt;</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Section</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block</a:t>
            </a:r>
            <a:endParaRPr sz="1100"/>
          </a:p>
        </p:txBody>
      </p:sp>
      <p:sp>
        <p:nvSpPr>
          <p:cNvPr id="1098" name="Google Shape;1098;p87"/>
          <p:cNvSpPr txBox="1"/>
          <p:nvPr/>
        </p:nvSpPr>
        <p:spPr>
          <a:xfrm>
            <a:off x="4401105" y="1969102"/>
            <a:ext cx="1581600" cy="972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emphasis/stress text</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italics</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inline</a:t>
            </a:r>
            <a:endParaRPr sz="1100"/>
          </a:p>
        </p:txBody>
      </p:sp>
      <p:sp>
        <p:nvSpPr>
          <p:cNvPr id="1099" name="Google Shape;1099;p87"/>
          <p:cNvSpPr txBox="1"/>
          <p:nvPr/>
        </p:nvSpPr>
        <p:spPr>
          <a:xfrm>
            <a:off x="6502193" y="1969102"/>
            <a:ext cx="1680600" cy="12837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Gives text importance</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Bold</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Section headings</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inline</a:t>
            </a:r>
            <a:endParaRPr sz="1100"/>
          </a:p>
        </p:txBody>
      </p:sp>
      <p:sp>
        <p:nvSpPr>
          <p:cNvPr id="1100" name="Google Shape;1100;p87"/>
          <p:cNvSpPr txBox="1"/>
          <p:nvPr/>
        </p:nvSpPr>
        <p:spPr>
          <a:xfrm>
            <a:off x="6480511" y="1606961"/>
            <a:ext cx="16197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dk1"/>
                </a:solidFill>
                <a:latin typeface="Arial"/>
                <a:ea typeface="Arial"/>
                <a:cs typeface="Arial"/>
                <a:sym typeface="Arial"/>
              </a:rPr>
              <a:t>&lt;strong&gt;</a:t>
            </a:r>
            <a:endParaRPr sz="1100"/>
          </a:p>
        </p:txBody>
      </p:sp>
      <p:sp>
        <p:nvSpPr>
          <p:cNvPr id="1101" name="Google Shape;1101;p87"/>
          <p:cNvSpPr txBox="1"/>
          <p:nvPr/>
        </p:nvSpPr>
        <p:spPr>
          <a:xfrm>
            <a:off x="4425130" y="1606997"/>
            <a:ext cx="12027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dk1"/>
                </a:solidFill>
                <a:latin typeface="Arial"/>
                <a:ea typeface="Arial"/>
                <a:cs typeface="Arial"/>
                <a:sym typeface="Arial"/>
              </a:rPr>
              <a:t>&lt;em&gt;</a:t>
            </a:r>
            <a:endParaRPr sz="1100"/>
          </a:p>
        </p:txBody>
      </p:sp>
      <p:sp>
        <p:nvSpPr>
          <p:cNvPr id="1102" name="Google Shape;1102;p87"/>
          <p:cNvSpPr txBox="1"/>
          <p:nvPr/>
        </p:nvSpPr>
        <p:spPr>
          <a:xfrm>
            <a:off x="1162275" y="3823000"/>
            <a:ext cx="6994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*Note: Block elements are elements that create a spacing/line break below themselves</a:t>
            </a:r>
            <a:endParaRPr sz="1100"/>
          </a:p>
        </p:txBody>
      </p:sp>
      <p:sp>
        <p:nvSpPr>
          <p:cNvPr id="1103" name="Google Shape;1103;p8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104" name="Google Shape;1104;p87"/>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1105" name="Google Shape;1105;p87"/>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1106" name="Google Shape;1106;p8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8"/>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12" name="Google Shape;1112;p88"/>
          <p:cNvSpPr txBox="1"/>
          <p:nvPr/>
        </p:nvSpPr>
        <p:spPr>
          <a:xfrm>
            <a:off x="2938620" y="144715"/>
            <a:ext cx="32667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Common HTML5 Elements</a:t>
            </a:r>
            <a:endParaRPr sz="1100"/>
          </a:p>
        </p:txBody>
      </p:sp>
      <p:sp>
        <p:nvSpPr>
          <p:cNvPr id="1113" name="Google Shape;1113;p88"/>
          <p:cNvSpPr txBox="1"/>
          <p:nvPr/>
        </p:nvSpPr>
        <p:spPr>
          <a:xfrm>
            <a:off x="1889774" y="4717175"/>
            <a:ext cx="6438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*Note: Block elements are elements that create a spacing below themselves</a:t>
            </a:r>
            <a:endParaRPr sz="1100"/>
          </a:p>
        </p:txBody>
      </p:sp>
      <p:pic>
        <p:nvPicPr>
          <p:cNvPr id="1114" name="Google Shape;1114;p88"/>
          <p:cNvPicPr preferRelativeResize="0"/>
          <p:nvPr/>
        </p:nvPicPr>
        <p:blipFill rotWithShape="1">
          <a:blip r:embed="rId3">
            <a:alphaModFix/>
          </a:blip>
          <a:srcRect b="7510" l="0" r="0" t="3403"/>
          <a:stretch/>
        </p:blipFill>
        <p:spPr>
          <a:xfrm>
            <a:off x="2826200" y="1027425"/>
            <a:ext cx="3964349" cy="3531725"/>
          </a:xfrm>
          <a:prstGeom prst="rect">
            <a:avLst/>
          </a:prstGeom>
          <a:noFill/>
          <a:ln>
            <a:noFill/>
          </a:ln>
        </p:spPr>
      </p:pic>
      <p:sp>
        <p:nvSpPr>
          <p:cNvPr id="1115" name="Google Shape;1115;p88"/>
          <p:cNvSpPr txBox="1"/>
          <p:nvPr/>
        </p:nvSpPr>
        <p:spPr>
          <a:xfrm>
            <a:off x="6790552" y="1540250"/>
            <a:ext cx="529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&lt;p&gt;</a:t>
            </a:r>
            <a:endParaRPr sz="1100"/>
          </a:p>
        </p:txBody>
      </p:sp>
      <p:sp>
        <p:nvSpPr>
          <p:cNvPr id="1116" name="Google Shape;1116;p88"/>
          <p:cNvSpPr txBox="1"/>
          <p:nvPr/>
        </p:nvSpPr>
        <p:spPr>
          <a:xfrm>
            <a:off x="6790554" y="3947925"/>
            <a:ext cx="998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&lt;span&gt;</a:t>
            </a:r>
            <a:endParaRPr sz="1100"/>
          </a:p>
        </p:txBody>
      </p:sp>
      <p:sp>
        <p:nvSpPr>
          <p:cNvPr id="1117" name="Google Shape;1117;p8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118" name="Google Shape;1118;p88"/>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1119" name="Google Shape;1119;p88"/>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1120" name="Google Shape;1120;p8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89"/>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26" name="Google Shape;1126;p89"/>
          <p:cNvSpPr txBox="1"/>
          <p:nvPr/>
        </p:nvSpPr>
        <p:spPr>
          <a:xfrm>
            <a:off x="2817600" y="238500"/>
            <a:ext cx="3508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Anatomy of a HTML Page</a:t>
            </a:r>
            <a:endParaRPr sz="1100"/>
          </a:p>
        </p:txBody>
      </p:sp>
      <p:sp>
        <p:nvSpPr>
          <p:cNvPr id="1127" name="Google Shape;1127;p89"/>
          <p:cNvSpPr txBox="1"/>
          <p:nvPr/>
        </p:nvSpPr>
        <p:spPr>
          <a:xfrm>
            <a:off x="865022" y="1928775"/>
            <a:ext cx="3189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chemeClr val="dk1"/>
                </a:solidFill>
                <a:latin typeface="Calibri"/>
                <a:ea typeface="Calibri"/>
                <a:cs typeface="Calibri"/>
                <a:sym typeface="Calibri"/>
              </a:rPr>
              <a:t>Tags</a:t>
            </a:r>
            <a:r>
              <a:rPr lang="en-GB" sz="1400">
                <a:solidFill>
                  <a:schemeClr val="dk1"/>
                </a:solidFill>
                <a:latin typeface="Calibri"/>
                <a:ea typeface="Calibri"/>
                <a:cs typeface="Calibri"/>
                <a:sym typeface="Calibri"/>
              </a:rPr>
              <a:t> can also have attributes.</a:t>
            </a:r>
            <a:endParaRPr sz="1100"/>
          </a:p>
        </p:txBody>
      </p:sp>
      <p:sp>
        <p:nvSpPr>
          <p:cNvPr id="1128" name="Google Shape;1128;p89"/>
          <p:cNvSpPr txBox="1"/>
          <p:nvPr/>
        </p:nvSpPr>
        <p:spPr>
          <a:xfrm>
            <a:off x="865032" y="2684761"/>
            <a:ext cx="4220100" cy="9720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00000"/>
              </a:lnSpc>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Select between different options of element function</a:t>
            </a:r>
            <a:endParaRPr sz="1100"/>
          </a:p>
          <a:p>
            <a:pPr indent="-215900" lvl="0" marL="215900" marR="0" rtl="0" algn="l">
              <a:lnSpc>
                <a:spcPct val="100000"/>
              </a:lnSpc>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Provide extra information about what the element describes</a:t>
            </a:r>
            <a:endParaRPr sz="1100"/>
          </a:p>
        </p:txBody>
      </p:sp>
      <p:sp>
        <p:nvSpPr>
          <p:cNvPr id="1129" name="Google Shape;1129;p89"/>
          <p:cNvSpPr txBox="1"/>
          <p:nvPr/>
        </p:nvSpPr>
        <p:spPr>
          <a:xfrm>
            <a:off x="763400" y="2259050"/>
            <a:ext cx="3684900" cy="5208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00000"/>
              </a:lnSpc>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A name optionally followed by a value.</a:t>
            </a:r>
            <a:endParaRPr sz="1100"/>
          </a:p>
          <a:p>
            <a:pPr indent="-215900" lvl="0" marL="215900" marR="0" rtl="0" algn="l">
              <a:lnSpc>
                <a:spcPct val="100000"/>
              </a:lnSpc>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An attribute is used to</a:t>
            </a:r>
            <a:r>
              <a:rPr lang="en-GB">
                <a:solidFill>
                  <a:schemeClr val="dk1"/>
                </a:solidFill>
                <a:latin typeface="Calibri"/>
                <a:ea typeface="Calibri"/>
                <a:cs typeface="Calibri"/>
                <a:sym typeface="Calibri"/>
              </a:rPr>
              <a:t>:</a:t>
            </a:r>
            <a:endParaRPr sz="1100"/>
          </a:p>
        </p:txBody>
      </p:sp>
      <p:sp>
        <p:nvSpPr>
          <p:cNvPr id="1130" name="Google Shape;1130;p89"/>
          <p:cNvSpPr txBox="1"/>
          <p:nvPr/>
        </p:nvSpPr>
        <p:spPr>
          <a:xfrm>
            <a:off x="865036" y="1490204"/>
            <a:ext cx="14346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dk1"/>
                </a:solidFill>
                <a:latin typeface="Arial"/>
                <a:ea typeface="Arial"/>
                <a:cs typeface="Arial"/>
                <a:sym typeface="Arial"/>
              </a:rPr>
              <a:t>&lt;</a:t>
            </a:r>
            <a:r>
              <a:rPr lang="en-GB" sz="2400">
                <a:solidFill>
                  <a:schemeClr val="dk1"/>
                </a:solidFill>
              </a:rPr>
              <a:t>Tags</a:t>
            </a:r>
            <a:r>
              <a:rPr lang="en-GB" sz="2400">
                <a:solidFill>
                  <a:schemeClr val="dk1"/>
                </a:solidFill>
                <a:latin typeface="Arial"/>
                <a:ea typeface="Arial"/>
                <a:cs typeface="Arial"/>
                <a:sym typeface="Arial"/>
              </a:rPr>
              <a:t>&gt;</a:t>
            </a:r>
            <a:endParaRPr sz="1100"/>
          </a:p>
        </p:txBody>
      </p:sp>
      <p:sp>
        <p:nvSpPr>
          <p:cNvPr id="1131" name="Google Shape;1131;p89"/>
          <p:cNvSpPr/>
          <p:nvPr/>
        </p:nvSpPr>
        <p:spPr>
          <a:xfrm>
            <a:off x="5753882" y="2377787"/>
            <a:ext cx="29244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GB" sz="1800">
                <a:solidFill>
                  <a:srgbClr val="89DDFF"/>
                </a:solidFill>
                <a:latin typeface="Arial"/>
                <a:ea typeface="Arial"/>
                <a:cs typeface="Arial"/>
                <a:sym typeface="Arial"/>
              </a:rPr>
              <a:t>&lt;</a:t>
            </a:r>
            <a:r>
              <a:rPr b="0" lang="en-GB" sz="1800">
                <a:solidFill>
                  <a:srgbClr val="F07178"/>
                </a:solidFill>
                <a:latin typeface="Arial"/>
                <a:ea typeface="Arial"/>
                <a:cs typeface="Arial"/>
                <a:sym typeface="Arial"/>
              </a:rPr>
              <a:t>p</a:t>
            </a:r>
            <a:r>
              <a:rPr b="0" lang="en-GB" sz="1800">
                <a:solidFill>
                  <a:srgbClr val="8F93A2"/>
                </a:solidFill>
                <a:latin typeface="Arial"/>
                <a:ea typeface="Arial"/>
                <a:cs typeface="Arial"/>
                <a:sym typeface="Arial"/>
              </a:rPr>
              <a:t> </a:t>
            </a:r>
            <a:r>
              <a:rPr b="0" i="1" lang="en-GB" sz="1800">
                <a:solidFill>
                  <a:srgbClr val="C792EA"/>
                </a:solidFill>
                <a:latin typeface="Arial"/>
                <a:ea typeface="Arial"/>
                <a:cs typeface="Arial"/>
                <a:sym typeface="Arial"/>
              </a:rPr>
              <a:t>class</a:t>
            </a:r>
            <a:r>
              <a:rPr b="0" lang="en-GB" sz="1800">
                <a:solidFill>
                  <a:srgbClr val="89DDFF"/>
                </a:solidFill>
                <a:latin typeface="Arial"/>
                <a:ea typeface="Arial"/>
                <a:cs typeface="Arial"/>
                <a:sym typeface="Arial"/>
              </a:rPr>
              <a:t>="</a:t>
            </a:r>
            <a:r>
              <a:rPr b="0" lang="en-GB" sz="1800">
                <a:solidFill>
                  <a:srgbClr val="C3E88D"/>
                </a:solidFill>
                <a:latin typeface="Arial"/>
                <a:ea typeface="Arial"/>
                <a:cs typeface="Arial"/>
                <a:sym typeface="Arial"/>
              </a:rPr>
              <a:t>special</a:t>
            </a:r>
            <a:r>
              <a:rPr b="0" lang="en-GB" sz="1800">
                <a:solidFill>
                  <a:srgbClr val="89DDFF"/>
                </a:solidFill>
                <a:latin typeface="Arial"/>
                <a:ea typeface="Arial"/>
                <a:cs typeface="Arial"/>
                <a:sym typeface="Arial"/>
              </a:rPr>
              <a:t>"&gt;</a:t>
            </a:r>
            <a:endParaRPr b="0" sz="1800">
              <a:solidFill>
                <a:srgbClr val="8F93A2"/>
              </a:solidFill>
              <a:latin typeface="Arial"/>
              <a:ea typeface="Arial"/>
              <a:cs typeface="Arial"/>
              <a:sym typeface="Arial"/>
            </a:endParaRPr>
          </a:p>
          <a:p>
            <a:pPr indent="0" lvl="0" marL="0" marR="0" rtl="0" algn="l">
              <a:spcBef>
                <a:spcPts val="0"/>
              </a:spcBef>
              <a:spcAft>
                <a:spcPts val="0"/>
              </a:spcAft>
              <a:buNone/>
            </a:pPr>
            <a:r>
              <a:rPr b="0" lang="en-GB" sz="1800">
                <a:solidFill>
                  <a:srgbClr val="8F93A2"/>
                </a:solidFill>
                <a:latin typeface="Arial"/>
                <a:ea typeface="Arial"/>
                <a:cs typeface="Arial"/>
                <a:sym typeface="Arial"/>
              </a:rPr>
              <a:t>    A special paragraph</a:t>
            </a:r>
            <a:endParaRPr sz="1500"/>
          </a:p>
          <a:p>
            <a:pPr indent="0" lvl="0" marL="0" marR="0" rtl="0" algn="l">
              <a:spcBef>
                <a:spcPts val="0"/>
              </a:spcBef>
              <a:spcAft>
                <a:spcPts val="0"/>
              </a:spcAft>
              <a:buNone/>
            </a:pPr>
            <a:r>
              <a:rPr b="0" lang="en-GB" sz="1800">
                <a:solidFill>
                  <a:srgbClr val="89DDFF"/>
                </a:solidFill>
                <a:latin typeface="Arial"/>
                <a:ea typeface="Arial"/>
                <a:cs typeface="Arial"/>
                <a:sym typeface="Arial"/>
              </a:rPr>
              <a:t>&lt;/</a:t>
            </a:r>
            <a:r>
              <a:rPr b="0" lang="en-GB" sz="1800">
                <a:solidFill>
                  <a:srgbClr val="F07178"/>
                </a:solidFill>
                <a:latin typeface="Arial"/>
                <a:ea typeface="Arial"/>
                <a:cs typeface="Arial"/>
                <a:sym typeface="Arial"/>
              </a:rPr>
              <a:t>p</a:t>
            </a:r>
            <a:r>
              <a:rPr b="0" lang="en-GB" sz="1800">
                <a:solidFill>
                  <a:srgbClr val="89DDFF"/>
                </a:solidFill>
                <a:latin typeface="Arial"/>
                <a:ea typeface="Arial"/>
                <a:cs typeface="Arial"/>
                <a:sym typeface="Arial"/>
              </a:rPr>
              <a:t>&gt;</a:t>
            </a:r>
            <a:endParaRPr b="0" sz="1800">
              <a:solidFill>
                <a:srgbClr val="8F93A2"/>
              </a:solidFill>
              <a:latin typeface="Arial"/>
              <a:ea typeface="Arial"/>
              <a:cs typeface="Arial"/>
              <a:sym typeface="Arial"/>
            </a:endParaRPr>
          </a:p>
        </p:txBody>
      </p:sp>
      <p:sp>
        <p:nvSpPr>
          <p:cNvPr id="1132" name="Google Shape;1132;p8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133" name="Google Shape;1133;p89"/>
          <p:cNvSpPr txBox="1"/>
          <p:nvPr/>
        </p:nvSpPr>
        <p:spPr>
          <a:xfrm>
            <a:off x="5798475" y="3280500"/>
            <a:ext cx="2479500" cy="520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lang="en-GB" sz="900">
                <a:solidFill>
                  <a:schemeClr val="dk1"/>
                </a:solidFill>
                <a:latin typeface="Calibri"/>
                <a:ea typeface="Calibri"/>
                <a:cs typeface="Calibri"/>
                <a:sym typeface="Calibri"/>
              </a:rPr>
              <a:t>Example of a &lt;p&gt; tag with a “class” attribute</a:t>
            </a:r>
            <a:endParaRPr sz="600"/>
          </a:p>
        </p:txBody>
      </p:sp>
      <p:pic>
        <p:nvPicPr>
          <p:cNvPr id="1134" name="Google Shape;1134;p89"/>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1135" name="Google Shape;1135;p89"/>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1136" name="Google Shape;1136;p8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1137" name="Google Shape;1137;p89"/>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0"/>
          <p:cNvSpPr/>
          <p:nvPr/>
        </p:nvSpPr>
        <p:spPr>
          <a:xfrm>
            <a:off x="171451" y="1236882"/>
            <a:ext cx="1028700" cy="6234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143" name="Google Shape;1143;p90"/>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44" name="Google Shape;1144;p90"/>
          <p:cNvSpPr txBox="1"/>
          <p:nvPr/>
        </p:nvSpPr>
        <p:spPr>
          <a:xfrm>
            <a:off x="3203033" y="143646"/>
            <a:ext cx="31104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Common HTML Elements</a:t>
            </a:r>
            <a:endParaRPr sz="1100"/>
          </a:p>
        </p:txBody>
      </p:sp>
      <p:sp>
        <p:nvSpPr>
          <p:cNvPr id="1145" name="Google Shape;1145;p90"/>
          <p:cNvSpPr txBox="1"/>
          <p:nvPr/>
        </p:nvSpPr>
        <p:spPr>
          <a:xfrm>
            <a:off x="171451" y="1932090"/>
            <a:ext cx="4445100" cy="22506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15000"/>
              </a:lnSpc>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Start tags can also have attributes</a:t>
            </a:r>
            <a:endParaRPr sz="1100"/>
          </a:p>
          <a:p>
            <a:pPr indent="-215900" lvl="0" marL="215900" marR="0" rtl="0" algn="l">
              <a:lnSpc>
                <a:spcPct val="115000"/>
              </a:lnSpc>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a stands for anchor</a:t>
            </a:r>
            <a:endParaRPr sz="1100"/>
          </a:p>
          <a:p>
            <a:pPr indent="-215900" lvl="0" marL="215900" marR="0" rtl="0" algn="l">
              <a:lnSpc>
                <a:spcPct val="115000"/>
              </a:lnSpc>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anchor/hyperlink element</a:t>
            </a:r>
            <a:endParaRPr sz="1100"/>
          </a:p>
          <a:p>
            <a:pPr indent="-215900" lvl="0" marL="215900" marR="0" rtl="0" algn="l">
              <a:lnSpc>
                <a:spcPct val="115000"/>
              </a:lnSpc>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Allows linking to:</a:t>
            </a:r>
            <a:endParaRPr sz="1100"/>
          </a:p>
          <a:p>
            <a:pPr indent="-215900" lvl="1" marL="558800" marR="0" rtl="0" algn="l">
              <a:lnSpc>
                <a:spcPct val="115000"/>
              </a:lnSpc>
              <a:spcBef>
                <a:spcPts val="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Internal locations on a document </a:t>
            </a:r>
            <a:r>
              <a:rPr lang="en-GB">
                <a:solidFill>
                  <a:schemeClr val="dk1"/>
                </a:solidFill>
                <a:latin typeface="Calibri"/>
                <a:ea typeface="Calibri"/>
                <a:cs typeface="Calibri"/>
                <a:sym typeface="Calibri"/>
              </a:rPr>
              <a:t>(bookmarking)</a:t>
            </a:r>
            <a:endParaRPr sz="1100"/>
          </a:p>
          <a:p>
            <a:pPr indent="-215900" lvl="1" marL="558800" marR="0" rtl="0" algn="l">
              <a:lnSpc>
                <a:spcPct val="115000"/>
              </a:lnSpc>
              <a:spcBef>
                <a:spcPts val="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Other documents and resources</a:t>
            </a:r>
            <a:endParaRPr sz="1100"/>
          </a:p>
          <a:p>
            <a:pPr indent="-215900" lvl="1" marL="558800" marR="0" rtl="0" algn="l">
              <a:lnSpc>
                <a:spcPct val="115000"/>
              </a:lnSpc>
              <a:spcBef>
                <a:spcPts val="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text in &lt;a&gt; tags displayed in the browser as a link text</a:t>
            </a:r>
            <a:endParaRPr sz="1100"/>
          </a:p>
          <a:p>
            <a:pPr indent="0" lvl="0" marL="0" marR="0" rtl="0" algn="l">
              <a:lnSpc>
                <a:spcPct val="115000"/>
              </a:lnSpc>
              <a:spcBef>
                <a:spcPts val="0"/>
              </a:spcBef>
              <a:spcAft>
                <a:spcPts val="0"/>
              </a:spcAft>
              <a:buNone/>
            </a:pPr>
            <a:r>
              <a:t/>
            </a:r>
            <a:endParaRPr sz="1400">
              <a:solidFill>
                <a:schemeClr val="dk1"/>
              </a:solidFill>
              <a:latin typeface="Calibri"/>
              <a:ea typeface="Calibri"/>
              <a:cs typeface="Calibri"/>
              <a:sym typeface="Calibri"/>
            </a:endParaRPr>
          </a:p>
        </p:txBody>
      </p:sp>
      <p:sp>
        <p:nvSpPr>
          <p:cNvPr id="1146" name="Google Shape;1146;p90"/>
          <p:cNvSpPr txBox="1"/>
          <p:nvPr/>
        </p:nvSpPr>
        <p:spPr>
          <a:xfrm>
            <a:off x="342901" y="1347994"/>
            <a:ext cx="693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dk1"/>
                </a:solidFill>
                <a:latin typeface="Arial"/>
                <a:ea typeface="Arial"/>
                <a:cs typeface="Arial"/>
                <a:sym typeface="Arial"/>
              </a:rPr>
              <a:t>&lt;a&gt;</a:t>
            </a:r>
            <a:endParaRPr sz="1100"/>
          </a:p>
        </p:txBody>
      </p:sp>
      <p:sp>
        <p:nvSpPr>
          <p:cNvPr id="1147" name="Google Shape;1147;p90"/>
          <p:cNvSpPr txBox="1"/>
          <p:nvPr/>
        </p:nvSpPr>
        <p:spPr>
          <a:xfrm>
            <a:off x="5349969" y="536025"/>
            <a:ext cx="5718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lt1"/>
                </a:solidFill>
                <a:latin typeface="Calibri"/>
                <a:ea typeface="Calibri"/>
                <a:cs typeface="Calibri"/>
                <a:sym typeface="Calibri"/>
              </a:rPr>
              <a:t>Link</a:t>
            </a:r>
            <a:endParaRPr sz="1100"/>
          </a:p>
        </p:txBody>
      </p:sp>
      <p:sp>
        <p:nvSpPr>
          <p:cNvPr id="1148" name="Google Shape;1148;p90"/>
          <p:cNvSpPr/>
          <p:nvPr/>
        </p:nvSpPr>
        <p:spPr>
          <a:xfrm>
            <a:off x="1279575" y="3952650"/>
            <a:ext cx="3921600" cy="6924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b="1" lang="en-GB">
                <a:solidFill>
                  <a:srgbClr val="89DDFF"/>
                </a:solidFill>
              </a:rPr>
              <a:t>&lt;</a:t>
            </a:r>
            <a:r>
              <a:rPr b="1" lang="en-GB">
                <a:solidFill>
                  <a:srgbClr val="F07178"/>
                </a:solidFill>
              </a:rPr>
              <a:t>a</a:t>
            </a:r>
            <a:r>
              <a:rPr b="1" lang="en-GB">
                <a:solidFill>
                  <a:srgbClr val="8F93A2"/>
                </a:solidFill>
              </a:rPr>
              <a:t> </a:t>
            </a:r>
            <a:r>
              <a:rPr i="1" lang="en-GB">
                <a:solidFill>
                  <a:srgbClr val="C792EA"/>
                </a:solidFill>
              </a:rPr>
              <a:t>href</a:t>
            </a:r>
            <a:r>
              <a:rPr lang="en-GB">
                <a:solidFill>
                  <a:srgbClr val="89DDFF"/>
                </a:solidFill>
              </a:rPr>
              <a:t>="</a:t>
            </a:r>
            <a:r>
              <a:rPr lang="en-GB">
                <a:solidFill>
                  <a:srgbClr val="C3E88D"/>
                </a:solidFill>
              </a:rPr>
              <a:t>https://interactivedev.com</a:t>
            </a:r>
            <a:r>
              <a:rPr lang="en-GB">
                <a:solidFill>
                  <a:srgbClr val="89DDFF"/>
                </a:solidFill>
              </a:rPr>
              <a:t>"</a:t>
            </a:r>
            <a:r>
              <a:rPr lang="en-GB">
                <a:solidFill>
                  <a:srgbClr val="8F93A2"/>
                </a:solidFill>
              </a:rPr>
              <a:t> </a:t>
            </a:r>
            <a:r>
              <a:rPr i="1" lang="en-GB">
                <a:solidFill>
                  <a:srgbClr val="C792EA"/>
                </a:solidFill>
              </a:rPr>
              <a:t>title</a:t>
            </a:r>
            <a:r>
              <a:rPr lang="en-GB">
                <a:solidFill>
                  <a:srgbClr val="89DDFF"/>
                </a:solidFill>
              </a:rPr>
              <a:t>="</a:t>
            </a:r>
            <a:r>
              <a:rPr lang="en-GB">
                <a:solidFill>
                  <a:srgbClr val="C3E88D"/>
                </a:solidFill>
              </a:rPr>
              <a:t>JumpStart to Interactive Development</a:t>
            </a:r>
            <a:r>
              <a:rPr lang="en-GB">
                <a:solidFill>
                  <a:srgbClr val="89DDFF"/>
                </a:solidFill>
              </a:rPr>
              <a:t>"&gt;</a:t>
            </a:r>
            <a:r>
              <a:rPr lang="en-GB">
                <a:solidFill>
                  <a:srgbClr val="8F93A2"/>
                </a:solidFill>
              </a:rPr>
              <a:t>Interactive Development</a:t>
            </a:r>
            <a:r>
              <a:rPr b="1" lang="en-GB">
                <a:solidFill>
                  <a:srgbClr val="89DDFF"/>
                </a:solidFill>
              </a:rPr>
              <a:t>&lt;/</a:t>
            </a:r>
            <a:r>
              <a:rPr b="1" lang="en-GB">
                <a:solidFill>
                  <a:srgbClr val="F07178"/>
                </a:solidFill>
              </a:rPr>
              <a:t>a</a:t>
            </a:r>
            <a:r>
              <a:rPr b="1" lang="en-GB">
                <a:solidFill>
                  <a:srgbClr val="89DDFF"/>
                </a:solidFill>
              </a:rPr>
              <a:t>&gt;</a:t>
            </a:r>
            <a:endParaRPr b="1">
              <a:solidFill>
                <a:srgbClr val="8F93A2"/>
              </a:solidFill>
            </a:endParaRPr>
          </a:p>
          <a:p>
            <a:pPr indent="0" lvl="0" marL="0" marR="0" rtl="0" algn="l">
              <a:spcBef>
                <a:spcPts val="0"/>
              </a:spcBef>
              <a:spcAft>
                <a:spcPts val="0"/>
              </a:spcAft>
              <a:buNone/>
            </a:pPr>
            <a:r>
              <a:t/>
            </a:r>
            <a:endParaRPr b="1">
              <a:solidFill>
                <a:srgbClr val="89DDFF"/>
              </a:solidFill>
            </a:endParaRPr>
          </a:p>
        </p:txBody>
      </p:sp>
      <p:sp>
        <p:nvSpPr>
          <p:cNvPr id="1149" name="Google Shape;1149;p90"/>
          <p:cNvSpPr txBox="1"/>
          <p:nvPr/>
        </p:nvSpPr>
        <p:spPr>
          <a:xfrm>
            <a:off x="5283777" y="2244437"/>
            <a:ext cx="3538200" cy="9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*Note: Every link has a destination</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In order to make any link work, you'll need to specify a destination URL in the &lt;a&gt; element by adding the </a:t>
            </a:r>
            <a:r>
              <a:rPr b="1" lang="en-GB" sz="1400">
                <a:solidFill>
                  <a:srgbClr val="3160AB"/>
                </a:solidFill>
                <a:latin typeface="Calibri"/>
                <a:ea typeface="Calibri"/>
                <a:cs typeface="Calibri"/>
                <a:sym typeface="Calibri"/>
              </a:rPr>
              <a:t>href</a:t>
            </a:r>
            <a:r>
              <a:rPr lang="en-GB" sz="1400">
                <a:solidFill>
                  <a:schemeClr val="dk1"/>
                </a:solidFill>
                <a:latin typeface="Calibri"/>
                <a:ea typeface="Calibri"/>
                <a:cs typeface="Calibri"/>
                <a:sym typeface="Calibri"/>
              </a:rPr>
              <a:t> attribute</a:t>
            </a:r>
            <a:endParaRPr sz="1100"/>
          </a:p>
        </p:txBody>
      </p:sp>
      <p:pic>
        <p:nvPicPr>
          <p:cNvPr id="1150" name="Google Shape;1150;p90"/>
          <p:cNvPicPr preferRelativeResize="0"/>
          <p:nvPr/>
        </p:nvPicPr>
        <p:blipFill>
          <a:blip r:embed="rId3">
            <a:alphaModFix/>
          </a:blip>
          <a:stretch>
            <a:fillRect/>
          </a:stretch>
        </p:blipFill>
        <p:spPr>
          <a:xfrm>
            <a:off x="5283770" y="4029075"/>
            <a:ext cx="3164004" cy="692400"/>
          </a:xfrm>
          <a:prstGeom prst="rect">
            <a:avLst/>
          </a:prstGeom>
          <a:noFill/>
          <a:ln>
            <a:noFill/>
          </a:ln>
        </p:spPr>
      </p:pic>
      <p:sp>
        <p:nvSpPr>
          <p:cNvPr id="1151" name="Google Shape;1151;p9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152" name="Google Shape;1152;p90"/>
          <p:cNvPicPr preferRelativeResize="0"/>
          <p:nvPr/>
        </p:nvPicPr>
        <p:blipFill>
          <a:blip r:embed="rId4">
            <a:alphaModFix/>
          </a:blip>
          <a:stretch>
            <a:fillRect/>
          </a:stretch>
        </p:blipFill>
        <p:spPr>
          <a:xfrm>
            <a:off x="57900" y="4891350"/>
            <a:ext cx="148426" cy="167551"/>
          </a:xfrm>
          <a:prstGeom prst="rect">
            <a:avLst/>
          </a:prstGeom>
          <a:noFill/>
          <a:ln>
            <a:noFill/>
          </a:ln>
        </p:spPr>
      </p:pic>
      <p:pic>
        <p:nvPicPr>
          <p:cNvPr id="1153" name="Google Shape;1153;p90"/>
          <p:cNvPicPr preferRelativeResize="0"/>
          <p:nvPr/>
        </p:nvPicPr>
        <p:blipFill rotWithShape="1">
          <a:blip r:embed="rId5">
            <a:alphaModFix/>
          </a:blip>
          <a:srcRect b="0" l="0" r="0" t="0"/>
          <a:stretch/>
        </p:blipFill>
        <p:spPr>
          <a:xfrm rot="5400000">
            <a:off x="-11" y="4287237"/>
            <a:ext cx="856264" cy="856264"/>
          </a:xfrm>
          <a:prstGeom prst="rect">
            <a:avLst/>
          </a:prstGeom>
          <a:noFill/>
          <a:ln>
            <a:noFill/>
          </a:ln>
        </p:spPr>
      </p:pic>
      <p:pic>
        <p:nvPicPr>
          <p:cNvPr id="1154" name="Google Shape;1154;p90"/>
          <p:cNvPicPr preferRelativeResize="0"/>
          <p:nvPr/>
        </p:nvPicPr>
        <p:blipFill rotWithShape="1">
          <a:blip r:embed="rId6">
            <a:alphaModFix/>
          </a:blip>
          <a:srcRect b="0" l="0" r="0" t="0"/>
          <a:stretch/>
        </p:blipFill>
        <p:spPr>
          <a:xfrm rot="5400000">
            <a:off x="236961" y="4007382"/>
            <a:ext cx="856264" cy="856264"/>
          </a:xfrm>
          <a:prstGeom prst="rect">
            <a:avLst/>
          </a:prstGeom>
          <a:noFill/>
          <a:ln>
            <a:noFill/>
          </a:ln>
        </p:spPr>
      </p:pic>
      <p:sp>
        <p:nvSpPr>
          <p:cNvPr id="1155" name="Google Shape;1155;p90"/>
          <p:cNvSpPr txBox="1"/>
          <p:nvPr/>
        </p:nvSpPr>
        <p:spPr>
          <a:xfrm>
            <a:off x="5365775" y="34780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7"/>
              </a:rPr>
              <a:t>https://replit.com/@immalcolm/simple-hyperlink</a:t>
            </a:r>
            <a:endParaRPr sz="1000">
              <a:latin typeface="Calibri"/>
              <a:ea typeface="Calibri"/>
              <a:cs typeface="Calibri"/>
              <a:sym typeface="Calibri"/>
            </a:endParaRPr>
          </a:p>
        </p:txBody>
      </p:sp>
      <p:sp>
        <p:nvSpPr>
          <p:cNvPr id="1156" name="Google Shape;1156;p9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1157" name="Google Shape;1157;p90"/>
          <p:cNvPicPr preferRelativeResize="0"/>
          <p:nvPr/>
        </p:nvPicPr>
        <p:blipFill rotWithShape="1">
          <a:blip r:embed="rId8">
            <a:alphaModFix/>
          </a:blip>
          <a:srcRect b="0" l="0" r="0" t="0"/>
          <a:stretch/>
        </p:blipFill>
        <p:spPr>
          <a:xfrm>
            <a:off x="8437943" y="4949162"/>
            <a:ext cx="522377" cy="1602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91"/>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63" name="Google Shape;1163;p91"/>
          <p:cNvSpPr txBox="1"/>
          <p:nvPr/>
        </p:nvSpPr>
        <p:spPr>
          <a:xfrm>
            <a:off x="2409150" y="238500"/>
            <a:ext cx="43257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Common HTML Elements</a:t>
            </a:r>
            <a:endParaRPr sz="1100"/>
          </a:p>
        </p:txBody>
      </p:sp>
      <p:sp>
        <p:nvSpPr>
          <p:cNvPr id="1164" name="Google Shape;1164;p91"/>
          <p:cNvSpPr txBox="1"/>
          <p:nvPr/>
        </p:nvSpPr>
        <p:spPr>
          <a:xfrm>
            <a:off x="976122" y="2381456"/>
            <a:ext cx="3296400" cy="6603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50000"/>
              </a:lnSpc>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Internal locations on a document</a:t>
            </a:r>
            <a:endParaRPr sz="1100"/>
          </a:p>
          <a:p>
            <a:pPr indent="-215900" lvl="0" marL="215900" marR="0" rtl="0" algn="l">
              <a:lnSpc>
                <a:spcPct val="150000"/>
              </a:lnSpc>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Other documents and resources</a:t>
            </a:r>
            <a:endParaRPr sz="1100"/>
          </a:p>
        </p:txBody>
      </p:sp>
      <p:sp>
        <p:nvSpPr>
          <p:cNvPr id="1165" name="Google Shape;1165;p91"/>
          <p:cNvSpPr txBox="1"/>
          <p:nvPr/>
        </p:nvSpPr>
        <p:spPr>
          <a:xfrm>
            <a:off x="725050" y="1825888"/>
            <a:ext cx="1960500" cy="26685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50000"/>
              </a:lnSpc>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Display an image</a:t>
            </a:r>
            <a:endParaRPr sz="1100"/>
          </a:p>
          <a:p>
            <a:pPr indent="-215900" lvl="0" marL="215900" marR="0" rtl="0" algn="l">
              <a:lnSpc>
                <a:spcPct val="150000"/>
              </a:lnSpc>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src attribute</a:t>
            </a:r>
            <a:endParaRPr sz="1100"/>
          </a:p>
        </p:txBody>
      </p:sp>
      <p:sp>
        <p:nvSpPr>
          <p:cNvPr id="1166" name="Google Shape;1166;p91"/>
          <p:cNvSpPr txBox="1"/>
          <p:nvPr/>
        </p:nvSpPr>
        <p:spPr>
          <a:xfrm>
            <a:off x="578949" y="1479804"/>
            <a:ext cx="9441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chemeClr val="dk1"/>
                </a:solidFill>
                <a:latin typeface="Arial"/>
                <a:ea typeface="Arial"/>
                <a:cs typeface="Arial"/>
                <a:sym typeface="Arial"/>
              </a:rPr>
              <a:t>&lt;img&gt;</a:t>
            </a:r>
            <a:endParaRPr sz="1100"/>
          </a:p>
        </p:txBody>
      </p:sp>
      <p:sp>
        <p:nvSpPr>
          <p:cNvPr id="1167" name="Google Shape;1167;p91"/>
          <p:cNvSpPr txBox="1"/>
          <p:nvPr/>
        </p:nvSpPr>
        <p:spPr>
          <a:xfrm>
            <a:off x="4190250" y="581500"/>
            <a:ext cx="7635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Calibri"/>
                <a:ea typeface="Calibri"/>
                <a:cs typeface="Calibri"/>
                <a:sym typeface="Calibri"/>
              </a:rPr>
              <a:t>Image</a:t>
            </a:r>
            <a:endParaRPr sz="1100"/>
          </a:p>
        </p:txBody>
      </p:sp>
      <p:sp>
        <p:nvSpPr>
          <p:cNvPr id="1168" name="Google Shape;1168;p91"/>
          <p:cNvSpPr/>
          <p:nvPr/>
        </p:nvSpPr>
        <p:spPr>
          <a:xfrm>
            <a:off x="3933825" y="1689057"/>
            <a:ext cx="4785000" cy="6924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b="1" lang="en-GB">
                <a:solidFill>
                  <a:srgbClr val="89DDFF"/>
                </a:solidFill>
              </a:rPr>
              <a:t>&lt;</a:t>
            </a:r>
            <a:r>
              <a:rPr b="1" lang="en-GB">
                <a:solidFill>
                  <a:srgbClr val="F07178"/>
                </a:solidFill>
              </a:rPr>
              <a:t>img</a:t>
            </a:r>
            <a:r>
              <a:rPr b="1" lang="en-GB">
                <a:solidFill>
                  <a:srgbClr val="8F93A2"/>
                </a:solidFill>
              </a:rPr>
              <a:t> </a:t>
            </a:r>
            <a:r>
              <a:rPr b="1" i="1" lang="en-GB">
                <a:solidFill>
                  <a:srgbClr val="C792EA"/>
                </a:solidFill>
              </a:rPr>
              <a:t>alt</a:t>
            </a:r>
            <a:r>
              <a:rPr b="1" lang="en-GB">
                <a:solidFill>
                  <a:srgbClr val="89DDFF"/>
                </a:solidFill>
              </a:rPr>
              <a:t>="</a:t>
            </a:r>
            <a:r>
              <a:rPr lang="en-GB">
                <a:solidFill>
                  <a:srgbClr val="C3E88D"/>
                </a:solidFill>
              </a:rPr>
              <a:t>JumpStart to Interactive Development </a:t>
            </a:r>
            <a:r>
              <a:rPr lang="en-GB">
                <a:solidFill>
                  <a:srgbClr val="89DDFF"/>
                </a:solidFill>
              </a:rPr>
              <a:t>&amp;</a:t>
            </a:r>
            <a:r>
              <a:rPr lang="en-GB">
                <a:solidFill>
                  <a:srgbClr val="F78C6C"/>
                </a:solidFill>
              </a:rPr>
              <a:t>amp</a:t>
            </a:r>
            <a:r>
              <a:rPr lang="en-GB">
                <a:solidFill>
                  <a:srgbClr val="89DDFF"/>
                </a:solidFill>
              </a:rPr>
              <a:t>;</a:t>
            </a:r>
            <a:r>
              <a:rPr lang="en-GB">
                <a:solidFill>
                  <a:srgbClr val="C3E88D"/>
                </a:solidFill>
              </a:rPr>
              <a:t> Programming</a:t>
            </a:r>
            <a:r>
              <a:rPr lang="en-GB">
                <a:solidFill>
                  <a:srgbClr val="89DDFF"/>
                </a:solidFill>
              </a:rPr>
              <a:t>"</a:t>
            </a:r>
            <a:r>
              <a:rPr lang="en-GB">
                <a:solidFill>
                  <a:srgbClr val="8F93A2"/>
                </a:solidFill>
              </a:rPr>
              <a:t> </a:t>
            </a:r>
            <a:r>
              <a:rPr b="1" i="1" lang="en-GB">
                <a:solidFill>
                  <a:srgbClr val="C792EA"/>
                </a:solidFill>
              </a:rPr>
              <a:t>src</a:t>
            </a:r>
            <a:r>
              <a:rPr b="1" lang="en-GB">
                <a:solidFill>
                  <a:srgbClr val="89DDFF"/>
                </a:solidFill>
              </a:rPr>
              <a:t>="</a:t>
            </a:r>
            <a:r>
              <a:rPr lang="en-GB">
                <a:solidFill>
                  <a:srgbClr val="C3E88D"/>
                </a:solidFill>
              </a:rPr>
              <a:t>interactive-development.jpg</a:t>
            </a:r>
            <a:r>
              <a:rPr lang="en-GB">
                <a:solidFill>
                  <a:srgbClr val="89DDFF"/>
                </a:solidFill>
              </a:rPr>
              <a:t>"&gt;</a:t>
            </a:r>
            <a:endParaRPr>
              <a:solidFill>
                <a:srgbClr val="8F93A2"/>
              </a:solidFill>
            </a:endParaRPr>
          </a:p>
          <a:p>
            <a:pPr indent="0" lvl="0" marL="0" marR="0" rtl="0" algn="l">
              <a:spcBef>
                <a:spcPts val="0"/>
              </a:spcBef>
              <a:spcAft>
                <a:spcPts val="0"/>
              </a:spcAft>
              <a:buNone/>
            </a:pPr>
            <a:r>
              <a:t/>
            </a:r>
            <a:endParaRPr b="1">
              <a:solidFill>
                <a:srgbClr val="89DDFF"/>
              </a:solidFill>
            </a:endParaRPr>
          </a:p>
        </p:txBody>
      </p:sp>
      <p:sp>
        <p:nvSpPr>
          <p:cNvPr id="1169" name="Google Shape;1169;p91"/>
          <p:cNvSpPr txBox="1"/>
          <p:nvPr/>
        </p:nvSpPr>
        <p:spPr>
          <a:xfrm>
            <a:off x="788669" y="3064308"/>
            <a:ext cx="1521000" cy="3486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50000"/>
              </a:lnSpc>
              <a:spcBef>
                <a:spcPts val="0"/>
              </a:spcBef>
              <a:spcAft>
                <a:spcPts val="0"/>
              </a:spcAft>
              <a:buClr>
                <a:schemeClr val="dk1"/>
              </a:buClr>
              <a:buSzPts val="1400"/>
              <a:buFont typeface="Arial"/>
              <a:buChar char="•"/>
            </a:pPr>
            <a:r>
              <a:rPr lang="en-GB" sz="1400">
                <a:solidFill>
                  <a:schemeClr val="dk1"/>
                </a:solidFill>
                <a:latin typeface="Calibri"/>
                <a:ea typeface="Calibri"/>
                <a:cs typeface="Calibri"/>
                <a:sym typeface="Calibri"/>
              </a:rPr>
              <a:t>alt attribute</a:t>
            </a:r>
            <a:endParaRPr sz="1100"/>
          </a:p>
        </p:txBody>
      </p:sp>
      <p:sp>
        <p:nvSpPr>
          <p:cNvPr id="1170" name="Google Shape;1170;p91"/>
          <p:cNvSpPr txBox="1"/>
          <p:nvPr/>
        </p:nvSpPr>
        <p:spPr>
          <a:xfrm>
            <a:off x="976127" y="3350262"/>
            <a:ext cx="3296400" cy="3486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50000"/>
              </a:lnSpc>
              <a:spcBef>
                <a:spcPts val="0"/>
              </a:spcBef>
              <a:spcAft>
                <a:spcPts val="0"/>
              </a:spcAft>
              <a:buClr>
                <a:schemeClr val="dk1"/>
              </a:buClr>
              <a:buSzPts val="1400"/>
              <a:buFont typeface="Noto Sans Symbols"/>
              <a:buChar char="▪"/>
            </a:pPr>
            <a:r>
              <a:rPr lang="en-GB" sz="1400">
                <a:solidFill>
                  <a:schemeClr val="dk1"/>
                </a:solidFill>
                <a:latin typeface="Calibri"/>
                <a:ea typeface="Calibri"/>
                <a:cs typeface="Calibri"/>
                <a:sym typeface="Calibri"/>
              </a:rPr>
              <a:t>Image description</a:t>
            </a:r>
            <a:endParaRPr sz="1100"/>
          </a:p>
        </p:txBody>
      </p:sp>
      <p:sp>
        <p:nvSpPr>
          <p:cNvPr id="1171" name="Google Shape;1171;p91"/>
          <p:cNvSpPr txBox="1"/>
          <p:nvPr/>
        </p:nvSpPr>
        <p:spPr>
          <a:xfrm>
            <a:off x="1574224" y="3613236"/>
            <a:ext cx="4492800" cy="6603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50000"/>
              </a:lnSpc>
              <a:spcBef>
                <a:spcPts val="0"/>
              </a:spcBef>
              <a:spcAft>
                <a:spcPts val="0"/>
              </a:spcAft>
              <a:buClr>
                <a:schemeClr val="dk1"/>
              </a:buClr>
              <a:buSzPts val="1400"/>
              <a:buFont typeface="Courier New"/>
              <a:buChar char="o"/>
            </a:pPr>
            <a:r>
              <a:rPr lang="en-GB" sz="1400">
                <a:solidFill>
                  <a:schemeClr val="dk1"/>
                </a:solidFill>
                <a:latin typeface="Calibri"/>
                <a:ea typeface="Calibri"/>
                <a:cs typeface="Calibri"/>
                <a:sym typeface="Calibri"/>
              </a:rPr>
              <a:t>Visually impaired users (accessibility)</a:t>
            </a:r>
            <a:endParaRPr sz="1100"/>
          </a:p>
          <a:p>
            <a:pPr indent="-215900" lvl="0" marL="215900" marR="0" rtl="0" algn="l">
              <a:lnSpc>
                <a:spcPct val="150000"/>
              </a:lnSpc>
              <a:spcBef>
                <a:spcPts val="0"/>
              </a:spcBef>
              <a:spcAft>
                <a:spcPts val="0"/>
              </a:spcAft>
              <a:buClr>
                <a:schemeClr val="dk1"/>
              </a:buClr>
              <a:buSzPts val="1400"/>
              <a:buFont typeface="Courier New"/>
              <a:buChar char="o"/>
            </a:pPr>
            <a:r>
              <a:rPr lang="en-GB" sz="1400">
                <a:solidFill>
                  <a:schemeClr val="dk1"/>
                </a:solidFill>
                <a:latin typeface="Calibri"/>
                <a:ea typeface="Calibri"/>
                <a:cs typeface="Calibri"/>
                <a:sym typeface="Calibri"/>
              </a:rPr>
              <a:t>In case of image not loading</a:t>
            </a:r>
            <a:endParaRPr sz="1100"/>
          </a:p>
        </p:txBody>
      </p:sp>
      <p:sp>
        <p:nvSpPr>
          <p:cNvPr id="1172" name="Google Shape;1172;p9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173" name="Google Shape;1173;p91"/>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1174" name="Google Shape;1174;p91"/>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1175" name="Google Shape;1175;p9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p92"/>
          <p:cNvPicPr preferRelativeResize="0"/>
          <p:nvPr/>
        </p:nvPicPr>
        <p:blipFill>
          <a:blip r:embed="rId3">
            <a:alphaModFix/>
          </a:blip>
          <a:stretch>
            <a:fillRect/>
          </a:stretch>
        </p:blipFill>
        <p:spPr>
          <a:xfrm>
            <a:off x="5003699" y="1054675"/>
            <a:ext cx="2941322" cy="3332201"/>
          </a:xfrm>
          <a:prstGeom prst="rect">
            <a:avLst/>
          </a:prstGeom>
          <a:noFill/>
          <a:ln>
            <a:noFill/>
          </a:ln>
        </p:spPr>
      </p:pic>
      <p:sp>
        <p:nvSpPr>
          <p:cNvPr id="1181" name="Google Shape;1181;p92"/>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82" name="Google Shape;1182;p92"/>
          <p:cNvSpPr/>
          <p:nvPr/>
        </p:nvSpPr>
        <p:spPr>
          <a:xfrm>
            <a:off x="538951" y="2839580"/>
            <a:ext cx="45720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GB" sz="1400">
                <a:solidFill>
                  <a:srgbClr val="89DDFF"/>
                </a:solidFill>
                <a:latin typeface="Arial"/>
                <a:ea typeface="Arial"/>
                <a:cs typeface="Arial"/>
                <a:sym typeface="Arial"/>
              </a:rPr>
              <a:t>&lt;</a:t>
            </a:r>
            <a:r>
              <a:rPr b="0" lang="en-GB" sz="1400">
                <a:solidFill>
                  <a:srgbClr val="F07178"/>
                </a:solidFill>
                <a:latin typeface="Arial"/>
                <a:ea typeface="Arial"/>
                <a:cs typeface="Arial"/>
                <a:sym typeface="Arial"/>
              </a:rPr>
              <a:t>img</a:t>
            </a:r>
            <a:r>
              <a:rPr b="0" lang="en-GB" sz="1400">
                <a:solidFill>
                  <a:srgbClr val="8F93A2"/>
                </a:solidFill>
                <a:latin typeface="Arial"/>
                <a:ea typeface="Arial"/>
                <a:cs typeface="Arial"/>
                <a:sym typeface="Arial"/>
              </a:rPr>
              <a:t> </a:t>
            </a:r>
            <a:r>
              <a:rPr b="0" i="1" lang="en-GB" sz="1400">
                <a:solidFill>
                  <a:srgbClr val="C792EA"/>
                </a:solidFill>
                <a:latin typeface="Arial"/>
                <a:ea typeface="Arial"/>
                <a:cs typeface="Arial"/>
                <a:sym typeface="Arial"/>
              </a:rPr>
              <a:t>alt</a:t>
            </a:r>
            <a:r>
              <a:rPr b="0" lang="en-GB" sz="1400">
                <a:solidFill>
                  <a:srgbClr val="89DDFF"/>
                </a:solidFill>
                <a:latin typeface="Arial"/>
                <a:ea typeface="Arial"/>
                <a:cs typeface="Arial"/>
                <a:sym typeface="Arial"/>
              </a:rPr>
              <a:t>="</a:t>
            </a:r>
            <a:r>
              <a:rPr lang="en-GB">
                <a:solidFill>
                  <a:srgbClr val="C3E88D"/>
                </a:solidFill>
              </a:rPr>
              <a:t>When the image fails, this shows up</a:t>
            </a:r>
            <a:r>
              <a:rPr b="0" lang="en-GB" sz="1400">
                <a:solidFill>
                  <a:srgbClr val="89DDFF"/>
                </a:solidFill>
                <a:latin typeface="Arial"/>
                <a:ea typeface="Arial"/>
                <a:cs typeface="Arial"/>
                <a:sym typeface="Arial"/>
              </a:rPr>
              <a:t>"</a:t>
            </a:r>
            <a:r>
              <a:rPr b="0" lang="en-GB" sz="1400">
                <a:solidFill>
                  <a:srgbClr val="8F93A2"/>
                </a:solidFill>
                <a:latin typeface="Arial"/>
                <a:ea typeface="Arial"/>
                <a:cs typeface="Arial"/>
                <a:sym typeface="Arial"/>
              </a:rPr>
              <a:t> </a:t>
            </a:r>
            <a:r>
              <a:rPr b="0" i="1" lang="en-GB" sz="1400">
                <a:solidFill>
                  <a:srgbClr val="C792EA"/>
                </a:solidFill>
                <a:latin typeface="Arial"/>
                <a:ea typeface="Arial"/>
                <a:cs typeface="Arial"/>
                <a:sym typeface="Arial"/>
              </a:rPr>
              <a:t>src</a:t>
            </a:r>
            <a:r>
              <a:rPr b="0" lang="en-GB" sz="1400">
                <a:solidFill>
                  <a:srgbClr val="89DDFF"/>
                </a:solidFill>
                <a:latin typeface="Arial"/>
                <a:ea typeface="Arial"/>
                <a:cs typeface="Arial"/>
                <a:sym typeface="Arial"/>
              </a:rPr>
              <a:t>="</a:t>
            </a:r>
            <a:r>
              <a:rPr b="0" lang="en-GB" sz="1400">
                <a:solidFill>
                  <a:srgbClr val="C3E88D"/>
                </a:solidFill>
                <a:latin typeface="Arial"/>
                <a:ea typeface="Arial"/>
                <a:cs typeface="Arial"/>
                <a:sym typeface="Arial"/>
              </a:rPr>
              <a:t>no-image.jpg</a:t>
            </a:r>
            <a:r>
              <a:rPr b="0" lang="en-GB" sz="1400">
                <a:solidFill>
                  <a:srgbClr val="89DDFF"/>
                </a:solidFill>
                <a:latin typeface="Arial"/>
                <a:ea typeface="Arial"/>
                <a:cs typeface="Arial"/>
                <a:sym typeface="Arial"/>
              </a:rPr>
              <a:t>"&gt;</a:t>
            </a:r>
            <a:endParaRPr b="0" sz="1400">
              <a:solidFill>
                <a:srgbClr val="8F93A2"/>
              </a:solidFill>
              <a:latin typeface="Arial"/>
              <a:ea typeface="Arial"/>
              <a:cs typeface="Arial"/>
              <a:sym typeface="Arial"/>
            </a:endParaRPr>
          </a:p>
        </p:txBody>
      </p:sp>
      <p:sp>
        <p:nvSpPr>
          <p:cNvPr id="1183" name="Google Shape;1183;p92"/>
          <p:cNvSpPr txBox="1"/>
          <p:nvPr/>
        </p:nvSpPr>
        <p:spPr>
          <a:xfrm>
            <a:off x="1482001" y="4377650"/>
            <a:ext cx="7307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*Note alt-text makes images accessible + vision-impaired/screen-readers + SEO-friendly</a:t>
            </a:r>
            <a:endParaRPr sz="1100"/>
          </a:p>
        </p:txBody>
      </p:sp>
      <p:sp>
        <p:nvSpPr>
          <p:cNvPr id="1184" name="Google Shape;1184;p92"/>
          <p:cNvSpPr/>
          <p:nvPr/>
        </p:nvSpPr>
        <p:spPr>
          <a:xfrm>
            <a:off x="431704" y="1646254"/>
            <a:ext cx="45720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GB" sz="1400">
                <a:solidFill>
                  <a:srgbClr val="89DDFF"/>
                </a:solidFill>
                <a:latin typeface="Arial"/>
                <a:ea typeface="Arial"/>
                <a:cs typeface="Arial"/>
                <a:sym typeface="Arial"/>
              </a:rPr>
              <a:t>&lt;</a:t>
            </a:r>
            <a:r>
              <a:rPr b="0" lang="en-GB" sz="1400">
                <a:solidFill>
                  <a:srgbClr val="F07178"/>
                </a:solidFill>
                <a:latin typeface="Arial"/>
                <a:ea typeface="Arial"/>
                <a:cs typeface="Arial"/>
                <a:sym typeface="Arial"/>
              </a:rPr>
              <a:t>img</a:t>
            </a:r>
            <a:r>
              <a:rPr b="0" lang="en-GB" sz="1400">
                <a:solidFill>
                  <a:srgbClr val="8F93A2"/>
                </a:solidFill>
                <a:latin typeface="Arial"/>
                <a:ea typeface="Arial"/>
                <a:cs typeface="Arial"/>
                <a:sym typeface="Arial"/>
              </a:rPr>
              <a:t> </a:t>
            </a:r>
            <a:r>
              <a:rPr b="0" i="1" lang="en-GB" sz="1400">
                <a:solidFill>
                  <a:srgbClr val="C792EA"/>
                </a:solidFill>
                <a:latin typeface="Arial"/>
                <a:ea typeface="Arial"/>
                <a:cs typeface="Arial"/>
                <a:sym typeface="Arial"/>
              </a:rPr>
              <a:t>alt</a:t>
            </a:r>
            <a:r>
              <a:rPr b="0" lang="en-GB" sz="1400">
                <a:solidFill>
                  <a:srgbClr val="89DDFF"/>
                </a:solidFill>
                <a:latin typeface="Arial"/>
                <a:ea typeface="Arial"/>
                <a:cs typeface="Arial"/>
                <a:sym typeface="Arial"/>
              </a:rPr>
              <a:t>="</a:t>
            </a:r>
            <a:r>
              <a:rPr b="0" lang="en-GB" sz="1400">
                <a:solidFill>
                  <a:srgbClr val="C3E88D"/>
                </a:solidFill>
                <a:latin typeface="Arial"/>
                <a:ea typeface="Arial"/>
                <a:cs typeface="Arial"/>
                <a:sym typeface="Arial"/>
              </a:rPr>
              <a:t>JumpStart to </a:t>
            </a:r>
            <a:r>
              <a:rPr lang="en-GB">
                <a:solidFill>
                  <a:srgbClr val="C3E88D"/>
                </a:solidFill>
              </a:rPr>
              <a:t>Interactive Development </a:t>
            </a:r>
            <a:r>
              <a:rPr b="0" lang="en-GB" sz="1400">
                <a:solidFill>
                  <a:srgbClr val="89DDFF"/>
                </a:solidFill>
                <a:latin typeface="Arial"/>
                <a:ea typeface="Arial"/>
                <a:cs typeface="Arial"/>
                <a:sym typeface="Arial"/>
              </a:rPr>
              <a:t>&amp;</a:t>
            </a:r>
            <a:r>
              <a:rPr b="0" lang="en-GB" sz="1400">
                <a:solidFill>
                  <a:srgbClr val="F78C6C"/>
                </a:solidFill>
                <a:latin typeface="Arial"/>
                <a:ea typeface="Arial"/>
                <a:cs typeface="Arial"/>
                <a:sym typeface="Arial"/>
              </a:rPr>
              <a:t>amp</a:t>
            </a:r>
            <a:r>
              <a:rPr b="0" lang="en-GB" sz="1400">
                <a:solidFill>
                  <a:srgbClr val="89DDFF"/>
                </a:solidFill>
                <a:latin typeface="Arial"/>
                <a:ea typeface="Arial"/>
                <a:cs typeface="Arial"/>
                <a:sym typeface="Arial"/>
              </a:rPr>
              <a:t>;</a:t>
            </a:r>
            <a:r>
              <a:rPr b="0" lang="en-GB" sz="1400">
                <a:solidFill>
                  <a:srgbClr val="C3E88D"/>
                </a:solidFill>
                <a:latin typeface="Arial"/>
                <a:ea typeface="Arial"/>
                <a:cs typeface="Arial"/>
                <a:sym typeface="Arial"/>
              </a:rPr>
              <a:t> Programming</a:t>
            </a:r>
            <a:r>
              <a:rPr b="0" lang="en-GB" sz="1400">
                <a:solidFill>
                  <a:srgbClr val="89DDFF"/>
                </a:solidFill>
                <a:latin typeface="Arial"/>
                <a:ea typeface="Arial"/>
                <a:cs typeface="Arial"/>
                <a:sym typeface="Arial"/>
              </a:rPr>
              <a:t>"</a:t>
            </a:r>
            <a:r>
              <a:rPr b="0" lang="en-GB" sz="1400">
                <a:solidFill>
                  <a:srgbClr val="8F93A2"/>
                </a:solidFill>
                <a:latin typeface="Arial"/>
                <a:ea typeface="Arial"/>
                <a:cs typeface="Arial"/>
                <a:sym typeface="Arial"/>
              </a:rPr>
              <a:t> </a:t>
            </a:r>
            <a:r>
              <a:rPr b="0" i="1" lang="en-GB" sz="1400">
                <a:solidFill>
                  <a:srgbClr val="C792EA"/>
                </a:solidFill>
                <a:latin typeface="Arial"/>
                <a:ea typeface="Arial"/>
                <a:cs typeface="Arial"/>
                <a:sym typeface="Arial"/>
              </a:rPr>
              <a:t>src</a:t>
            </a:r>
            <a:r>
              <a:rPr b="0" lang="en-GB" sz="1400">
                <a:solidFill>
                  <a:srgbClr val="89DDFF"/>
                </a:solidFill>
                <a:latin typeface="Arial"/>
                <a:ea typeface="Arial"/>
                <a:cs typeface="Arial"/>
                <a:sym typeface="Arial"/>
              </a:rPr>
              <a:t>="</a:t>
            </a:r>
            <a:r>
              <a:rPr lang="en-GB">
                <a:solidFill>
                  <a:srgbClr val="C3E88D"/>
                </a:solidFill>
              </a:rPr>
              <a:t>interactive-development</a:t>
            </a:r>
            <a:r>
              <a:rPr b="0" lang="en-GB" sz="1400">
                <a:solidFill>
                  <a:srgbClr val="C3E88D"/>
                </a:solidFill>
                <a:latin typeface="Arial"/>
                <a:ea typeface="Arial"/>
                <a:cs typeface="Arial"/>
                <a:sym typeface="Arial"/>
              </a:rPr>
              <a:t>.jpg</a:t>
            </a:r>
            <a:r>
              <a:rPr b="0" lang="en-GB" sz="1400">
                <a:solidFill>
                  <a:srgbClr val="89DDFF"/>
                </a:solidFill>
                <a:latin typeface="Arial"/>
                <a:ea typeface="Arial"/>
                <a:cs typeface="Arial"/>
                <a:sym typeface="Arial"/>
              </a:rPr>
              <a:t>" </a:t>
            </a:r>
            <a:r>
              <a:rPr i="1" lang="en-GB">
                <a:solidFill>
                  <a:srgbClr val="C792EA"/>
                </a:solidFill>
              </a:rPr>
              <a:t>title</a:t>
            </a:r>
            <a:r>
              <a:rPr lang="en-GB">
                <a:solidFill>
                  <a:srgbClr val="89DDFF"/>
                </a:solidFill>
              </a:rPr>
              <a:t>="</a:t>
            </a:r>
            <a:r>
              <a:rPr lang="en-GB">
                <a:solidFill>
                  <a:srgbClr val="C3E88D"/>
                </a:solidFill>
              </a:rPr>
              <a:t>This image is pretty</a:t>
            </a:r>
            <a:r>
              <a:rPr lang="en-GB">
                <a:solidFill>
                  <a:srgbClr val="89DDFF"/>
                </a:solidFill>
              </a:rPr>
              <a:t>" </a:t>
            </a:r>
            <a:r>
              <a:rPr b="0" lang="en-GB" sz="1400">
                <a:solidFill>
                  <a:srgbClr val="89DDFF"/>
                </a:solidFill>
                <a:latin typeface="Arial"/>
                <a:ea typeface="Arial"/>
                <a:cs typeface="Arial"/>
                <a:sym typeface="Arial"/>
              </a:rPr>
              <a:t>&gt;</a:t>
            </a:r>
            <a:endParaRPr b="0" sz="1400">
              <a:solidFill>
                <a:srgbClr val="8F93A2"/>
              </a:solidFill>
              <a:latin typeface="Arial"/>
              <a:ea typeface="Arial"/>
              <a:cs typeface="Arial"/>
              <a:sym typeface="Arial"/>
            </a:endParaRPr>
          </a:p>
        </p:txBody>
      </p:sp>
      <p:sp>
        <p:nvSpPr>
          <p:cNvPr id="1185" name="Google Shape;1185;p92"/>
          <p:cNvSpPr txBox="1"/>
          <p:nvPr/>
        </p:nvSpPr>
        <p:spPr>
          <a:xfrm>
            <a:off x="7254075" y="2485075"/>
            <a:ext cx="1706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1400">
                <a:solidFill>
                  <a:schemeClr val="dk1"/>
                </a:solidFill>
                <a:latin typeface="Calibri"/>
                <a:ea typeface="Calibri"/>
                <a:cs typeface="Calibri"/>
                <a:sym typeface="Calibri"/>
              </a:rPr>
              <a:t>When mouse over</a:t>
            </a:r>
            <a:endParaRPr sz="1100"/>
          </a:p>
        </p:txBody>
      </p:sp>
      <p:sp>
        <p:nvSpPr>
          <p:cNvPr id="1186" name="Google Shape;1186;p92"/>
          <p:cNvSpPr txBox="1"/>
          <p:nvPr/>
        </p:nvSpPr>
        <p:spPr>
          <a:xfrm>
            <a:off x="2409150" y="238500"/>
            <a:ext cx="43257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Common HTML Elements</a:t>
            </a:r>
            <a:endParaRPr sz="1100"/>
          </a:p>
        </p:txBody>
      </p:sp>
      <p:sp>
        <p:nvSpPr>
          <p:cNvPr id="1187" name="Google Shape;1187;p92"/>
          <p:cNvSpPr txBox="1"/>
          <p:nvPr/>
        </p:nvSpPr>
        <p:spPr>
          <a:xfrm>
            <a:off x="4190250" y="581500"/>
            <a:ext cx="7635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Calibri"/>
                <a:ea typeface="Calibri"/>
                <a:cs typeface="Calibri"/>
                <a:sym typeface="Calibri"/>
              </a:rPr>
              <a:t>Image</a:t>
            </a:r>
            <a:endParaRPr sz="1100"/>
          </a:p>
        </p:txBody>
      </p:sp>
      <p:cxnSp>
        <p:nvCxnSpPr>
          <p:cNvPr id="1188" name="Google Shape;1188;p92"/>
          <p:cNvCxnSpPr/>
          <p:nvPr/>
        </p:nvCxnSpPr>
        <p:spPr>
          <a:xfrm>
            <a:off x="7520178" y="2716868"/>
            <a:ext cx="0" cy="353700"/>
          </a:xfrm>
          <a:prstGeom prst="straightConnector1">
            <a:avLst/>
          </a:prstGeom>
          <a:noFill/>
          <a:ln cap="flat" cmpd="sng" w="9525">
            <a:solidFill>
              <a:srgbClr val="7F7F7F"/>
            </a:solidFill>
            <a:prstDash val="solid"/>
            <a:miter lim="800000"/>
            <a:headEnd len="sm" w="sm" type="none"/>
            <a:tailEnd len="sm" w="sm" type="none"/>
          </a:ln>
        </p:spPr>
      </p:cxnSp>
      <p:sp>
        <p:nvSpPr>
          <p:cNvPr id="1189" name="Google Shape;1189;p9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190" name="Google Shape;1190;p92"/>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1191" name="Google Shape;1191;p92"/>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1192" name="Google Shape;1192;p9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93"/>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98" name="Google Shape;1198;p93"/>
          <p:cNvSpPr txBox="1"/>
          <p:nvPr/>
        </p:nvSpPr>
        <p:spPr>
          <a:xfrm>
            <a:off x="3827091" y="144715"/>
            <a:ext cx="1762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Lists &lt;ul&gt;&lt;ol&gt;</a:t>
            </a:r>
            <a:endParaRPr sz="1100"/>
          </a:p>
        </p:txBody>
      </p:sp>
      <p:pic>
        <p:nvPicPr>
          <p:cNvPr descr="A screenshot of a cell phone&#10;&#10;Description automatically generated" id="1199" name="Google Shape;1199;p93"/>
          <p:cNvPicPr preferRelativeResize="0"/>
          <p:nvPr/>
        </p:nvPicPr>
        <p:blipFill rotWithShape="1">
          <a:blip r:embed="rId3">
            <a:alphaModFix/>
          </a:blip>
          <a:srcRect b="0" l="0" r="0" t="0"/>
          <a:stretch/>
        </p:blipFill>
        <p:spPr>
          <a:xfrm>
            <a:off x="1881030" y="1287365"/>
            <a:ext cx="5381938" cy="2854915"/>
          </a:xfrm>
          <a:prstGeom prst="rect">
            <a:avLst/>
          </a:prstGeom>
          <a:noFill/>
          <a:ln>
            <a:noFill/>
          </a:ln>
        </p:spPr>
      </p:pic>
      <p:sp>
        <p:nvSpPr>
          <p:cNvPr id="1200" name="Google Shape;1200;p93"/>
          <p:cNvSpPr/>
          <p:nvPr/>
        </p:nvSpPr>
        <p:spPr>
          <a:xfrm>
            <a:off x="154787" y="2195450"/>
            <a:ext cx="1569600" cy="10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GB" sz="1100">
                <a:solidFill>
                  <a:srgbClr val="89DDFF"/>
                </a:solidFill>
                <a:latin typeface="Arial"/>
                <a:ea typeface="Arial"/>
                <a:cs typeface="Arial"/>
                <a:sym typeface="Arial"/>
              </a:rPr>
              <a:t>&lt;</a:t>
            </a:r>
            <a:r>
              <a:rPr b="0" lang="en-GB" sz="1100">
                <a:solidFill>
                  <a:srgbClr val="F07178"/>
                </a:solidFill>
                <a:latin typeface="Arial"/>
                <a:ea typeface="Arial"/>
                <a:cs typeface="Arial"/>
                <a:sym typeface="Arial"/>
              </a:rPr>
              <a:t>ul</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a:p>
            <a:pPr indent="0" lvl="0" marL="0" marR="0" rtl="0" algn="l">
              <a:spcBef>
                <a:spcPts val="0"/>
              </a:spcBef>
              <a:spcAft>
                <a:spcPts val="0"/>
              </a:spcAft>
              <a:buNone/>
            </a:pPr>
            <a:r>
              <a:rPr b="0" lang="en-GB" sz="1100">
                <a:solidFill>
                  <a:srgbClr val="89DDFF"/>
                </a:solidFill>
                <a:latin typeface="Arial"/>
                <a:ea typeface="Arial"/>
                <a:cs typeface="Arial"/>
                <a:sym typeface="Arial"/>
              </a:rPr>
              <a:t>  &lt;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r>
              <a:rPr b="0" lang="en-GB" sz="1100">
                <a:solidFill>
                  <a:srgbClr val="8F93A2"/>
                </a:solidFill>
                <a:latin typeface="Arial"/>
                <a:ea typeface="Arial"/>
                <a:cs typeface="Arial"/>
                <a:sym typeface="Arial"/>
              </a:rPr>
              <a:t>Item 1</a:t>
            </a:r>
            <a:r>
              <a:rPr b="0" lang="en-GB" sz="1100">
                <a:solidFill>
                  <a:srgbClr val="89DDFF"/>
                </a:solidFill>
                <a:latin typeface="Arial"/>
                <a:ea typeface="Arial"/>
                <a:cs typeface="Arial"/>
                <a:sym typeface="Arial"/>
              </a:rPr>
              <a:t>&lt;/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a:p>
            <a:pPr indent="0" lvl="0" marL="0" marR="0" rtl="0" algn="l">
              <a:spcBef>
                <a:spcPts val="0"/>
              </a:spcBef>
              <a:spcAft>
                <a:spcPts val="0"/>
              </a:spcAft>
              <a:buNone/>
            </a:pPr>
            <a:r>
              <a:rPr b="0" lang="en-GB" sz="1100">
                <a:solidFill>
                  <a:srgbClr val="89DDFF"/>
                </a:solidFill>
                <a:latin typeface="Arial"/>
                <a:ea typeface="Arial"/>
                <a:cs typeface="Arial"/>
                <a:sym typeface="Arial"/>
              </a:rPr>
              <a:t>  &lt;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r>
              <a:rPr b="0" lang="en-GB" sz="1100">
                <a:solidFill>
                  <a:srgbClr val="8F93A2"/>
                </a:solidFill>
                <a:latin typeface="Arial"/>
                <a:ea typeface="Arial"/>
                <a:cs typeface="Arial"/>
                <a:sym typeface="Arial"/>
              </a:rPr>
              <a:t>Item 2</a:t>
            </a:r>
            <a:r>
              <a:rPr b="0" lang="en-GB" sz="1100">
                <a:solidFill>
                  <a:srgbClr val="89DDFF"/>
                </a:solidFill>
                <a:latin typeface="Arial"/>
                <a:ea typeface="Arial"/>
                <a:cs typeface="Arial"/>
                <a:sym typeface="Arial"/>
              </a:rPr>
              <a:t>&lt;/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a:p>
            <a:pPr indent="0" lvl="0" marL="0" marR="0" rtl="0" algn="l">
              <a:spcBef>
                <a:spcPts val="0"/>
              </a:spcBef>
              <a:spcAft>
                <a:spcPts val="0"/>
              </a:spcAft>
              <a:buNone/>
            </a:pPr>
            <a:r>
              <a:rPr b="0" lang="en-GB" sz="1100">
                <a:solidFill>
                  <a:srgbClr val="89DDFF"/>
                </a:solidFill>
                <a:latin typeface="Arial"/>
                <a:ea typeface="Arial"/>
                <a:cs typeface="Arial"/>
                <a:sym typeface="Arial"/>
              </a:rPr>
              <a:t>  &lt;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r>
              <a:rPr b="0" lang="en-GB" sz="1100">
                <a:solidFill>
                  <a:srgbClr val="8F93A2"/>
                </a:solidFill>
                <a:latin typeface="Arial"/>
                <a:ea typeface="Arial"/>
                <a:cs typeface="Arial"/>
                <a:sym typeface="Arial"/>
              </a:rPr>
              <a:t>Item 3</a:t>
            </a:r>
            <a:r>
              <a:rPr b="0" lang="en-GB" sz="1100">
                <a:solidFill>
                  <a:srgbClr val="89DDFF"/>
                </a:solidFill>
                <a:latin typeface="Arial"/>
                <a:ea typeface="Arial"/>
                <a:cs typeface="Arial"/>
                <a:sym typeface="Arial"/>
              </a:rPr>
              <a:t>&lt;/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a:p>
            <a:pPr indent="0" lvl="0" marL="0" marR="0" rtl="0" algn="l">
              <a:spcBef>
                <a:spcPts val="0"/>
              </a:spcBef>
              <a:spcAft>
                <a:spcPts val="0"/>
              </a:spcAft>
              <a:buNone/>
            </a:pPr>
            <a:r>
              <a:rPr b="0" lang="en-GB" sz="1100">
                <a:solidFill>
                  <a:srgbClr val="89DDFF"/>
                </a:solidFill>
                <a:latin typeface="Arial"/>
                <a:ea typeface="Arial"/>
                <a:cs typeface="Arial"/>
                <a:sym typeface="Arial"/>
              </a:rPr>
              <a:t>  &lt;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r>
              <a:rPr b="0" lang="en-GB" sz="1100">
                <a:solidFill>
                  <a:srgbClr val="8F93A2"/>
                </a:solidFill>
                <a:latin typeface="Arial"/>
                <a:ea typeface="Arial"/>
                <a:cs typeface="Arial"/>
                <a:sym typeface="Arial"/>
              </a:rPr>
              <a:t>Item 4</a:t>
            </a:r>
            <a:r>
              <a:rPr b="0" lang="en-GB" sz="1100">
                <a:solidFill>
                  <a:srgbClr val="89DDFF"/>
                </a:solidFill>
                <a:latin typeface="Arial"/>
                <a:ea typeface="Arial"/>
                <a:cs typeface="Arial"/>
                <a:sym typeface="Arial"/>
              </a:rPr>
              <a:t>&lt;/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a:p>
            <a:pPr indent="0" lvl="0" marL="0" marR="0" rtl="0" algn="l">
              <a:spcBef>
                <a:spcPts val="0"/>
              </a:spcBef>
              <a:spcAft>
                <a:spcPts val="0"/>
              </a:spcAft>
              <a:buNone/>
            </a:pPr>
            <a:r>
              <a:rPr b="0" lang="en-GB" sz="1100">
                <a:solidFill>
                  <a:srgbClr val="89DDFF"/>
                </a:solidFill>
                <a:latin typeface="Arial"/>
                <a:ea typeface="Arial"/>
                <a:cs typeface="Arial"/>
                <a:sym typeface="Arial"/>
              </a:rPr>
              <a:t>&lt;/</a:t>
            </a:r>
            <a:r>
              <a:rPr b="0" lang="en-GB" sz="1100">
                <a:solidFill>
                  <a:srgbClr val="F07178"/>
                </a:solidFill>
                <a:latin typeface="Arial"/>
                <a:ea typeface="Arial"/>
                <a:cs typeface="Arial"/>
                <a:sym typeface="Arial"/>
              </a:rPr>
              <a:t>ul</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p:txBody>
      </p:sp>
      <p:sp>
        <p:nvSpPr>
          <p:cNvPr id="1201" name="Google Shape;1201;p93"/>
          <p:cNvSpPr/>
          <p:nvPr/>
        </p:nvSpPr>
        <p:spPr>
          <a:xfrm>
            <a:off x="7131886" y="2195449"/>
            <a:ext cx="1569600" cy="10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GB" sz="1100">
                <a:solidFill>
                  <a:srgbClr val="89DDFF"/>
                </a:solidFill>
                <a:latin typeface="Arial"/>
                <a:ea typeface="Arial"/>
                <a:cs typeface="Arial"/>
                <a:sym typeface="Arial"/>
              </a:rPr>
              <a:t>&lt;</a:t>
            </a:r>
            <a:r>
              <a:rPr b="0" lang="en-GB" sz="1100">
                <a:solidFill>
                  <a:srgbClr val="F07178"/>
                </a:solidFill>
                <a:latin typeface="Arial"/>
                <a:ea typeface="Arial"/>
                <a:cs typeface="Arial"/>
                <a:sym typeface="Arial"/>
              </a:rPr>
              <a:t>ol</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a:p>
            <a:pPr indent="0" lvl="0" marL="0" marR="0" rtl="0" algn="l">
              <a:spcBef>
                <a:spcPts val="0"/>
              </a:spcBef>
              <a:spcAft>
                <a:spcPts val="0"/>
              </a:spcAft>
              <a:buNone/>
            </a:pPr>
            <a:r>
              <a:rPr b="0" lang="en-GB" sz="1100">
                <a:solidFill>
                  <a:srgbClr val="89DDFF"/>
                </a:solidFill>
                <a:latin typeface="Arial"/>
                <a:ea typeface="Arial"/>
                <a:cs typeface="Arial"/>
                <a:sym typeface="Arial"/>
              </a:rPr>
              <a:t>  &lt;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r>
              <a:rPr b="0" lang="en-GB" sz="1100">
                <a:solidFill>
                  <a:srgbClr val="8F93A2"/>
                </a:solidFill>
                <a:latin typeface="Arial"/>
                <a:ea typeface="Arial"/>
                <a:cs typeface="Arial"/>
                <a:sym typeface="Arial"/>
              </a:rPr>
              <a:t>Item 1</a:t>
            </a:r>
            <a:r>
              <a:rPr b="0" lang="en-GB" sz="1100">
                <a:solidFill>
                  <a:srgbClr val="89DDFF"/>
                </a:solidFill>
                <a:latin typeface="Arial"/>
                <a:ea typeface="Arial"/>
                <a:cs typeface="Arial"/>
                <a:sym typeface="Arial"/>
              </a:rPr>
              <a:t>&lt;/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a:p>
            <a:pPr indent="0" lvl="0" marL="0" marR="0" rtl="0" algn="l">
              <a:spcBef>
                <a:spcPts val="0"/>
              </a:spcBef>
              <a:spcAft>
                <a:spcPts val="0"/>
              </a:spcAft>
              <a:buNone/>
            </a:pPr>
            <a:r>
              <a:rPr b="0" lang="en-GB" sz="1100">
                <a:solidFill>
                  <a:srgbClr val="89DDFF"/>
                </a:solidFill>
                <a:latin typeface="Arial"/>
                <a:ea typeface="Arial"/>
                <a:cs typeface="Arial"/>
                <a:sym typeface="Arial"/>
              </a:rPr>
              <a:t>  &lt;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r>
              <a:rPr b="0" lang="en-GB" sz="1100">
                <a:solidFill>
                  <a:srgbClr val="8F93A2"/>
                </a:solidFill>
                <a:latin typeface="Arial"/>
                <a:ea typeface="Arial"/>
                <a:cs typeface="Arial"/>
                <a:sym typeface="Arial"/>
              </a:rPr>
              <a:t>Item 2</a:t>
            </a:r>
            <a:r>
              <a:rPr b="0" lang="en-GB" sz="1100">
                <a:solidFill>
                  <a:srgbClr val="89DDFF"/>
                </a:solidFill>
                <a:latin typeface="Arial"/>
                <a:ea typeface="Arial"/>
                <a:cs typeface="Arial"/>
                <a:sym typeface="Arial"/>
              </a:rPr>
              <a:t>&lt;/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a:p>
            <a:pPr indent="0" lvl="0" marL="0" marR="0" rtl="0" algn="l">
              <a:spcBef>
                <a:spcPts val="0"/>
              </a:spcBef>
              <a:spcAft>
                <a:spcPts val="0"/>
              </a:spcAft>
              <a:buNone/>
            </a:pPr>
            <a:r>
              <a:rPr b="0" lang="en-GB" sz="1100">
                <a:solidFill>
                  <a:srgbClr val="89DDFF"/>
                </a:solidFill>
                <a:latin typeface="Arial"/>
                <a:ea typeface="Arial"/>
                <a:cs typeface="Arial"/>
                <a:sym typeface="Arial"/>
              </a:rPr>
              <a:t>  &lt;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r>
              <a:rPr b="0" lang="en-GB" sz="1100">
                <a:solidFill>
                  <a:srgbClr val="8F93A2"/>
                </a:solidFill>
                <a:latin typeface="Arial"/>
                <a:ea typeface="Arial"/>
                <a:cs typeface="Arial"/>
                <a:sym typeface="Arial"/>
              </a:rPr>
              <a:t>Item 3</a:t>
            </a:r>
            <a:r>
              <a:rPr b="0" lang="en-GB" sz="1100">
                <a:solidFill>
                  <a:srgbClr val="89DDFF"/>
                </a:solidFill>
                <a:latin typeface="Arial"/>
                <a:ea typeface="Arial"/>
                <a:cs typeface="Arial"/>
                <a:sym typeface="Arial"/>
              </a:rPr>
              <a:t>&lt;/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a:p>
            <a:pPr indent="0" lvl="0" marL="0" marR="0" rtl="0" algn="l">
              <a:spcBef>
                <a:spcPts val="0"/>
              </a:spcBef>
              <a:spcAft>
                <a:spcPts val="0"/>
              </a:spcAft>
              <a:buNone/>
            </a:pPr>
            <a:r>
              <a:rPr b="0" lang="en-GB" sz="1100">
                <a:solidFill>
                  <a:srgbClr val="89DDFF"/>
                </a:solidFill>
                <a:latin typeface="Arial"/>
                <a:ea typeface="Arial"/>
                <a:cs typeface="Arial"/>
                <a:sym typeface="Arial"/>
              </a:rPr>
              <a:t>  &lt;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r>
              <a:rPr b="0" lang="en-GB" sz="1100">
                <a:solidFill>
                  <a:srgbClr val="8F93A2"/>
                </a:solidFill>
                <a:latin typeface="Arial"/>
                <a:ea typeface="Arial"/>
                <a:cs typeface="Arial"/>
                <a:sym typeface="Arial"/>
              </a:rPr>
              <a:t>Item 4</a:t>
            </a:r>
            <a:r>
              <a:rPr b="0" lang="en-GB" sz="1100">
                <a:solidFill>
                  <a:srgbClr val="89DDFF"/>
                </a:solidFill>
                <a:latin typeface="Arial"/>
                <a:ea typeface="Arial"/>
                <a:cs typeface="Arial"/>
                <a:sym typeface="Arial"/>
              </a:rPr>
              <a:t>&lt;/</a:t>
            </a:r>
            <a:r>
              <a:rPr b="0" lang="en-GB" sz="1100">
                <a:solidFill>
                  <a:srgbClr val="F07178"/>
                </a:solidFill>
                <a:latin typeface="Arial"/>
                <a:ea typeface="Arial"/>
                <a:cs typeface="Arial"/>
                <a:sym typeface="Arial"/>
              </a:rPr>
              <a:t>li</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a:p>
            <a:pPr indent="0" lvl="0" marL="0" marR="0" rtl="0" algn="l">
              <a:spcBef>
                <a:spcPts val="0"/>
              </a:spcBef>
              <a:spcAft>
                <a:spcPts val="0"/>
              </a:spcAft>
              <a:buNone/>
            </a:pPr>
            <a:r>
              <a:rPr b="0" lang="en-GB" sz="1100">
                <a:solidFill>
                  <a:srgbClr val="89DDFF"/>
                </a:solidFill>
                <a:latin typeface="Arial"/>
                <a:ea typeface="Arial"/>
                <a:cs typeface="Arial"/>
                <a:sym typeface="Arial"/>
              </a:rPr>
              <a:t>&lt;/</a:t>
            </a:r>
            <a:r>
              <a:rPr lang="en-GB" sz="1100">
                <a:solidFill>
                  <a:srgbClr val="F07178"/>
                </a:solidFill>
                <a:latin typeface="Arial"/>
                <a:ea typeface="Arial"/>
                <a:cs typeface="Arial"/>
                <a:sym typeface="Arial"/>
              </a:rPr>
              <a:t>o</a:t>
            </a:r>
            <a:r>
              <a:rPr b="0" lang="en-GB" sz="1100">
                <a:solidFill>
                  <a:srgbClr val="F07178"/>
                </a:solidFill>
                <a:latin typeface="Arial"/>
                <a:ea typeface="Arial"/>
                <a:cs typeface="Arial"/>
                <a:sym typeface="Arial"/>
              </a:rPr>
              <a:t>l</a:t>
            </a:r>
            <a:r>
              <a:rPr b="0" lang="en-GB" sz="1100">
                <a:solidFill>
                  <a:srgbClr val="89DDFF"/>
                </a:solidFill>
                <a:latin typeface="Arial"/>
                <a:ea typeface="Arial"/>
                <a:cs typeface="Arial"/>
                <a:sym typeface="Arial"/>
              </a:rPr>
              <a:t>&gt;</a:t>
            </a:r>
            <a:endParaRPr b="0" sz="1100">
              <a:solidFill>
                <a:srgbClr val="8F93A2"/>
              </a:solidFill>
              <a:latin typeface="Arial"/>
              <a:ea typeface="Arial"/>
              <a:cs typeface="Arial"/>
              <a:sym typeface="Arial"/>
            </a:endParaRPr>
          </a:p>
        </p:txBody>
      </p:sp>
      <p:sp>
        <p:nvSpPr>
          <p:cNvPr id="1202" name="Google Shape;1202;p93"/>
          <p:cNvSpPr txBox="1"/>
          <p:nvPr/>
        </p:nvSpPr>
        <p:spPr>
          <a:xfrm>
            <a:off x="8349604" y="2539275"/>
            <a:ext cx="651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child elements</a:t>
            </a:r>
            <a:endParaRPr sz="700"/>
          </a:p>
        </p:txBody>
      </p:sp>
      <p:sp>
        <p:nvSpPr>
          <p:cNvPr id="1203" name="Google Shape;1203;p93"/>
          <p:cNvSpPr txBox="1"/>
          <p:nvPr/>
        </p:nvSpPr>
        <p:spPr>
          <a:xfrm>
            <a:off x="7131887" y="1807834"/>
            <a:ext cx="1229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parent element</a:t>
            </a:r>
            <a:endParaRPr sz="800"/>
          </a:p>
        </p:txBody>
      </p:sp>
      <p:sp>
        <p:nvSpPr>
          <p:cNvPr id="1204" name="Google Shape;1204;p9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cxnSp>
        <p:nvCxnSpPr>
          <p:cNvPr id="1205" name="Google Shape;1205;p93"/>
          <p:cNvCxnSpPr/>
          <p:nvPr/>
        </p:nvCxnSpPr>
        <p:spPr>
          <a:xfrm>
            <a:off x="8257850" y="2393375"/>
            <a:ext cx="0" cy="720900"/>
          </a:xfrm>
          <a:prstGeom prst="straightConnector1">
            <a:avLst/>
          </a:prstGeom>
          <a:noFill/>
          <a:ln cap="flat" cmpd="sng" w="9525">
            <a:solidFill>
              <a:schemeClr val="dk2"/>
            </a:solidFill>
            <a:prstDash val="solid"/>
            <a:round/>
            <a:headEnd len="med" w="med" type="none"/>
            <a:tailEnd len="med" w="med" type="none"/>
          </a:ln>
        </p:spPr>
      </p:cxnSp>
      <p:cxnSp>
        <p:nvCxnSpPr>
          <p:cNvPr id="1206" name="Google Shape;1206;p93"/>
          <p:cNvCxnSpPr/>
          <p:nvPr/>
        </p:nvCxnSpPr>
        <p:spPr>
          <a:xfrm flipH="1">
            <a:off x="7377175" y="2029150"/>
            <a:ext cx="3600" cy="241500"/>
          </a:xfrm>
          <a:prstGeom prst="straightConnector1">
            <a:avLst/>
          </a:prstGeom>
          <a:noFill/>
          <a:ln cap="flat" cmpd="sng" w="9525">
            <a:solidFill>
              <a:schemeClr val="dk2"/>
            </a:solidFill>
            <a:prstDash val="solid"/>
            <a:round/>
            <a:headEnd len="med" w="med" type="none"/>
            <a:tailEnd len="med" w="med" type="none"/>
          </a:ln>
        </p:spPr>
      </p:cxnSp>
      <p:pic>
        <p:nvPicPr>
          <p:cNvPr id="1207" name="Google Shape;1207;p93"/>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1208" name="Google Shape;1208;p93"/>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1209" name="Google Shape;1209;p93"/>
          <p:cNvSpPr txBox="1"/>
          <p:nvPr/>
        </p:nvSpPr>
        <p:spPr>
          <a:xfrm>
            <a:off x="3122275" y="4435400"/>
            <a:ext cx="59652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6"/>
              </a:rPr>
              <a:t>https://developer.mozilla.org/en-US/docs/Web/HTML/Element/ol</a:t>
            </a:r>
            <a:endParaRPr sz="1000">
              <a:latin typeface="Calibri"/>
              <a:ea typeface="Calibri"/>
              <a:cs typeface="Calibri"/>
              <a:sym typeface="Calibri"/>
            </a:endParaRPr>
          </a:p>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7"/>
              </a:rPr>
              <a:t>https://developer.mozilla.org/en-US/docs/Web/HTML/Element/ul</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1210" name="Google Shape;1210;p93"/>
          <p:cNvSpPr txBox="1"/>
          <p:nvPr/>
        </p:nvSpPr>
        <p:spPr>
          <a:xfrm>
            <a:off x="1168225" y="4081513"/>
            <a:ext cx="40935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t>ul -Unordered list. For listing things that do not need to be in any specific order. Navigation menus are often created with unordered lists, and are styled with CSS to display horizontally.</a:t>
            </a:r>
            <a:endParaRPr sz="900"/>
          </a:p>
          <a:p>
            <a:pPr indent="0" lvl="0" marL="0" rtl="0" algn="l">
              <a:spcBef>
                <a:spcPts val="0"/>
              </a:spcBef>
              <a:spcAft>
                <a:spcPts val="0"/>
              </a:spcAft>
              <a:buNone/>
            </a:pPr>
            <a:r>
              <a:rPr lang="en-GB" sz="900"/>
              <a:t>ol -Ordered list. A list that is automatically numbered.</a:t>
            </a:r>
            <a:endParaRPr sz="900"/>
          </a:p>
        </p:txBody>
      </p:sp>
      <p:sp>
        <p:nvSpPr>
          <p:cNvPr id="1211" name="Google Shape;1211;p9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66" name="Shape 166"/>
        <p:cNvGrpSpPr/>
        <p:nvPr/>
      </p:nvGrpSpPr>
      <p:grpSpPr>
        <a:xfrm>
          <a:off x="0" y="0"/>
          <a:ext cx="0" cy="0"/>
          <a:chOff x="0" y="0"/>
          <a:chExt cx="0" cy="0"/>
        </a:xfrm>
      </p:grpSpPr>
      <p:pic>
        <p:nvPicPr>
          <p:cNvPr id="167" name="Google Shape;167;p22"/>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168" name="Google Shape;168;p22"/>
          <p:cNvSpPr txBox="1"/>
          <p:nvPr/>
        </p:nvSpPr>
        <p:spPr>
          <a:xfrm>
            <a:off x="2828999" y="1786363"/>
            <a:ext cx="3486000" cy="1350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Look back in time</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sz="1300">
                <a:solidFill>
                  <a:schemeClr val="lt1"/>
                </a:solidFill>
                <a:latin typeface="Montserrat"/>
                <a:ea typeface="Montserrat"/>
                <a:cs typeface="Montserrat"/>
                <a:sym typeface="Montserrat"/>
              </a:rPr>
              <a:t>When was FoodPanda website launch?</a:t>
            </a:r>
            <a:endParaRPr sz="13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sz="1300">
                <a:solidFill>
                  <a:schemeClr val="lt1"/>
                </a:solidFill>
                <a:latin typeface="Montserrat"/>
                <a:ea typeface="Montserrat"/>
                <a:cs typeface="Montserrat"/>
                <a:sym typeface="Montserrat"/>
              </a:rPr>
              <a:t>What was it’s first color scheme?</a:t>
            </a:r>
            <a:endParaRPr sz="13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sz="1300">
                <a:solidFill>
                  <a:schemeClr val="lt1"/>
                </a:solidFill>
                <a:latin typeface="Montserrat"/>
                <a:ea typeface="Montserrat"/>
                <a:cs typeface="Montserrat"/>
                <a:sym typeface="Montserrat"/>
              </a:rPr>
              <a:t>How did FoodPanda mascot look like? Pau Pau?</a:t>
            </a:r>
            <a:endParaRPr sz="1300">
              <a:solidFill>
                <a:schemeClr val="lt1"/>
              </a:solidFill>
              <a:latin typeface="Montserrat"/>
              <a:ea typeface="Montserrat"/>
              <a:cs typeface="Montserrat"/>
              <a:sym typeface="Montserrat"/>
            </a:endParaRPr>
          </a:p>
        </p:txBody>
      </p:sp>
      <p:pic>
        <p:nvPicPr>
          <p:cNvPr id="169" name="Google Shape;169;p22"/>
          <p:cNvPicPr preferRelativeResize="0"/>
          <p:nvPr/>
        </p:nvPicPr>
        <p:blipFill rotWithShape="1">
          <a:blip r:embed="rId4">
            <a:alphaModFix/>
          </a:blip>
          <a:srcRect b="0" l="0" r="0" t="0"/>
          <a:stretch/>
        </p:blipFill>
        <p:spPr>
          <a:xfrm>
            <a:off x="2455925" y="1575451"/>
            <a:ext cx="210933" cy="210933"/>
          </a:xfrm>
          <a:prstGeom prst="rect">
            <a:avLst/>
          </a:prstGeom>
          <a:noFill/>
          <a:ln>
            <a:noFill/>
          </a:ln>
        </p:spPr>
      </p:pic>
      <p:pic>
        <p:nvPicPr>
          <p:cNvPr id="170" name="Google Shape;170;p22"/>
          <p:cNvPicPr preferRelativeResize="0"/>
          <p:nvPr/>
        </p:nvPicPr>
        <p:blipFill>
          <a:blip r:embed="rId5">
            <a:alphaModFix/>
          </a:blip>
          <a:stretch>
            <a:fillRect/>
          </a:stretch>
        </p:blipFill>
        <p:spPr>
          <a:xfrm>
            <a:off x="-1" y="2302974"/>
            <a:ext cx="2666842" cy="3097425"/>
          </a:xfrm>
          <a:prstGeom prst="rect">
            <a:avLst/>
          </a:prstGeom>
          <a:noFill/>
          <a:ln>
            <a:noFill/>
          </a:ln>
        </p:spPr>
      </p:pic>
      <p:sp>
        <p:nvSpPr>
          <p:cNvPr id="171" name="Google Shape;171;p2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72" name="Google Shape;172;p2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94"/>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7" name="Google Shape;1217;p94"/>
          <p:cNvSpPr txBox="1"/>
          <p:nvPr/>
        </p:nvSpPr>
        <p:spPr>
          <a:xfrm>
            <a:off x="2390100" y="319550"/>
            <a:ext cx="43638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Common HTML Elements</a:t>
            </a:r>
            <a:endParaRPr sz="1100"/>
          </a:p>
        </p:txBody>
      </p:sp>
      <p:sp>
        <p:nvSpPr>
          <p:cNvPr id="1218" name="Google Shape;1218;p94"/>
          <p:cNvSpPr txBox="1"/>
          <p:nvPr/>
        </p:nvSpPr>
        <p:spPr>
          <a:xfrm>
            <a:off x="4005150" y="650500"/>
            <a:ext cx="11337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Calibri"/>
                <a:ea typeface="Calibri"/>
                <a:cs typeface="Calibri"/>
                <a:sym typeface="Calibri"/>
              </a:rPr>
              <a:t>div + span</a:t>
            </a:r>
            <a:endParaRPr sz="1100"/>
          </a:p>
        </p:txBody>
      </p:sp>
      <p:sp>
        <p:nvSpPr>
          <p:cNvPr id="1219" name="Google Shape;1219;p94"/>
          <p:cNvSpPr txBox="1"/>
          <p:nvPr/>
        </p:nvSpPr>
        <p:spPr>
          <a:xfrm>
            <a:off x="1137800" y="2337950"/>
            <a:ext cx="3347700" cy="972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A </a:t>
            </a:r>
            <a:r>
              <a:rPr b="1" lang="en-GB" sz="1400">
                <a:solidFill>
                  <a:srgbClr val="E21B70"/>
                </a:solidFill>
                <a:latin typeface="Calibri"/>
                <a:ea typeface="Calibri"/>
                <a:cs typeface="Calibri"/>
                <a:sym typeface="Calibri"/>
              </a:rPr>
              <a:t>container/block</a:t>
            </a:r>
            <a:r>
              <a:rPr lang="en-GB" sz="1400">
                <a:solidFill>
                  <a:schemeClr val="dk1"/>
                </a:solidFill>
                <a:latin typeface="Calibri"/>
                <a:ea typeface="Calibri"/>
                <a:cs typeface="Calibri"/>
                <a:sym typeface="Calibri"/>
              </a:rPr>
              <a:t> unit</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Encapsulates other page elements</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Divides the HTML documents into sections</a:t>
            </a:r>
            <a:endParaRPr sz="1100"/>
          </a:p>
        </p:txBody>
      </p:sp>
      <p:sp>
        <p:nvSpPr>
          <p:cNvPr id="1220" name="Google Shape;1220;p94"/>
          <p:cNvSpPr txBox="1"/>
          <p:nvPr/>
        </p:nvSpPr>
        <p:spPr>
          <a:xfrm>
            <a:off x="5541453" y="3079375"/>
            <a:ext cx="2920200" cy="660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Inside a line</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    e.g inside a paragraph</a:t>
            </a:r>
            <a:endParaRPr sz="1100"/>
          </a:p>
        </p:txBody>
      </p:sp>
      <p:sp>
        <p:nvSpPr>
          <p:cNvPr id="1221" name="Google Shape;1221;p94"/>
          <p:cNvSpPr txBox="1"/>
          <p:nvPr/>
        </p:nvSpPr>
        <p:spPr>
          <a:xfrm>
            <a:off x="5541451" y="2409050"/>
            <a:ext cx="3230100" cy="660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An </a:t>
            </a:r>
            <a:r>
              <a:rPr b="1" lang="en-GB" sz="1400">
                <a:solidFill>
                  <a:srgbClr val="E21B70"/>
                </a:solidFill>
                <a:latin typeface="Calibri"/>
                <a:ea typeface="Calibri"/>
                <a:cs typeface="Calibri"/>
                <a:sym typeface="Calibri"/>
              </a:rPr>
              <a:t>inline</a:t>
            </a:r>
            <a:r>
              <a:rPr lang="en-GB" sz="1400">
                <a:solidFill>
                  <a:schemeClr val="dk1"/>
                </a:solidFill>
                <a:latin typeface="Calibri"/>
                <a:ea typeface="Calibri"/>
                <a:cs typeface="Calibri"/>
                <a:sym typeface="Calibri"/>
              </a:rPr>
              <a:t> unit</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Usually used for small chunks of HTML</a:t>
            </a:r>
            <a:endParaRPr sz="1100"/>
          </a:p>
        </p:txBody>
      </p:sp>
      <p:sp>
        <p:nvSpPr>
          <p:cNvPr id="1222" name="Google Shape;1222;p94"/>
          <p:cNvSpPr txBox="1"/>
          <p:nvPr/>
        </p:nvSpPr>
        <p:spPr>
          <a:xfrm>
            <a:off x="3407100" y="1444200"/>
            <a:ext cx="23298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SEMATIC-NEUTRAL</a:t>
            </a:r>
            <a:endParaRPr sz="1100"/>
          </a:p>
        </p:txBody>
      </p:sp>
      <p:sp>
        <p:nvSpPr>
          <p:cNvPr id="1223" name="Google Shape;1223;p94"/>
          <p:cNvSpPr txBox="1"/>
          <p:nvPr/>
        </p:nvSpPr>
        <p:spPr>
          <a:xfrm>
            <a:off x="3462150" y="1328800"/>
            <a:ext cx="22197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dk1"/>
                </a:solidFill>
                <a:latin typeface="Calibri"/>
                <a:ea typeface="Calibri"/>
                <a:cs typeface="Calibri"/>
                <a:sym typeface="Calibri"/>
              </a:rPr>
              <a:t>div + span</a:t>
            </a:r>
            <a:endParaRPr sz="1100"/>
          </a:p>
        </p:txBody>
      </p:sp>
      <p:sp>
        <p:nvSpPr>
          <p:cNvPr id="1224" name="Google Shape;1224;p94"/>
          <p:cNvSpPr txBox="1"/>
          <p:nvPr/>
        </p:nvSpPr>
        <p:spPr>
          <a:xfrm>
            <a:off x="1360499" y="3926800"/>
            <a:ext cx="6957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chemeClr val="dk1"/>
                </a:solidFill>
                <a:latin typeface="Calibri"/>
                <a:ea typeface="Calibri"/>
                <a:cs typeface="Calibri"/>
                <a:sym typeface="Calibri"/>
              </a:rPr>
              <a:t>*</a:t>
            </a:r>
            <a:r>
              <a:rPr lang="en-GB" sz="1400">
                <a:solidFill>
                  <a:schemeClr val="dk1"/>
                </a:solidFill>
                <a:latin typeface="Calibri"/>
                <a:ea typeface="Calibri"/>
                <a:cs typeface="Calibri"/>
                <a:sym typeface="Calibri"/>
              </a:rPr>
              <a:t>Sematic-neutral elements </a:t>
            </a:r>
            <a:r>
              <a:rPr b="1" i="1" lang="en-GB" sz="1400">
                <a:solidFill>
                  <a:schemeClr val="dk1"/>
                </a:solidFill>
                <a:latin typeface="Calibri"/>
                <a:ea typeface="Calibri"/>
                <a:cs typeface="Calibri"/>
                <a:sym typeface="Calibri"/>
              </a:rPr>
              <a:t>do not provide meaning</a:t>
            </a:r>
            <a:r>
              <a:rPr i="1" lang="en-GB" sz="1400">
                <a:solidFill>
                  <a:schemeClr val="dk1"/>
                </a:solidFill>
                <a:latin typeface="Calibri"/>
                <a:ea typeface="Calibri"/>
                <a:cs typeface="Calibri"/>
                <a:sym typeface="Calibri"/>
              </a:rPr>
              <a:t> to the page but provides structure</a:t>
            </a:r>
            <a:endParaRPr i="1" sz="1100"/>
          </a:p>
        </p:txBody>
      </p:sp>
      <p:sp>
        <p:nvSpPr>
          <p:cNvPr id="1225" name="Google Shape;1225;p94"/>
          <p:cNvSpPr txBox="1"/>
          <p:nvPr/>
        </p:nvSpPr>
        <p:spPr>
          <a:xfrm>
            <a:off x="1074229" y="1868020"/>
            <a:ext cx="12927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000">
                <a:solidFill>
                  <a:schemeClr val="dk1"/>
                </a:solidFill>
                <a:latin typeface="Arial"/>
                <a:ea typeface="Arial"/>
                <a:cs typeface="Arial"/>
                <a:sym typeface="Arial"/>
              </a:rPr>
              <a:t>&lt;div&gt;</a:t>
            </a:r>
            <a:endParaRPr sz="1100"/>
          </a:p>
        </p:txBody>
      </p:sp>
      <p:sp>
        <p:nvSpPr>
          <p:cNvPr id="1226" name="Google Shape;1226;p94"/>
          <p:cNvSpPr txBox="1"/>
          <p:nvPr/>
        </p:nvSpPr>
        <p:spPr>
          <a:xfrm>
            <a:off x="5434955" y="1868020"/>
            <a:ext cx="15234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000">
                <a:solidFill>
                  <a:schemeClr val="dk1"/>
                </a:solidFill>
                <a:latin typeface="Arial"/>
                <a:ea typeface="Arial"/>
                <a:cs typeface="Arial"/>
                <a:sym typeface="Arial"/>
              </a:rPr>
              <a:t>&lt;span&gt;</a:t>
            </a:r>
            <a:endParaRPr sz="1100"/>
          </a:p>
        </p:txBody>
      </p:sp>
      <p:sp>
        <p:nvSpPr>
          <p:cNvPr id="1227" name="Google Shape;1227;p9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228" name="Google Shape;1228;p94"/>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1229" name="Google Shape;1229;p94"/>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1230" name="Google Shape;1230;p9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95"/>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36" name="Google Shape;1236;p95"/>
          <p:cNvSpPr txBox="1"/>
          <p:nvPr/>
        </p:nvSpPr>
        <p:spPr>
          <a:xfrm>
            <a:off x="2855403" y="50890"/>
            <a:ext cx="31104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Common HTML Elements</a:t>
            </a:r>
            <a:endParaRPr sz="1100"/>
          </a:p>
        </p:txBody>
      </p:sp>
      <p:sp>
        <p:nvSpPr>
          <p:cNvPr id="1237" name="Google Shape;1237;p95"/>
          <p:cNvSpPr txBox="1"/>
          <p:nvPr/>
        </p:nvSpPr>
        <p:spPr>
          <a:xfrm>
            <a:off x="4066070" y="638653"/>
            <a:ext cx="689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lt1"/>
                </a:solidFill>
                <a:latin typeface="Calibri"/>
                <a:ea typeface="Calibri"/>
                <a:cs typeface="Calibri"/>
                <a:sym typeface="Calibri"/>
              </a:rPr>
              <a:t>div + span</a:t>
            </a:r>
            <a:endParaRPr sz="1100"/>
          </a:p>
        </p:txBody>
      </p:sp>
      <p:sp>
        <p:nvSpPr>
          <p:cNvPr id="1238" name="Google Shape;1238;p95"/>
          <p:cNvSpPr/>
          <p:nvPr/>
        </p:nvSpPr>
        <p:spPr>
          <a:xfrm>
            <a:off x="307775" y="2776948"/>
            <a:ext cx="3799500" cy="11817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1" lang="en-GB" sz="950">
                <a:solidFill>
                  <a:srgbClr val="1F217D"/>
                </a:solidFill>
                <a:highlight>
                  <a:srgbClr val="FFFFFE"/>
                </a:highlight>
                <a:latin typeface="Courier New"/>
                <a:ea typeface="Courier New"/>
                <a:cs typeface="Courier New"/>
                <a:sym typeface="Courier New"/>
              </a:rPr>
              <a:t>&lt;</a:t>
            </a:r>
            <a:r>
              <a:rPr b="1" lang="en-GB" sz="950">
                <a:solidFill>
                  <a:srgbClr val="4D7FE2"/>
                </a:solidFill>
                <a:highlight>
                  <a:srgbClr val="FFFFFE"/>
                </a:highlight>
                <a:latin typeface="Courier New"/>
                <a:ea typeface="Courier New"/>
                <a:cs typeface="Courier New"/>
                <a:sym typeface="Courier New"/>
              </a:rPr>
              <a:t>div</a:t>
            </a:r>
            <a:r>
              <a:rPr b="1" lang="en-GB" sz="950">
                <a:solidFill>
                  <a:srgbClr val="1F217D"/>
                </a:solidFill>
                <a:highlight>
                  <a:srgbClr val="FFFFFE"/>
                </a:highlight>
                <a:latin typeface="Courier New"/>
                <a:ea typeface="Courier New"/>
                <a:cs typeface="Courier New"/>
                <a:sym typeface="Courier New"/>
              </a:rPr>
              <a:t>&gt;</a:t>
            </a:r>
            <a:r>
              <a:rPr b="1" lang="en-GB" sz="950">
                <a:solidFill>
                  <a:schemeClr val="dk1"/>
                </a:solidFill>
                <a:highlight>
                  <a:srgbClr val="FFFFFE"/>
                </a:highlight>
                <a:latin typeface="Courier New"/>
                <a:ea typeface="Courier New"/>
                <a:cs typeface="Courier New"/>
                <a:sym typeface="Courier New"/>
              </a:rPr>
              <a:t>This is a block level element</a:t>
            </a:r>
            <a:r>
              <a:rPr b="1" lang="en-GB" sz="950">
                <a:solidFill>
                  <a:srgbClr val="1F217D"/>
                </a:solidFill>
                <a:highlight>
                  <a:srgbClr val="FFFFFE"/>
                </a:highlight>
                <a:latin typeface="Courier New"/>
                <a:ea typeface="Courier New"/>
                <a:cs typeface="Courier New"/>
                <a:sym typeface="Courier New"/>
              </a:rPr>
              <a:t>&lt;/</a:t>
            </a:r>
            <a:r>
              <a:rPr b="1" lang="en-GB" sz="950">
                <a:solidFill>
                  <a:srgbClr val="4D7FE2"/>
                </a:solidFill>
                <a:highlight>
                  <a:srgbClr val="FFFFFE"/>
                </a:highlight>
                <a:latin typeface="Courier New"/>
                <a:ea typeface="Courier New"/>
                <a:cs typeface="Courier New"/>
                <a:sym typeface="Courier New"/>
              </a:rPr>
              <a:t>div</a:t>
            </a:r>
            <a:r>
              <a:rPr b="1" lang="en-GB" sz="950">
                <a:solidFill>
                  <a:srgbClr val="1F217D"/>
                </a:solidFill>
                <a:highlight>
                  <a:srgbClr val="FFFFFE"/>
                </a:highlight>
                <a:latin typeface="Courier New"/>
                <a:ea typeface="Courier New"/>
                <a:cs typeface="Courier New"/>
                <a:sym typeface="Courier New"/>
              </a:rPr>
              <a:t>&gt;</a:t>
            </a:r>
            <a:endParaRPr b="1" sz="950">
              <a:solidFill>
                <a:srgbClr val="1F217D"/>
              </a:solidFill>
              <a:highlight>
                <a:srgbClr val="FFFFF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GB" sz="950">
                <a:solidFill>
                  <a:srgbClr val="1F217D"/>
                </a:solidFill>
                <a:highlight>
                  <a:srgbClr val="FFFFFE"/>
                </a:highlight>
                <a:latin typeface="Courier New"/>
                <a:ea typeface="Courier New"/>
                <a:cs typeface="Courier New"/>
                <a:sym typeface="Courier New"/>
              </a:rPr>
              <a:t>&lt;</a:t>
            </a:r>
            <a:r>
              <a:rPr b="1" lang="en-GB" sz="950">
                <a:solidFill>
                  <a:srgbClr val="4D7FE2"/>
                </a:solidFill>
                <a:highlight>
                  <a:srgbClr val="FFFFFE"/>
                </a:highlight>
                <a:latin typeface="Courier New"/>
                <a:ea typeface="Courier New"/>
                <a:cs typeface="Courier New"/>
                <a:sym typeface="Courier New"/>
              </a:rPr>
              <a:t>span</a:t>
            </a:r>
            <a:r>
              <a:rPr b="1" lang="en-GB" sz="950">
                <a:solidFill>
                  <a:srgbClr val="1F217D"/>
                </a:solidFill>
                <a:highlight>
                  <a:srgbClr val="FFFFFE"/>
                </a:highlight>
                <a:latin typeface="Courier New"/>
                <a:ea typeface="Courier New"/>
                <a:cs typeface="Courier New"/>
                <a:sym typeface="Courier New"/>
              </a:rPr>
              <a:t>&gt;</a:t>
            </a:r>
            <a:r>
              <a:rPr b="1" lang="en-GB" sz="950">
                <a:solidFill>
                  <a:schemeClr val="dk1"/>
                </a:solidFill>
                <a:highlight>
                  <a:srgbClr val="FFFFFE"/>
                </a:highlight>
                <a:latin typeface="Courier New"/>
                <a:ea typeface="Courier New"/>
                <a:cs typeface="Courier New"/>
                <a:sym typeface="Courier New"/>
              </a:rPr>
              <a:t>This is an inline element</a:t>
            </a:r>
            <a:r>
              <a:rPr b="1" lang="en-GB" sz="950">
                <a:solidFill>
                  <a:srgbClr val="1F217D"/>
                </a:solidFill>
                <a:highlight>
                  <a:srgbClr val="FFFFFE"/>
                </a:highlight>
                <a:latin typeface="Courier New"/>
                <a:ea typeface="Courier New"/>
                <a:cs typeface="Courier New"/>
                <a:sym typeface="Courier New"/>
              </a:rPr>
              <a:t>&lt;/</a:t>
            </a:r>
            <a:r>
              <a:rPr b="1" lang="en-GB" sz="950">
                <a:solidFill>
                  <a:srgbClr val="4D7FE2"/>
                </a:solidFill>
                <a:highlight>
                  <a:srgbClr val="FFFFFE"/>
                </a:highlight>
                <a:latin typeface="Courier New"/>
                <a:ea typeface="Courier New"/>
                <a:cs typeface="Courier New"/>
                <a:sym typeface="Courier New"/>
              </a:rPr>
              <a:t>span</a:t>
            </a:r>
            <a:r>
              <a:rPr b="1" lang="en-GB" sz="950">
                <a:solidFill>
                  <a:srgbClr val="1F217D"/>
                </a:solidFill>
                <a:highlight>
                  <a:srgbClr val="FFFFFE"/>
                </a:highlight>
                <a:latin typeface="Courier New"/>
                <a:ea typeface="Courier New"/>
                <a:cs typeface="Courier New"/>
                <a:sym typeface="Courier New"/>
              </a:rPr>
              <a:t>&gt;</a:t>
            </a:r>
            <a:endParaRPr b="1" sz="950">
              <a:solidFill>
                <a:srgbClr val="1F217D"/>
              </a:solidFill>
              <a:highlight>
                <a:srgbClr val="FFFFF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GB" sz="950">
                <a:solidFill>
                  <a:schemeClr val="dk1"/>
                </a:solidFill>
                <a:highlight>
                  <a:srgbClr val="FFFFFE"/>
                </a:highlight>
                <a:latin typeface="Courier New"/>
                <a:ea typeface="Courier New"/>
                <a:cs typeface="Courier New"/>
                <a:sym typeface="Courier New"/>
              </a:rPr>
              <a:t>  </a:t>
            </a:r>
            <a:endParaRPr b="1" sz="950">
              <a:solidFill>
                <a:schemeClr val="dk1"/>
              </a:solidFill>
              <a:highlight>
                <a:srgbClr val="FFFFF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GB" sz="950">
                <a:solidFill>
                  <a:srgbClr val="AAAAAA"/>
                </a:solidFill>
                <a:highlight>
                  <a:srgbClr val="FFFFFE"/>
                </a:highlight>
                <a:latin typeface="Courier New"/>
                <a:ea typeface="Courier New"/>
                <a:cs typeface="Courier New"/>
                <a:sym typeface="Courier New"/>
              </a:rPr>
              <a:t>&lt;!--</a:t>
            </a:r>
            <a:r>
              <a:rPr b="1" i="1" lang="en-GB" sz="950">
                <a:solidFill>
                  <a:srgbClr val="AAAAAA"/>
                </a:solidFill>
                <a:highlight>
                  <a:srgbClr val="FFFFFE"/>
                </a:highlight>
                <a:latin typeface="Courier New"/>
                <a:ea typeface="Courier New"/>
                <a:cs typeface="Courier New"/>
                <a:sym typeface="Courier New"/>
              </a:rPr>
              <a:t> the H1 is a block element </a:t>
            </a:r>
            <a:r>
              <a:rPr b="1" lang="en-GB" sz="950">
                <a:solidFill>
                  <a:srgbClr val="AAAAAA"/>
                </a:solidFill>
                <a:highlight>
                  <a:srgbClr val="FFFFFE"/>
                </a:highlight>
                <a:latin typeface="Courier New"/>
                <a:ea typeface="Courier New"/>
                <a:cs typeface="Courier New"/>
                <a:sym typeface="Courier New"/>
              </a:rPr>
              <a:t>--&gt;</a:t>
            </a:r>
            <a:endParaRPr b="1" sz="950">
              <a:solidFill>
                <a:srgbClr val="AAAAAA"/>
              </a:solidFill>
              <a:highlight>
                <a:srgbClr val="FFFFF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GB" sz="950">
                <a:solidFill>
                  <a:srgbClr val="1F217D"/>
                </a:solidFill>
                <a:highlight>
                  <a:srgbClr val="FFFFFE"/>
                </a:highlight>
                <a:latin typeface="Courier New"/>
                <a:ea typeface="Courier New"/>
                <a:cs typeface="Courier New"/>
                <a:sym typeface="Courier New"/>
              </a:rPr>
              <a:t>&lt;</a:t>
            </a:r>
            <a:r>
              <a:rPr b="1" lang="en-GB" sz="950">
                <a:solidFill>
                  <a:srgbClr val="4D7FE2"/>
                </a:solidFill>
                <a:highlight>
                  <a:srgbClr val="FFFFFE"/>
                </a:highlight>
                <a:latin typeface="Courier New"/>
                <a:ea typeface="Courier New"/>
                <a:cs typeface="Courier New"/>
                <a:sym typeface="Courier New"/>
              </a:rPr>
              <a:t>h1</a:t>
            </a:r>
            <a:r>
              <a:rPr b="1" lang="en-GB" sz="950">
                <a:solidFill>
                  <a:srgbClr val="1F217D"/>
                </a:solidFill>
                <a:highlight>
                  <a:srgbClr val="FFFFFE"/>
                </a:highlight>
                <a:latin typeface="Courier New"/>
                <a:ea typeface="Courier New"/>
                <a:cs typeface="Courier New"/>
                <a:sym typeface="Courier New"/>
              </a:rPr>
              <a:t>&gt;</a:t>
            </a:r>
            <a:r>
              <a:rPr b="1" lang="en-GB" sz="950">
                <a:solidFill>
                  <a:schemeClr val="dk1"/>
                </a:solidFill>
                <a:highlight>
                  <a:srgbClr val="FFFFFE"/>
                </a:highlight>
                <a:latin typeface="Courier New"/>
                <a:ea typeface="Courier New"/>
                <a:cs typeface="Courier New"/>
                <a:sym typeface="Courier New"/>
              </a:rPr>
              <a:t>Welcome to </a:t>
            </a:r>
            <a:r>
              <a:rPr b="1" lang="en-GB" sz="950">
                <a:solidFill>
                  <a:srgbClr val="1F217D"/>
                </a:solidFill>
                <a:highlight>
                  <a:srgbClr val="FFFFFE"/>
                </a:highlight>
                <a:latin typeface="Courier New"/>
                <a:ea typeface="Courier New"/>
                <a:cs typeface="Courier New"/>
                <a:sym typeface="Courier New"/>
              </a:rPr>
              <a:t>&lt;</a:t>
            </a:r>
            <a:r>
              <a:rPr b="1" lang="en-GB" sz="950">
                <a:solidFill>
                  <a:srgbClr val="4D7FE2"/>
                </a:solidFill>
                <a:highlight>
                  <a:srgbClr val="FFFFFE"/>
                </a:highlight>
                <a:latin typeface="Courier New"/>
                <a:ea typeface="Courier New"/>
                <a:cs typeface="Courier New"/>
                <a:sym typeface="Courier New"/>
              </a:rPr>
              <a:t>span</a:t>
            </a:r>
            <a:r>
              <a:rPr b="1" lang="en-GB" sz="950">
                <a:solidFill>
                  <a:srgbClr val="1F217D"/>
                </a:solidFill>
                <a:highlight>
                  <a:srgbClr val="FFFFFE"/>
                </a:highlight>
                <a:latin typeface="Courier New"/>
                <a:ea typeface="Courier New"/>
                <a:cs typeface="Courier New"/>
                <a:sym typeface="Courier New"/>
              </a:rPr>
              <a:t>&gt;</a:t>
            </a:r>
            <a:r>
              <a:rPr b="1" lang="en-GB" sz="950">
                <a:solidFill>
                  <a:schemeClr val="dk1"/>
                </a:solidFill>
                <a:highlight>
                  <a:srgbClr val="FFFFFE"/>
                </a:highlight>
                <a:latin typeface="Courier New"/>
                <a:ea typeface="Courier New"/>
                <a:cs typeface="Courier New"/>
                <a:sym typeface="Courier New"/>
              </a:rPr>
              <a:t>Interactive Development</a:t>
            </a:r>
            <a:r>
              <a:rPr b="1" lang="en-GB" sz="950">
                <a:solidFill>
                  <a:srgbClr val="1F217D"/>
                </a:solidFill>
                <a:highlight>
                  <a:srgbClr val="FFFFFE"/>
                </a:highlight>
                <a:latin typeface="Courier New"/>
                <a:ea typeface="Courier New"/>
                <a:cs typeface="Courier New"/>
                <a:sym typeface="Courier New"/>
              </a:rPr>
              <a:t>&lt;/</a:t>
            </a:r>
            <a:r>
              <a:rPr b="1" lang="en-GB" sz="950">
                <a:solidFill>
                  <a:srgbClr val="4D7FE2"/>
                </a:solidFill>
                <a:highlight>
                  <a:srgbClr val="FFFFFE"/>
                </a:highlight>
                <a:latin typeface="Courier New"/>
                <a:ea typeface="Courier New"/>
                <a:cs typeface="Courier New"/>
                <a:sym typeface="Courier New"/>
              </a:rPr>
              <a:t>span</a:t>
            </a:r>
            <a:r>
              <a:rPr b="1" lang="en-GB" sz="950">
                <a:solidFill>
                  <a:srgbClr val="1F217D"/>
                </a:solidFill>
                <a:highlight>
                  <a:srgbClr val="FFFFFE"/>
                </a:highlight>
                <a:latin typeface="Courier New"/>
                <a:ea typeface="Courier New"/>
                <a:cs typeface="Courier New"/>
                <a:sym typeface="Courier New"/>
              </a:rPr>
              <a:t>&gt;&lt;/</a:t>
            </a:r>
            <a:r>
              <a:rPr b="1" lang="en-GB" sz="950">
                <a:solidFill>
                  <a:srgbClr val="4D7FE2"/>
                </a:solidFill>
                <a:highlight>
                  <a:srgbClr val="FFFFFE"/>
                </a:highlight>
                <a:latin typeface="Courier New"/>
                <a:ea typeface="Courier New"/>
                <a:cs typeface="Courier New"/>
                <a:sym typeface="Courier New"/>
              </a:rPr>
              <a:t>h1</a:t>
            </a:r>
            <a:r>
              <a:rPr b="1" lang="en-GB" sz="950">
                <a:solidFill>
                  <a:srgbClr val="1F217D"/>
                </a:solidFill>
                <a:highlight>
                  <a:srgbClr val="FFFFFE"/>
                </a:highlight>
                <a:latin typeface="Courier New"/>
                <a:ea typeface="Courier New"/>
                <a:cs typeface="Courier New"/>
                <a:sym typeface="Courier New"/>
              </a:rPr>
              <a:t>&gt;</a:t>
            </a:r>
            <a:endParaRPr b="1" sz="950">
              <a:solidFill>
                <a:srgbClr val="1F217D"/>
              </a:solidFill>
              <a:highlight>
                <a:srgbClr val="FFFFFE"/>
              </a:highlight>
              <a:latin typeface="Courier New"/>
              <a:ea typeface="Courier New"/>
              <a:cs typeface="Courier New"/>
              <a:sym typeface="Courier New"/>
            </a:endParaRPr>
          </a:p>
          <a:p>
            <a:pPr indent="0" lvl="0" marL="0" marR="0" rtl="0" algn="l">
              <a:lnSpc>
                <a:spcPct val="115000"/>
              </a:lnSpc>
              <a:spcBef>
                <a:spcPts val="0"/>
              </a:spcBef>
              <a:spcAft>
                <a:spcPts val="0"/>
              </a:spcAft>
              <a:buNone/>
            </a:pPr>
            <a:r>
              <a:t/>
            </a:r>
            <a:endParaRPr b="1" sz="1200">
              <a:solidFill>
                <a:srgbClr val="89DDFF"/>
              </a:solidFill>
              <a:latin typeface="Courier New"/>
              <a:ea typeface="Courier New"/>
              <a:cs typeface="Courier New"/>
              <a:sym typeface="Courier New"/>
            </a:endParaRPr>
          </a:p>
        </p:txBody>
      </p:sp>
      <p:sp>
        <p:nvSpPr>
          <p:cNvPr id="1239" name="Google Shape;1239;p95"/>
          <p:cNvSpPr/>
          <p:nvPr/>
        </p:nvSpPr>
        <p:spPr>
          <a:xfrm>
            <a:off x="266701" y="1194744"/>
            <a:ext cx="4572000" cy="15234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b="1" lang="en-GB" sz="900">
                <a:solidFill>
                  <a:srgbClr val="89DDFF"/>
                </a:solidFill>
                <a:latin typeface="Courier New"/>
                <a:ea typeface="Courier New"/>
                <a:cs typeface="Courier New"/>
                <a:sym typeface="Courier New"/>
              </a:rPr>
              <a:t>&lt;</a:t>
            </a:r>
            <a:r>
              <a:rPr b="1" lang="en-GB" sz="900">
                <a:solidFill>
                  <a:srgbClr val="F07178"/>
                </a:solidFill>
                <a:latin typeface="Courier New"/>
                <a:ea typeface="Courier New"/>
                <a:cs typeface="Courier New"/>
                <a:sym typeface="Courier New"/>
              </a:rPr>
              <a:t>style</a:t>
            </a:r>
            <a:r>
              <a:rPr b="1" lang="en-GB" sz="900">
                <a:solidFill>
                  <a:srgbClr val="89DDFF"/>
                </a:solidFill>
                <a:latin typeface="Courier New"/>
                <a:ea typeface="Courier New"/>
                <a:cs typeface="Courier New"/>
                <a:sym typeface="Courier New"/>
              </a:rPr>
              <a:t>&gt;</a:t>
            </a:r>
            <a:endParaRPr b="1" sz="900">
              <a:solidFill>
                <a:srgbClr val="8F93A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GB" sz="900">
                <a:solidFill>
                  <a:srgbClr val="800000"/>
                </a:solidFill>
                <a:highlight>
                  <a:srgbClr val="FFFFFE"/>
                </a:highlight>
                <a:latin typeface="Courier New"/>
                <a:ea typeface="Courier New"/>
                <a:cs typeface="Courier New"/>
                <a:sym typeface="Courier New"/>
              </a:rPr>
              <a:t>div</a:t>
            </a:r>
            <a:r>
              <a:rPr b="1" lang="en-GB"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GB" sz="900">
                <a:solidFill>
                  <a:schemeClr val="dk1"/>
                </a:solidFill>
                <a:highlight>
                  <a:srgbClr val="FFFFFE"/>
                </a:highlight>
                <a:latin typeface="Courier New"/>
                <a:ea typeface="Courier New"/>
                <a:cs typeface="Courier New"/>
                <a:sym typeface="Courier New"/>
              </a:rPr>
              <a:t> </a:t>
            </a:r>
            <a:r>
              <a:rPr b="1" lang="en-GB" sz="900">
                <a:solidFill>
                  <a:srgbClr val="FF0000"/>
                </a:solidFill>
                <a:highlight>
                  <a:srgbClr val="FFFFFE"/>
                </a:highlight>
                <a:latin typeface="Courier New"/>
                <a:ea typeface="Courier New"/>
                <a:cs typeface="Courier New"/>
                <a:sym typeface="Courier New"/>
              </a:rPr>
              <a:t>border:</a:t>
            </a:r>
            <a:r>
              <a:rPr b="1" lang="en-GB" sz="900">
                <a:solidFill>
                  <a:schemeClr val="dk1"/>
                </a:solidFill>
                <a:highlight>
                  <a:srgbClr val="FFFFFE"/>
                </a:highlight>
                <a:latin typeface="Courier New"/>
                <a:ea typeface="Courier New"/>
                <a:cs typeface="Courier New"/>
                <a:sym typeface="Courier New"/>
              </a:rPr>
              <a:t> </a:t>
            </a:r>
            <a:r>
              <a:rPr b="1" lang="en-GB" sz="900">
                <a:solidFill>
                  <a:srgbClr val="09885A"/>
                </a:solidFill>
                <a:highlight>
                  <a:srgbClr val="FFFFFE"/>
                </a:highlight>
                <a:latin typeface="Courier New"/>
                <a:ea typeface="Courier New"/>
                <a:cs typeface="Courier New"/>
                <a:sym typeface="Courier New"/>
              </a:rPr>
              <a:t>1px</a:t>
            </a:r>
            <a:r>
              <a:rPr b="1" lang="en-GB" sz="900">
                <a:solidFill>
                  <a:schemeClr val="dk1"/>
                </a:solidFill>
                <a:highlight>
                  <a:srgbClr val="FFFFFE"/>
                </a:highlight>
                <a:latin typeface="Courier New"/>
                <a:ea typeface="Courier New"/>
                <a:cs typeface="Courier New"/>
                <a:sym typeface="Courier New"/>
              </a:rPr>
              <a:t> </a:t>
            </a:r>
            <a:r>
              <a:rPr b="1" lang="en-GB" sz="900">
                <a:solidFill>
                  <a:srgbClr val="0451A5"/>
                </a:solidFill>
                <a:highlight>
                  <a:srgbClr val="FFFFFE"/>
                </a:highlight>
                <a:latin typeface="Courier New"/>
                <a:ea typeface="Courier New"/>
                <a:cs typeface="Courier New"/>
                <a:sym typeface="Courier New"/>
              </a:rPr>
              <a:t>solid</a:t>
            </a:r>
            <a:r>
              <a:rPr b="1" lang="en-GB" sz="900">
                <a:solidFill>
                  <a:schemeClr val="dk1"/>
                </a:solidFill>
                <a:highlight>
                  <a:srgbClr val="FFFFFE"/>
                </a:highlight>
                <a:latin typeface="Courier New"/>
                <a:ea typeface="Courier New"/>
                <a:cs typeface="Courier New"/>
                <a:sym typeface="Courier New"/>
              </a:rPr>
              <a:t> </a:t>
            </a:r>
            <a:r>
              <a:rPr b="1" lang="en-GB" sz="900">
                <a:solidFill>
                  <a:srgbClr val="0451A5"/>
                </a:solidFill>
                <a:highlight>
                  <a:srgbClr val="FFFFFE"/>
                </a:highlight>
                <a:latin typeface="Courier New"/>
                <a:ea typeface="Courier New"/>
                <a:cs typeface="Courier New"/>
                <a:sym typeface="Courier New"/>
              </a:rPr>
              <a:t>red</a:t>
            </a:r>
            <a:r>
              <a:rPr b="1" lang="en-GB"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GB"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GB" sz="900">
                <a:solidFill>
                  <a:srgbClr val="800000"/>
                </a:solidFill>
                <a:highlight>
                  <a:srgbClr val="FFFFFE"/>
                </a:highlight>
                <a:latin typeface="Courier New"/>
                <a:ea typeface="Courier New"/>
                <a:cs typeface="Courier New"/>
                <a:sym typeface="Courier New"/>
              </a:rPr>
              <a:t>span</a:t>
            </a:r>
            <a:r>
              <a:rPr b="1" lang="en-GB"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GB" sz="900">
                <a:solidFill>
                  <a:schemeClr val="dk1"/>
                </a:solidFill>
                <a:highlight>
                  <a:srgbClr val="FFFFFE"/>
                </a:highlight>
                <a:latin typeface="Courier New"/>
                <a:ea typeface="Courier New"/>
                <a:cs typeface="Courier New"/>
                <a:sym typeface="Courier New"/>
              </a:rPr>
              <a:t> </a:t>
            </a:r>
            <a:r>
              <a:rPr b="1" lang="en-GB" sz="900">
                <a:solidFill>
                  <a:srgbClr val="FF0000"/>
                </a:solidFill>
                <a:highlight>
                  <a:srgbClr val="FFFFFE"/>
                </a:highlight>
                <a:latin typeface="Courier New"/>
                <a:ea typeface="Courier New"/>
                <a:cs typeface="Courier New"/>
                <a:sym typeface="Courier New"/>
              </a:rPr>
              <a:t>border:</a:t>
            </a:r>
            <a:r>
              <a:rPr b="1" lang="en-GB" sz="900">
                <a:solidFill>
                  <a:schemeClr val="dk1"/>
                </a:solidFill>
                <a:highlight>
                  <a:srgbClr val="FFFFFE"/>
                </a:highlight>
                <a:latin typeface="Courier New"/>
                <a:ea typeface="Courier New"/>
                <a:cs typeface="Courier New"/>
                <a:sym typeface="Courier New"/>
              </a:rPr>
              <a:t> </a:t>
            </a:r>
            <a:r>
              <a:rPr b="1" lang="en-GB" sz="900">
                <a:solidFill>
                  <a:srgbClr val="09885A"/>
                </a:solidFill>
                <a:highlight>
                  <a:srgbClr val="FFFFFE"/>
                </a:highlight>
                <a:latin typeface="Courier New"/>
                <a:ea typeface="Courier New"/>
                <a:cs typeface="Courier New"/>
                <a:sym typeface="Courier New"/>
              </a:rPr>
              <a:t>1px</a:t>
            </a:r>
            <a:r>
              <a:rPr b="1" lang="en-GB" sz="900">
                <a:solidFill>
                  <a:schemeClr val="dk1"/>
                </a:solidFill>
                <a:highlight>
                  <a:srgbClr val="FFFFFE"/>
                </a:highlight>
                <a:latin typeface="Courier New"/>
                <a:ea typeface="Courier New"/>
                <a:cs typeface="Courier New"/>
                <a:sym typeface="Courier New"/>
              </a:rPr>
              <a:t> </a:t>
            </a:r>
            <a:r>
              <a:rPr b="1" lang="en-GB" sz="900">
                <a:solidFill>
                  <a:srgbClr val="0451A5"/>
                </a:solidFill>
                <a:highlight>
                  <a:srgbClr val="FFFFFE"/>
                </a:highlight>
                <a:latin typeface="Courier New"/>
                <a:ea typeface="Courier New"/>
                <a:cs typeface="Courier New"/>
                <a:sym typeface="Courier New"/>
              </a:rPr>
              <a:t>solid</a:t>
            </a:r>
            <a:r>
              <a:rPr b="1" lang="en-GB" sz="900">
                <a:solidFill>
                  <a:schemeClr val="dk1"/>
                </a:solidFill>
                <a:highlight>
                  <a:srgbClr val="FFFFFE"/>
                </a:highlight>
                <a:latin typeface="Courier New"/>
                <a:ea typeface="Courier New"/>
                <a:cs typeface="Courier New"/>
                <a:sym typeface="Courier New"/>
              </a:rPr>
              <a:t> </a:t>
            </a:r>
            <a:r>
              <a:rPr b="1" lang="en-GB" sz="900">
                <a:solidFill>
                  <a:srgbClr val="0451A5"/>
                </a:solidFill>
                <a:highlight>
                  <a:srgbClr val="FFFFFE"/>
                </a:highlight>
                <a:latin typeface="Courier New"/>
                <a:ea typeface="Courier New"/>
                <a:cs typeface="Courier New"/>
                <a:sym typeface="Courier New"/>
              </a:rPr>
              <a:t>green</a:t>
            </a:r>
            <a:r>
              <a:rPr b="1" lang="en-GB" sz="900">
                <a:solidFill>
                  <a:schemeClr val="dk1"/>
                </a:solidFill>
                <a:highlight>
                  <a:srgbClr val="FFFFFE"/>
                </a:highlight>
                <a:latin typeface="Courier New"/>
                <a:ea typeface="Courier New"/>
                <a:cs typeface="Courier New"/>
                <a:sym typeface="Courier New"/>
              </a:rPr>
              <a:t>;</a:t>
            </a:r>
            <a:endParaRPr b="1" sz="900">
              <a:solidFill>
                <a:schemeClr val="dk1"/>
              </a:solidFill>
              <a:highlight>
                <a:srgbClr val="FFFFFE"/>
              </a:highlight>
              <a:latin typeface="Courier New"/>
              <a:ea typeface="Courier New"/>
              <a:cs typeface="Courier New"/>
              <a:sym typeface="Courier New"/>
            </a:endParaRPr>
          </a:p>
          <a:p>
            <a:pPr indent="0" lvl="0" marL="0" rtl="0" algn="l">
              <a:lnSpc>
                <a:spcPct val="115000"/>
              </a:lnSpc>
              <a:spcBef>
                <a:spcPts val="0"/>
              </a:spcBef>
              <a:spcAft>
                <a:spcPts val="0"/>
              </a:spcAft>
              <a:buSzPts val="1100"/>
              <a:buNone/>
            </a:pPr>
            <a:r>
              <a:rPr b="1" lang="en-GB" sz="900">
                <a:solidFill>
                  <a:schemeClr val="dk1"/>
                </a:solidFill>
                <a:highlight>
                  <a:srgbClr val="FFFFFE"/>
                </a:highlight>
                <a:latin typeface="Courier New"/>
                <a:ea typeface="Courier New"/>
                <a:cs typeface="Courier New"/>
                <a:sym typeface="Courier New"/>
              </a:rPr>
              <a:t>}</a:t>
            </a:r>
            <a:endParaRPr b="1" sz="900">
              <a:solidFill>
                <a:srgbClr val="F07178"/>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b="1" lang="en-GB" sz="900">
                <a:solidFill>
                  <a:srgbClr val="89DDFF"/>
                </a:solidFill>
                <a:latin typeface="Courier New"/>
                <a:ea typeface="Courier New"/>
                <a:cs typeface="Courier New"/>
                <a:sym typeface="Courier New"/>
              </a:rPr>
              <a:t>&lt;/</a:t>
            </a:r>
            <a:r>
              <a:rPr b="1" lang="en-GB" sz="900">
                <a:solidFill>
                  <a:srgbClr val="F07178"/>
                </a:solidFill>
                <a:latin typeface="Courier New"/>
                <a:ea typeface="Courier New"/>
                <a:cs typeface="Courier New"/>
                <a:sym typeface="Courier New"/>
              </a:rPr>
              <a:t>style</a:t>
            </a:r>
            <a:r>
              <a:rPr b="1" lang="en-GB" sz="900">
                <a:solidFill>
                  <a:srgbClr val="89DDFF"/>
                </a:solidFill>
                <a:latin typeface="Courier New"/>
                <a:ea typeface="Courier New"/>
                <a:cs typeface="Courier New"/>
                <a:sym typeface="Courier New"/>
              </a:rPr>
              <a:t>&gt;</a:t>
            </a:r>
            <a:endParaRPr b="1" sz="900">
              <a:solidFill>
                <a:srgbClr val="8F93A2"/>
              </a:solidFill>
              <a:latin typeface="Courier New"/>
              <a:ea typeface="Courier New"/>
              <a:cs typeface="Courier New"/>
              <a:sym typeface="Courier New"/>
            </a:endParaRPr>
          </a:p>
        </p:txBody>
      </p:sp>
      <p:sp>
        <p:nvSpPr>
          <p:cNvPr id="1240" name="Google Shape;1240;p95"/>
          <p:cNvSpPr txBox="1"/>
          <p:nvPr/>
        </p:nvSpPr>
        <p:spPr>
          <a:xfrm>
            <a:off x="4923575" y="2414825"/>
            <a:ext cx="41553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u="sng">
                <a:solidFill>
                  <a:schemeClr val="hlink"/>
                </a:solidFill>
                <a:latin typeface="Calibri"/>
                <a:ea typeface="Calibri"/>
                <a:cs typeface="Calibri"/>
                <a:sym typeface="Calibri"/>
                <a:hlinkClick r:id="rId3"/>
              </a:rPr>
              <a:t>https://replit.com/@immalcolm/divspan-example</a:t>
            </a:r>
            <a:endParaRPr sz="900">
              <a:latin typeface="Calibri"/>
              <a:ea typeface="Calibri"/>
              <a:cs typeface="Calibri"/>
              <a:sym typeface="Calibri"/>
            </a:endParaRPr>
          </a:p>
          <a:p>
            <a:pPr indent="0" lvl="0" marL="0" rtl="0" algn="r">
              <a:spcBef>
                <a:spcPts val="0"/>
              </a:spcBef>
              <a:spcAft>
                <a:spcPts val="0"/>
              </a:spcAft>
              <a:buNone/>
            </a:pPr>
            <a:r>
              <a:t/>
            </a:r>
            <a:endParaRPr sz="900">
              <a:latin typeface="Calibri"/>
              <a:ea typeface="Calibri"/>
              <a:cs typeface="Calibri"/>
              <a:sym typeface="Calibri"/>
            </a:endParaRPr>
          </a:p>
        </p:txBody>
      </p:sp>
      <p:pic>
        <p:nvPicPr>
          <p:cNvPr id="1241" name="Google Shape;1241;p95"/>
          <p:cNvPicPr preferRelativeResize="0"/>
          <p:nvPr/>
        </p:nvPicPr>
        <p:blipFill>
          <a:blip r:embed="rId4">
            <a:alphaModFix/>
          </a:blip>
          <a:stretch>
            <a:fillRect/>
          </a:stretch>
        </p:blipFill>
        <p:spPr>
          <a:xfrm>
            <a:off x="2855407" y="1276651"/>
            <a:ext cx="6184093" cy="1147100"/>
          </a:xfrm>
          <a:prstGeom prst="rect">
            <a:avLst/>
          </a:prstGeom>
          <a:noFill/>
          <a:ln>
            <a:noFill/>
          </a:ln>
        </p:spPr>
      </p:pic>
      <p:sp>
        <p:nvSpPr>
          <p:cNvPr id="1242" name="Google Shape;1242;p9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243" name="Google Shape;1243;p95"/>
          <p:cNvPicPr preferRelativeResize="0"/>
          <p:nvPr/>
        </p:nvPicPr>
        <p:blipFill rotWithShape="1">
          <a:blip r:embed="rId5">
            <a:alphaModFix/>
          </a:blip>
          <a:srcRect b="0" l="0" r="0" t="0"/>
          <a:stretch/>
        </p:blipFill>
        <p:spPr>
          <a:xfrm rot="5400000">
            <a:off x="-11" y="4287237"/>
            <a:ext cx="856264" cy="856264"/>
          </a:xfrm>
          <a:prstGeom prst="rect">
            <a:avLst/>
          </a:prstGeom>
          <a:noFill/>
          <a:ln>
            <a:noFill/>
          </a:ln>
        </p:spPr>
      </p:pic>
      <p:pic>
        <p:nvPicPr>
          <p:cNvPr id="1244" name="Google Shape;1244;p95"/>
          <p:cNvPicPr preferRelativeResize="0"/>
          <p:nvPr/>
        </p:nvPicPr>
        <p:blipFill rotWithShape="1">
          <a:blip r:embed="rId6">
            <a:alphaModFix/>
          </a:blip>
          <a:srcRect b="0" l="0" r="0" t="0"/>
          <a:stretch/>
        </p:blipFill>
        <p:spPr>
          <a:xfrm rot="5400000">
            <a:off x="236961" y="4007382"/>
            <a:ext cx="856264" cy="856264"/>
          </a:xfrm>
          <a:prstGeom prst="rect">
            <a:avLst/>
          </a:prstGeom>
          <a:noFill/>
          <a:ln>
            <a:noFill/>
          </a:ln>
        </p:spPr>
      </p:pic>
      <p:sp>
        <p:nvSpPr>
          <p:cNvPr id="1245" name="Google Shape;1245;p9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96"/>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1" name="Google Shape;1251;p96"/>
          <p:cNvSpPr txBox="1"/>
          <p:nvPr/>
        </p:nvSpPr>
        <p:spPr>
          <a:xfrm>
            <a:off x="2804550" y="323850"/>
            <a:ext cx="35349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Common HTML Elements</a:t>
            </a:r>
            <a:endParaRPr sz="1100"/>
          </a:p>
        </p:txBody>
      </p:sp>
      <p:sp>
        <p:nvSpPr>
          <p:cNvPr id="1252" name="Google Shape;1252;p96"/>
          <p:cNvSpPr txBox="1"/>
          <p:nvPr/>
        </p:nvSpPr>
        <p:spPr>
          <a:xfrm>
            <a:off x="4161794" y="638675"/>
            <a:ext cx="11967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Calibri"/>
                <a:ea typeface="Calibri"/>
                <a:cs typeface="Calibri"/>
                <a:sym typeface="Calibri"/>
              </a:rPr>
              <a:t>comment</a:t>
            </a:r>
            <a:endParaRPr sz="1100"/>
          </a:p>
        </p:txBody>
      </p:sp>
      <p:sp>
        <p:nvSpPr>
          <p:cNvPr id="1253" name="Google Shape;1253;p96"/>
          <p:cNvSpPr txBox="1"/>
          <p:nvPr/>
        </p:nvSpPr>
        <p:spPr>
          <a:xfrm>
            <a:off x="2265840" y="1418359"/>
            <a:ext cx="4612200" cy="660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In programming, we often use comments to explained our code</a:t>
            </a:r>
            <a:endParaRPr sz="1100"/>
          </a:p>
          <a:p>
            <a:pPr indent="0" lvl="0" marL="0" marR="0" rtl="0" algn="l">
              <a:lnSpc>
                <a:spcPct val="150000"/>
              </a:lnSpc>
              <a:spcBef>
                <a:spcPts val="0"/>
              </a:spcBef>
              <a:spcAft>
                <a:spcPts val="0"/>
              </a:spcAft>
              <a:buNone/>
            </a:pPr>
            <a:r>
              <a:rPr lang="en-GB" sz="1400">
                <a:solidFill>
                  <a:schemeClr val="dk1"/>
                </a:solidFill>
                <a:latin typeface="Calibri"/>
                <a:ea typeface="Calibri"/>
                <a:cs typeface="Calibri"/>
                <a:sym typeface="Calibri"/>
              </a:rPr>
              <a:t>Comments are not displayed to the browser</a:t>
            </a:r>
            <a:endParaRPr sz="1100"/>
          </a:p>
        </p:txBody>
      </p:sp>
      <p:sp>
        <p:nvSpPr>
          <p:cNvPr id="1254" name="Google Shape;1254;p96"/>
          <p:cNvSpPr/>
          <p:nvPr/>
        </p:nvSpPr>
        <p:spPr>
          <a:xfrm>
            <a:off x="1979468" y="2343929"/>
            <a:ext cx="5127900" cy="8694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255" name="Google Shape;1255;p96"/>
          <p:cNvSpPr/>
          <p:nvPr/>
        </p:nvSpPr>
        <p:spPr>
          <a:xfrm>
            <a:off x="2463129" y="2627500"/>
            <a:ext cx="4218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1" lang="en-GB" sz="1400">
                <a:solidFill>
                  <a:srgbClr val="464B5D"/>
                </a:solidFill>
                <a:latin typeface="Arial"/>
                <a:ea typeface="Arial"/>
                <a:cs typeface="Arial"/>
                <a:sym typeface="Arial"/>
              </a:rPr>
              <a:t>&lt;!– this is an example of a comment --&gt;</a:t>
            </a:r>
            <a:endParaRPr b="0" sz="1400">
              <a:solidFill>
                <a:srgbClr val="8F93A2"/>
              </a:solidFill>
              <a:latin typeface="Arial"/>
              <a:ea typeface="Arial"/>
              <a:cs typeface="Arial"/>
              <a:sym typeface="Arial"/>
            </a:endParaRPr>
          </a:p>
        </p:txBody>
      </p:sp>
      <p:sp>
        <p:nvSpPr>
          <p:cNvPr id="1256" name="Google Shape;1256;p9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257" name="Google Shape;1257;p96"/>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1258" name="Google Shape;1258;p96"/>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1259" name="Google Shape;1259;p9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pic>
        <p:nvPicPr>
          <p:cNvPr id="1264" name="Google Shape;1264;p97"/>
          <p:cNvPicPr preferRelativeResize="0"/>
          <p:nvPr/>
        </p:nvPicPr>
        <p:blipFill>
          <a:blip r:embed="rId3">
            <a:alphaModFix/>
          </a:blip>
          <a:stretch>
            <a:fillRect/>
          </a:stretch>
        </p:blipFill>
        <p:spPr>
          <a:xfrm>
            <a:off x="2608625" y="152400"/>
            <a:ext cx="6399567" cy="4838697"/>
          </a:xfrm>
          <a:prstGeom prst="rect">
            <a:avLst/>
          </a:prstGeom>
          <a:noFill/>
          <a:ln>
            <a:noFill/>
          </a:ln>
        </p:spPr>
      </p:pic>
      <p:sp>
        <p:nvSpPr>
          <p:cNvPr id="1265" name="Google Shape;1265;p97"/>
          <p:cNvSpPr txBox="1"/>
          <p:nvPr/>
        </p:nvSpPr>
        <p:spPr>
          <a:xfrm>
            <a:off x="170225" y="206725"/>
            <a:ext cx="2115900" cy="8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latin typeface="Lato"/>
                <a:ea typeface="Lato"/>
                <a:cs typeface="Lato"/>
                <a:sym typeface="Lato"/>
              </a:rPr>
              <a:t>BASIC STRUCTURE </a:t>
            </a:r>
            <a:endParaRPr b="1" sz="2100">
              <a:latin typeface="Lato"/>
              <a:ea typeface="Lato"/>
              <a:cs typeface="Lato"/>
              <a:sym typeface="Lato"/>
            </a:endParaRPr>
          </a:p>
          <a:p>
            <a:pPr indent="0" lvl="0" marL="0" rtl="0" algn="l">
              <a:spcBef>
                <a:spcPts val="0"/>
              </a:spcBef>
              <a:spcAft>
                <a:spcPts val="0"/>
              </a:spcAft>
              <a:buNone/>
            </a:pPr>
            <a:r>
              <a:rPr b="1" lang="en-GB" sz="2100">
                <a:latin typeface="Lato"/>
                <a:ea typeface="Lato"/>
                <a:cs typeface="Lato"/>
                <a:sym typeface="Lato"/>
              </a:rPr>
              <a:t>OF A SITE</a:t>
            </a:r>
            <a:endParaRPr b="1" sz="2100">
              <a:latin typeface="Lato"/>
              <a:ea typeface="Lato"/>
              <a:cs typeface="Lato"/>
              <a:sym typeface="Lato"/>
            </a:endParaRPr>
          </a:p>
        </p:txBody>
      </p:sp>
      <p:sp>
        <p:nvSpPr>
          <p:cNvPr id="1266" name="Google Shape;1266;p97"/>
          <p:cNvSpPr txBox="1"/>
          <p:nvPr/>
        </p:nvSpPr>
        <p:spPr>
          <a:xfrm>
            <a:off x="1503525" y="1098225"/>
            <a:ext cx="587700" cy="276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i="1" lang="en-GB">
                <a:solidFill>
                  <a:schemeClr val="dk1"/>
                </a:solidFill>
                <a:highlight>
                  <a:srgbClr val="FFFF00"/>
                </a:highlight>
                <a:latin typeface="Calibri"/>
                <a:ea typeface="Calibri"/>
                <a:cs typeface="Calibri"/>
                <a:sym typeface="Calibri"/>
              </a:rPr>
              <a:t>Logo</a:t>
            </a:r>
            <a:endParaRPr sz="1100">
              <a:highlight>
                <a:srgbClr val="FFFF00"/>
              </a:highlight>
            </a:endParaRPr>
          </a:p>
        </p:txBody>
      </p:sp>
      <p:cxnSp>
        <p:nvCxnSpPr>
          <p:cNvPr id="1267" name="Google Shape;1267;p97"/>
          <p:cNvCxnSpPr/>
          <p:nvPr/>
        </p:nvCxnSpPr>
        <p:spPr>
          <a:xfrm rot="10800000">
            <a:off x="2286225" y="2571750"/>
            <a:ext cx="3552600" cy="0"/>
          </a:xfrm>
          <a:prstGeom prst="straightConnector1">
            <a:avLst/>
          </a:prstGeom>
          <a:noFill/>
          <a:ln cap="flat" cmpd="sng" w="9525">
            <a:solidFill>
              <a:srgbClr val="7F7F7F"/>
            </a:solidFill>
            <a:prstDash val="solid"/>
            <a:miter lim="800000"/>
            <a:headEnd len="sm" w="sm" type="none"/>
            <a:tailEnd len="sm" w="sm" type="none"/>
          </a:ln>
        </p:spPr>
      </p:cxnSp>
      <p:sp>
        <p:nvSpPr>
          <p:cNvPr id="1268" name="Google Shape;1268;p97"/>
          <p:cNvSpPr txBox="1"/>
          <p:nvPr/>
        </p:nvSpPr>
        <p:spPr>
          <a:xfrm>
            <a:off x="5857875" y="707700"/>
            <a:ext cx="1695300" cy="276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i="1" lang="en-GB">
                <a:solidFill>
                  <a:schemeClr val="dk1"/>
                </a:solidFill>
                <a:highlight>
                  <a:srgbClr val="FFFF00"/>
                </a:highlight>
                <a:latin typeface="Calibri"/>
                <a:ea typeface="Calibri"/>
                <a:cs typeface="Calibri"/>
                <a:sym typeface="Calibri"/>
              </a:rPr>
              <a:t>Navigation</a:t>
            </a:r>
            <a:endParaRPr sz="1100">
              <a:highlight>
                <a:srgbClr val="FFFF00"/>
              </a:highlight>
            </a:endParaRPr>
          </a:p>
        </p:txBody>
      </p:sp>
      <p:cxnSp>
        <p:nvCxnSpPr>
          <p:cNvPr id="1269" name="Google Shape;1269;p97"/>
          <p:cNvCxnSpPr/>
          <p:nvPr/>
        </p:nvCxnSpPr>
        <p:spPr>
          <a:xfrm rot="10800000">
            <a:off x="1962278" y="4536743"/>
            <a:ext cx="871800" cy="0"/>
          </a:xfrm>
          <a:prstGeom prst="straightConnector1">
            <a:avLst/>
          </a:prstGeom>
          <a:noFill/>
          <a:ln cap="flat" cmpd="sng" w="9525">
            <a:solidFill>
              <a:srgbClr val="7F7F7F"/>
            </a:solidFill>
            <a:prstDash val="solid"/>
            <a:miter lim="800000"/>
            <a:headEnd len="sm" w="sm" type="none"/>
            <a:tailEnd len="sm" w="sm" type="none"/>
          </a:ln>
        </p:spPr>
      </p:cxnSp>
      <p:sp>
        <p:nvSpPr>
          <p:cNvPr id="1270" name="Google Shape;1270;p97"/>
          <p:cNvSpPr txBox="1"/>
          <p:nvPr/>
        </p:nvSpPr>
        <p:spPr>
          <a:xfrm>
            <a:off x="895350" y="4398300"/>
            <a:ext cx="1066800" cy="276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i="1" lang="en-GB">
                <a:solidFill>
                  <a:schemeClr val="dk1"/>
                </a:solidFill>
                <a:highlight>
                  <a:srgbClr val="FFFF00"/>
                </a:highlight>
                <a:latin typeface="Calibri"/>
                <a:ea typeface="Calibri"/>
                <a:cs typeface="Calibri"/>
                <a:sym typeface="Calibri"/>
              </a:rPr>
              <a:t>Footer</a:t>
            </a:r>
            <a:endParaRPr sz="1100">
              <a:highlight>
                <a:srgbClr val="FFFF00"/>
              </a:highlight>
            </a:endParaRPr>
          </a:p>
        </p:txBody>
      </p:sp>
      <p:sp>
        <p:nvSpPr>
          <p:cNvPr id="1271" name="Google Shape;1271;p97"/>
          <p:cNvSpPr txBox="1"/>
          <p:nvPr/>
        </p:nvSpPr>
        <p:spPr>
          <a:xfrm>
            <a:off x="1219325" y="2433288"/>
            <a:ext cx="1066800" cy="276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i="1" lang="en-GB">
                <a:solidFill>
                  <a:schemeClr val="dk1"/>
                </a:solidFill>
                <a:highlight>
                  <a:srgbClr val="FFFF00"/>
                </a:highlight>
                <a:latin typeface="Calibri"/>
                <a:ea typeface="Calibri"/>
                <a:cs typeface="Calibri"/>
                <a:sym typeface="Calibri"/>
              </a:rPr>
              <a:t>Images</a:t>
            </a:r>
            <a:endParaRPr sz="1100">
              <a:highlight>
                <a:srgbClr val="FFFF00"/>
              </a:highlight>
            </a:endParaRPr>
          </a:p>
        </p:txBody>
      </p:sp>
      <p:cxnSp>
        <p:nvCxnSpPr>
          <p:cNvPr id="1272" name="Google Shape;1272;p97"/>
          <p:cNvCxnSpPr/>
          <p:nvPr/>
        </p:nvCxnSpPr>
        <p:spPr>
          <a:xfrm rot="10800000">
            <a:off x="2124003" y="1236693"/>
            <a:ext cx="871800" cy="0"/>
          </a:xfrm>
          <a:prstGeom prst="straightConnector1">
            <a:avLst/>
          </a:prstGeom>
          <a:noFill/>
          <a:ln cap="flat" cmpd="sng" w="9525">
            <a:solidFill>
              <a:srgbClr val="7F7F7F"/>
            </a:solidFill>
            <a:prstDash val="solid"/>
            <a:miter lim="800000"/>
            <a:headEnd len="sm" w="sm" type="none"/>
            <a:tailEnd len="sm" w="sm" type="none"/>
          </a:ln>
        </p:spPr>
      </p:cxnSp>
      <p:cxnSp>
        <p:nvCxnSpPr>
          <p:cNvPr id="1273" name="Google Shape;1273;p97"/>
          <p:cNvCxnSpPr>
            <a:stCxn id="1268" idx="2"/>
          </p:cNvCxnSpPr>
          <p:nvPr/>
        </p:nvCxnSpPr>
        <p:spPr>
          <a:xfrm flipH="1">
            <a:off x="6229425" y="984600"/>
            <a:ext cx="476100" cy="148800"/>
          </a:xfrm>
          <a:prstGeom prst="straightConnector1">
            <a:avLst/>
          </a:prstGeom>
          <a:noFill/>
          <a:ln cap="flat" cmpd="sng" w="9525">
            <a:solidFill>
              <a:srgbClr val="7F7F7F"/>
            </a:solidFill>
            <a:prstDash val="solid"/>
            <a:miter lim="800000"/>
            <a:headEnd len="sm" w="sm" type="none"/>
            <a:tailEnd len="sm" w="sm" type="none"/>
          </a:ln>
        </p:spPr>
      </p:cxnSp>
      <p:cxnSp>
        <p:nvCxnSpPr>
          <p:cNvPr id="1274" name="Google Shape;1274;p97"/>
          <p:cNvCxnSpPr/>
          <p:nvPr/>
        </p:nvCxnSpPr>
        <p:spPr>
          <a:xfrm rot="10800000">
            <a:off x="2495478" y="3065468"/>
            <a:ext cx="871800" cy="0"/>
          </a:xfrm>
          <a:prstGeom prst="straightConnector1">
            <a:avLst/>
          </a:prstGeom>
          <a:noFill/>
          <a:ln cap="flat" cmpd="sng" w="9525">
            <a:solidFill>
              <a:srgbClr val="7F7F7F"/>
            </a:solidFill>
            <a:prstDash val="solid"/>
            <a:miter lim="800000"/>
            <a:headEnd len="sm" w="sm" type="none"/>
            <a:tailEnd len="sm" w="sm" type="none"/>
          </a:ln>
        </p:spPr>
      </p:cxnSp>
      <p:sp>
        <p:nvSpPr>
          <p:cNvPr id="1275" name="Google Shape;1275;p97"/>
          <p:cNvSpPr txBox="1"/>
          <p:nvPr/>
        </p:nvSpPr>
        <p:spPr>
          <a:xfrm>
            <a:off x="1416375" y="2900663"/>
            <a:ext cx="1066800" cy="276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i="1" lang="en-GB">
                <a:solidFill>
                  <a:schemeClr val="dk1"/>
                </a:solidFill>
                <a:highlight>
                  <a:srgbClr val="FFFF00"/>
                </a:highlight>
                <a:latin typeface="Calibri"/>
                <a:ea typeface="Calibri"/>
                <a:cs typeface="Calibri"/>
                <a:sym typeface="Calibri"/>
              </a:rPr>
              <a:t>Content</a:t>
            </a:r>
            <a:endParaRPr sz="1100">
              <a:highlight>
                <a:srgbClr val="FFFF00"/>
              </a:highlight>
            </a:endParaRPr>
          </a:p>
        </p:txBody>
      </p:sp>
      <p:sp>
        <p:nvSpPr>
          <p:cNvPr id="1276" name="Google Shape;1276;p9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277" name="Google Shape;1277;p97"/>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1278" name="Google Shape;1278;p97"/>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1279" name="Google Shape;1279;p9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98"/>
          <p:cNvSpPr/>
          <p:nvPr/>
        </p:nvSpPr>
        <p:spPr>
          <a:xfrm>
            <a:off x="0" y="0"/>
            <a:ext cx="4572000" cy="5143500"/>
          </a:xfrm>
          <a:prstGeom prst="rect">
            <a:avLst/>
          </a:prstGeom>
          <a:solidFill>
            <a:srgbClr val="E21B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85" name="Google Shape;1285;p98"/>
          <p:cNvSpPr txBox="1"/>
          <p:nvPr/>
        </p:nvSpPr>
        <p:spPr>
          <a:xfrm>
            <a:off x="271350" y="411725"/>
            <a:ext cx="978900" cy="31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E21B70"/>
                </a:solidFill>
                <a:highlight>
                  <a:srgbClr val="FFFF00"/>
                </a:highlight>
                <a:latin typeface="Lato"/>
                <a:ea typeface="Lato"/>
                <a:cs typeface="Lato"/>
                <a:sym typeface="Lato"/>
              </a:rPr>
              <a:t>#EXERCISE</a:t>
            </a:r>
            <a:endParaRPr sz="100">
              <a:solidFill>
                <a:srgbClr val="E21B70"/>
              </a:solidFill>
              <a:highlight>
                <a:srgbClr val="FFFF00"/>
              </a:highlight>
            </a:endParaRPr>
          </a:p>
        </p:txBody>
      </p:sp>
      <p:sp>
        <p:nvSpPr>
          <p:cNvPr id="1286" name="Google Shape;1286;p98"/>
          <p:cNvSpPr/>
          <p:nvPr/>
        </p:nvSpPr>
        <p:spPr>
          <a:xfrm>
            <a:off x="2951025" y="46025"/>
            <a:ext cx="1524000" cy="365700"/>
          </a:xfrm>
          <a:prstGeom prst="roundRect">
            <a:avLst>
              <a:gd fmla="val 16667"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87" name="Google Shape;1287;p98"/>
          <p:cNvSpPr txBox="1"/>
          <p:nvPr/>
        </p:nvSpPr>
        <p:spPr>
          <a:xfrm>
            <a:off x="3224700" y="65975"/>
            <a:ext cx="1306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3160AB"/>
                </a:solidFill>
                <a:latin typeface="Calibri"/>
                <a:ea typeface="Calibri"/>
                <a:cs typeface="Calibri"/>
                <a:sym typeface="Calibri"/>
              </a:rPr>
              <a:t>👨‍💻15- 20 mins</a:t>
            </a:r>
            <a:endParaRPr sz="1100"/>
          </a:p>
        </p:txBody>
      </p:sp>
      <p:pic>
        <p:nvPicPr>
          <p:cNvPr id="1288" name="Google Shape;1288;p98"/>
          <p:cNvPicPr preferRelativeResize="0"/>
          <p:nvPr/>
        </p:nvPicPr>
        <p:blipFill rotWithShape="1">
          <a:blip r:embed="rId3">
            <a:alphaModFix/>
          </a:blip>
          <a:srcRect b="0" l="0" r="0" t="0"/>
          <a:stretch/>
        </p:blipFill>
        <p:spPr>
          <a:xfrm>
            <a:off x="3096248" y="143729"/>
            <a:ext cx="163250" cy="170300"/>
          </a:xfrm>
          <a:prstGeom prst="rect">
            <a:avLst/>
          </a:prstGeom>
          <a:noFill/>
          <a:ln>
            <a:noFill/>
          </a:ln>
        </p:spPr>
      </p:pic>
      <p:pic>
        <p:nvPicPr>
          <p:cNvPr id="1289" name="Google Shape;1289;p98"/>
          <p:cNvPicPr preferRelativeResize="0"/>
          <p:nvPr/>
        </p:nvPicPr>
        <p:blipFill>
          <a:blip r:embed="rId4">
            <a:alphaModFix/>
          </a:blip>
          <a:stretch>
            <a:fillRect/>
          </a:stretch>
        </p:blipFill>
        <p:spPr>
          <a:xfrm>
            <a:off x="721863" y="3001500"/>
            <a:ext cx="170300" cy="170300"/>
          </a:xfrm>
          <a:prstGeom prst="rect">
            <a:avLst/>
          </a:prstGeom>
          <a:noFill/>
          <a:ln>
            <a:noFill/>
          </a:ln>
        </p:spPr>
      </p:pic>
      <p:sp>
        <p:nvSpPr>
          <p:cNvPr id="1290" name="Google Shape;1290;p98"/>
          <p:cNvSpPr txBox="1"/>
          <p:nvPr/>
        </p:nvSpPr>
        <p:spPr>
          <a:xfrm>
            <a:off x="458107" y="616675"/>
            <a:ext cx="2766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GB">
                <a:solidFill>
                  <a:schemeClr val="lt1"/>
                </a:solidFill>
                <a:latin typeface="Calibri"/>
                <a:ea typeface="Calibri"/>
                <a:cs typeface="Calibri"/>
                <a:sym typeface="Calibri"/>
              </a:rPr>
              <a:t>#CODINGTIME #ACTIVITY</a:t>
            </a:r>
            <a:endParaRPr i="0" sz="1000" u="none" cap="none" strike="noStrike">
              <a:solidFill>
                <a:schemeClr val="lt1"/>
              </a:solidFill>
              <a:latin typeface="Calibri"/>
              <a:ea typeface="Calibri"/>
              <a:cs typeface="Calibri"/>
              <a:sym typeface="Calibri"/>
            </a:endParaRPr>
          </a:p>
        </p:txBody>
      </p:sp>
      <p:sp>
        <p:nvSpPr>
          <p:cNvPr id="1291" name="Google Shape;1291;p98"/>
          <p:cNvSpPr txBox="1"/>
          <p:nvPr/>
        </p:nvSpPr>
        <p:spPr>
          <a:xfrm>
            <a:off x="458100" y="1398525"/>
            <a:ext cx="4017000" cy="132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lt1"/>
                </a:solidFill>
                <a:latin typeface="Calibri"/>
                <a:ea typeface="Calibri"/>
                <a:cs typeface="Calibri"/>
                <a:sym typeface="Calibri"/>
              </a:rPr>
              <a:t>In this activity, you will start to make your own recipe. You will be introduced to five common HTML tags; headings, paragraphs, image, ordered lists and unordered lists. </a:t>
            </a:r>
            <a:endParaRPr sz="1200">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chemeClr val="lt1"/>
              </a:solidFill>
              <a:latin typeface="Calibri"/>
              <a:ea typeface="Calibri"/>
              <a:cs typeface="Calibri"/>
              <a:sym typeface="Calibri"/>
            </a:endParaRPr>
          </a:p>
        </p:txBody>
      </p:sp>
      <p:sp>
        <p:nvSpPr>
          <p:cNvPr id="1292" name="Google Shape;1292;p98"/>
          <p:cNvSpPr txBox="1"/>
          <p:nvPr/>
        </p:nvSpPr>
        <p:spPr>
          <a:xfrm>
            <a:off x="420900" y="813825"/>
            <a:ext cx="33192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lang="en-GB" sz="2800">
                <a:solidFill>
                  <a:schemeClr val="lt1"/>
                </a:solidFill>
                <a:latin typeface="Calibri"/>
                <a:ea typeface="Calibri"/>
                <a:cs typeface="Calibri"/>
                <a:sym typeface="Calibri"/>
              </a:rPr>
              <a:t>RECIPE CARD</a:t>
            </a:r>
            <a:endParaRPr i="0" sz="1000" u="none" cap="none" strike="noStrike">
              <a:solidFill>
                <a:schemeClr val="lt1"/>
              </a:solidFill>
              <a:latin typeface="Calibri"/>
              <a:ea typeface="Calibri"/>
              <a:cs typeface="Calibri"/>
              <a:sym typeface="Calibri"/>
            </a:endParaRPr>
          </a:p>
        </p:txBody>
      </p:sp>
      <p:pic>
        <p:nvPicPr>
          <p:cNvPr id="1293" name="Google Shape;1293;p98"/>
          <p:cNvPicPr preferRelativeResize="0"/>
          <p:nvPr/>
        </p:nvPicPr>
        <p:blipFill>
          <a:blip r:embed="rId5">
            <a:alphaModFix/>
          </a:blip>
          <a:stretch>
            <a:fillRect/>
          </a:stretch>
        </p:blipFill>
        <p:spPr>
          <a:xfrm>
            <a:off x="4613575" y="616675"/>
            <a:ext cx="2332800" cy="2514488"/>
          </a:xfrm>
          <a:prstGeom prst="rect">
            <a:avLst/>
          </a:prstGeom>
          <a:noFill/>
          <a:ln>
            <a:noFill/>
          </a:ln>
        </p:spPr>
      </p:pic>
      <p:pic>
        <p:nvPicPr>
          <p:cNvPr id="1294" name="Google Shape;1294;p98"/>
          <p:cNvPicPr preferRelativeResize="0"/>
          <p:nvPr/>
        </p:nvPicPr>
        <p:blipFill>
          <a:blip r:embed="rId6">
            <a:alphaModFix/>
          </a:blip>
          <a:stretch>
            <a:fillRect/>
          </a:stretch>
        </p:blipFill>
        <p:spPr>
          <a:xfrm>
            <a:off x="6987927" y="143719"/>
            <a:ext cx="2156074" cy="3077251"/>
          </a:xfrm>
          <a:prstGeom prst="rect">
            <a:avLst/>
          </a:prstGeom>
          <a:noFill/>
          <a:ln>
            <a:noFill/>
          </a:ln>
        </p:spPr>
      </p:pic>
      <p:pic>
        <p:nvPicPr>
          <p:cNvPr id="1295" name="Google Shape;1295;p98"/>
          <p:cNvPicPr preferRelativeResize="0"/>
          <p:nvPr/>
        </p:nvPicPr>
        <p:blipFill>
          <a:blip r:embed="rId7">
            <a:alphaModFix/>
          </a:blip>
          <a:stretch>
            <a:fillRect/>
          </a:stretch>
        </p:blipFill>
        <p:spPr>
          <a:xfrm>
            <a:off x="5188275" y="3535295"/>
            <a:ext cx="3843899" cy="1566275"/>
          </a:xfrm>
          <a:prstGeom prst="rect">
            <a:avLst/>
          </a:prstGeom>
          <a:noFill/>
          <a:ln>
            <a:noFill/>
          </a:ln>
        </p:spPr>
      </p:pic>
      <p:sp>
        <p:nvSpPr>
          <p:cNvPr id="1296" name="Google Shape;1296;p98"/>
          <p:cNvSpPr txBox="1"/>
          <p:nvPr/>
        </p:nvSpPr>
        <p:spPr>
          <a:xfrm>
            <a:off x="4891625" y="3312825"/>
            <a:ext cx="2156100" cy="266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1200">
                <a:solidFill>
                  <a:srgbClr val="E21B70"/>
                </a:solidFill>
                <a:latin typeface="Lato"/>
                <a:ea typeface="Lato"/>
                <a:cs typeface="Lato"/>
                <a:sym typeface="Lato"/>
              </a:rPr>
              <a:t>Run your Code</a:t>
            </a:r>
            <a:endParaRPr b="1" sz="100">
              <a:solidFill>
                <a:srgbClr val="E21B70"/>
              </a:solidFill>
            </a:endParaRPr>
          </a:p>
        </p:txBody>
      </p:sp>
      <p:sp>
        <p:nvSpPr>
          <p:cNvPr id="1297" name="Google Shape;1297;p98"/>
          <p:cNvSpPr txBox="1"/>
          <p:nvPr/>
        </p:nvSpPr>
        <p:spPr>
          <a:xfrm>
            <a:off x="6987913" y="3312825"/>
            <a:ext cx="2156100" cy="266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GB" sz="1200">
                <a:solidFill>
                  <a:srgbClr val="E21B70"/>
                </a:solidFill>
                <a:latin typeface="Lato"/>
                <a:ea typeface="Lato"/>
                <a:cs typeface="Lato"/>
                <a:sym typeface="Lato"/>
              </a:rPr>
              <a:t>Send it for review</a:t>
            </a:r>
            <a:endParaRPr b="1" sz="100">
              <a:solidFill>
                <a:srgbClr val="E21B70"/>
              </a:solidFill>
            </a:endParaRPr>
          </a:p>
        </p:txBody>
      </p:sp>
      <p:sp>
        <p:nvSpPr>
          <p:cNvPr id="1298" name="Google Shape;1298;p98"/>
          <p:cNvSpPr/>
          <p:nvPr/>
        </p:nvSpPr>
        <p:spPr>
          <a:xfrm>
            <a:off x="5963350" y="3512425"/>
            <a:ext cx="181225" cy="224375"/>
          </a:xfrm>
          <a:custGeom>
            <a:rect b="b" l="l" r="r" t="t"/>
            <a:pathLst>
              <a:path extrusionOk="0" h="8975" w="7249">
                <a:moveTo>
                  <a:pt x="0" y="0"/>
                </a:moveTo>
                <a:cubicBezTo>
                  <a:pt x="754" y="3771"/>
                  <a:pt x="3403" y="8975"/>
                  <a:pt x="7249" y="8975"/>
                </a:cubicBezTo>
              </a:path>
            </a:pathLst>
          </a:custGeom>
          <a:noFill/>
          <a:ln cap="flat" cmpd="sng" w="9525">
            <a:solidFill>
              <a:srgbClr val="E21B70"/>
            </a:solidFill>
            <a:prstDash val="solid"/>
            <a:round/>
            <a:headEnd len="med" w="med" type="none"/>
            <a:tailEnd len="med" w="med" type="triangle"/>
          </a:ln>
        </p:spPr>
      </p:sp>
      <p:sp>
        <p:nvSpPr>
          <p:cNvPr id="1299" name="Google Shape;1299;p98"/>
          <p:cNvSpPr/>
          <p:nvPr/>
        </p:nvSpPr>
        <p:spPr>
          <a:xfrm>
            <a:off x="8069071" y="3566493"/>
            <a:ext cx="278380" cy="170301"/>
          </a:xfrm>
          <a:custGeom>
            <a:rect b="b" l="l" r="r" t="t"/>
            <a:pathLst>
              <a:path extrusionOk="0" h="8975" w="7249">
                <a:moveTo>
                  <a:pt x="0" y="0"/>
                </a:moveTo>
                <a:cubicBezTo>
                  <a:pt x="754" y="3771"/>
                  <a:pt x="3403" y="8975"/>
                  <a:pt x="7249" y="8975"/>
                </a:cubicBezTo>
              </a:path>
            </a:pathLst>
          </a:custGeom>
          <a:noFill/>
          <a:ln cap="flat" cmpd="sng" w="9525">
            <a:solidFill>
              <a:srgbClr val="E21B70"/>
            </a:solidFill>
            <a:prstDash val="solid"/>
            <a:round/>
            <a:headEnd len="med" w="med" type="none"/>
            <a:tailEnd len="med" w="med" type="triangle"/>
          </a:ln>
        </p:spPr>
      </p:sp>
      <p:sp>
        <p:nvSpPr>
          <p:cNvPr id="1300" name="Google Shape;1300;p9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301" name="Google Shape;1301;p9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305" name="Shape 1305"/>
        <p:cNvGrpSpPr/>
        <p:nvPr/>
      </p:nvGrpSpPr>
      <p:grpSpPr>
        <a:xfrm>
          <a:off x="0" y="0"/>
          <a:ext cx="0" cy="0"/>
          <a:chOff x="0" y="0"/>
          <a:chExt cx="0" cy="0"/>
        </a:xfrm>
      </p:grpSpPr>
      <p:sp>
        <p:nvSpPr>
          <p:cNvPr id="1306" name="Google Shape;1306;p99"/>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TABLES</a:t>
            </a:r>
            <a:endParaRPr sz="800">
              <a:solidFill>
                <a:schemeClr val="lt1"/>
              </a:solidFill>
            </a:endParaRPr>
          </a:p>
        </p:txBody>
      </p:sp>
      <p:pic>
        <p:nvPicPr>
          <p:cNvPr id="1307" name="Google Shape;1307;p99"/>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1308" name="Google Shape;1308;p99"/>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
        <p:nvSpPr>
          <p:cNvPr id="1309" name="Google Shape;1309;p99"/>
          <p:cNvSpPr txBox="1"/>
          <p:nvPr/>
        </p:nvSpPr>
        <p:spPr>
          <a:xfrm>
            <a:off x="2942850" y="2666925"/>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highlight>
                  <a:schemeClr val="lt1"/>
                </a:highlight>
              </a:rPr>
              <a:t>(╯°□°)╯︵ ┻━┻ </a:t>
            </a:r>
            <a:endParaRPr>
              <a:solidFill>
                <a:schemeClr val="dk1"/>
              </a:solidFill>
              <a:latin typeface="Calibri"/>
              <a:ea typeface="Calibri"/>
              <a:cs typeface="Calibri"/>
              <a:sym typeface="Calibri"/>
            </a:endParaRPr>
          </a:p>
        </p:txBody>
      </p:sp>
      <p:sp>
        <p:nvSpPr>
          <p:cNvPr id="1310" name="Google Shape;1310;p9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311" name="Google Shape;1311;p9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1312" name="Google Shape;1312;p99"/>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pic>
        <p:nvPicPr>
          <p:cNvPr id="1317" name="Google Shape;1317;p100"/>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1318" name="Google Shape;1318;p100"/>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1319" name="Google Shape;1319;p10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320" name="Google Shape;1320;p100"/>
          <p:cNvSpPr txBox="1"/>
          <p:nvPr/>
        </p:nvSpPr>
        <p:spPr>
          <a:xfrm>
            <a:off x="747750" y="800100"/>
            <a:ext cx="7648500" cy="12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Calibri"/>
                <a:ea typeface="Calibri"/>
                <a:cs typeface="Calibri"/>
                <a:sym typeface="Calibri"/>
              </a:rPr>
              <a:t>Does using a table make content </a:t>
            </a:r>
            <a:r>
              <a:rPr lang="en-GB" sz="3200">
                <a:highlight>
                  <a:srgbClr val="FFFF00"/>
                </a:highlight>
                <a:latin typeface="Calibri"/>
                <a:ea typeface="Calibri"/>
                <a:cs typeface="Calibri"/>
                <a:sym typeface="Calibri"/>
              </a:rPr>
              <a:t>clearer</a:t>
            </a:r>
            <a:r>
              <a:rPr lang="en-GB" sz="3200">
                <a:latin typeface="Calibri"/>
                <a:ea typeface="Calibri"/>
                <a:cs typeface="Calibri"/>
                <a:sym typeface="Calibri"/>
              </a:rPr>
              <a:t> and easier to understand?</a:t>
            </a:r>
            <a:endParaRPr sz="3200">
              <a:latin typeface="Calibri"/>
              <a:ea typeface="Calibri"/>
              <a:cs typeface="Calibri"/>
              <a:sym typeface="Calibri"/>
            </a:endParaRPr>
          </a:p>
        </p:txBody>
      </p:sp>
      <p:pic>
        <p:nvPicPr>
          <p:cNvPr id="1321" name="Google Shape;1321;p100"/>
          <p:cNvPicPr preferRelativeResize="0"/>
          <p:nvPr/>
        </p:nvPicPr>
        <p:blipFill>
          <a:blip r:embed="rId5">
            <a:alphaModFix/>
          </a:blip>
          <a:stretch>
            <a:fillRect/>
          </a:stretch>
        </p:blipFill>
        <p:spPr>
          <a:xfrm>
            <a:off x="133351" y="2262188"/>
            <a:ext cx="4604555" cy="2362199"/>
          </a:xfrm>
          <a:prstGeom prst="rect">
            <a:avLst/>
          </a:prstGeom>
          <a:noFill/>
          <a:ln>
            <a:noFill/>
          </a:ln>
        </p:spPr>
      </p:pic>
      <p:pic>
        <p:nvPicPr>
          <p:cNvPr id="1322" name="Google Shape;1322;p100"/>
          <p:cNvPicPr preferRelativeResize="0"/>
          <p:nvPr/>
        </p:nvPicPr>
        <p:blipFill rotWithShape="1">
          <a:blip r:embed="rId6">
            <a:alphaModFix/>
          </a:blip>
          <a:srcRect b="0" l="0" r="0" t="33239"/>
          <a:stretch/>
        </p:blipFill>
        <p:spPr>
          <a:xfrm>
            <a:off x="5000075" y="2324100"/>
            <a:ext cx="4143926" cy="2238376"/>
          </a:xfrm>
          <a:prstGeom prst="rect">
            <a:avLst/>
          </a:prstGeom>
          <a:noFill/>
          <a:ln>
            <a:noFill/>
          </a:ln>
        </p:spPr>
      </p:pic>
      <p:sp>
        <p:nvSpPr>
          <p:cNvPr id="1323" name="Google Shape;1323;p100"/>
          <p:cNvSpPr txBox="1"/>
          <p:nvPr/>
        </p:nvSpPr>
        <p:spPr>
          <a:xfrm>
            <a:off x="3400225" y="4538363"/>
            <a:ext cx="56925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100" u="sng">
                <a:solidFill>
                  <a:schemeClr val="hlink"/>
                </a:solidFill>
                <a:latin typeface="Calibri"/>
                <a:ea typeface="Calibri"/>
                <a:cs typeface="Calibri"/>
                <a:sym typeface="Calibri"/>
                <a:hlinkClick r:id="rId7"/>
              </a:rPr>
              <a:t>https://developer.mozilla.org/en-US/docs/Web/HTML/Element/table</a:t>
            </a:r>
            <a:endParaRPr sz="1100">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pic>
        <p:nvPicPr>
          <p:cNvPr id="1328" name="Google Shape;1328;p101"/>
          <p:cNvPicPr preferRelativeResize="0"/>
          <p:nvPr/>
        </p:nvPicPr>
        <p:blipFill rotWithShape="1">
          <a:blip r:embed="rId3">
            <a:alphaModFix/>
          </a:blip>
          <a:srcRect b="0" l="0" r="0" t="0"/>
          <a:stretch/>
        </p:blipFill>
        <p:spPr>
          <a:xfrm rot="5400000">
            <a:off x="-11" y="4287237"/>
            <a:ext cx="856264" cy="856264"/>
          </a:xfrm>
          <a:prstGeom prst="rect">
            <a:avLst/>
          </a:prstGeom>
          <a:noFill/>
          <a:ln>
            <a:noFill/>
          </a:ln>
        </p:spPr>
      </p:pic>
      <p:pic>
        <p:nvPicPr>
          <p:cNvPr id="1329" name="Google Shape;1329;p101"/>
          <p:cNvPicPr preferRelativeResize="0"/>
          <p:nvPr/>
        </p:nvPicPr>
        <p:blipFill rotWithShape="1">
          <a:blip r:embed="rId4">
            <a:alphaModFix/>
          </a:blip>
          <a:srcRect b="0" l="0" r="0" t="0"/>
          <a:stretch/>
        </p:blipFill>
        <p:spPr>
          <a:xfrm rot="5400000">
            <a:off x="236961" y="4007382"/>
            <a:ext cx="856264" cy="856264"/>
          </a:xfrm>
          <a:prstGeom prst="rect">
            <a:avLst/>
          </a:prstGeom>
          <a:noFill/>
          <a:ln>
            <a:noFill/>
          </a:ln>
        </p:spPr>
      </p:pic>
      <p:sp>
        <p:nvSpPr>
          <p:cNvPr id="1330" name="Google Shape;1330;p101"/>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31" name="Google Shape;1331;p101"/>
          <p:cNvSpPr txBox="1"/>
          <p:nvPr/>
        </p:nvSpPr>
        <p:spPr>
          <a:xfrm>
            <a:off x="2409150" y="238500"/>
            <a:ext cx="43257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Common HTML Elements</a:t>
            </a:r>
            <a:endParaRPr sz="1100"/>
          </a:p>
        </p:txBody>
      </p:sp>
      <p:sp>
        <p:nvSpPr>
          <p:cNvPr id="1332" name="Google Shape;1332;p101"/>
          <p:cNvSpPr txBox="1"/>
          <p:nvPr/>
        </p:nvSpPr>
        <p:spPr>
          <a:xfrm>
            <a:off x="4190250" y="581500"/>
            <a:ext cx="7635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Calibri"/>
                <a:ea typeface="Calibri"/>
                <a:cs typeface="Calibri"/>
                <a:sym typeface="Calibri"/>
              </a:rPr>
              <a:t>TABLES</a:t>
            </a:r>
            <a:endParaRPr sz="1100"/>
          </a:p>
        </p:txBody>
      </p:sp>
      <p:sp>
        <p:nvSpPr>
          <p:cNvPr id="1333" name="Google Shape;1333;p10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pic>
        <p:nvPicPr>
          <p:cNvPr id="1334" name="Google Shape;1334;p101"/>
          <p:cNvPicPr preferRelativeResize="0"/>
          <p:nvPr/>
        </p:nvPicPr>
        <p:blipFill>
          <a:blip r:embed="rId5">
            <a:alphaModFix/>
          </a:blip>
          <a:stretch>
            <a:fillRect/>
          </a:stretch>
        </p:blipFill>
        <p:spPr>
          <a:xfrm>
            <a:off x="2923851" y="955650"/>
            <a:ext cx="6219999" cy="3331577"/>
          </a:xfrm>
          <a:prstGeom prst="rect">
            <a:avLst/>
          </a:prstGeom>
          <a:noFill/>
          <a:ln>
            <a:noFill/>
          </a:ln>
        </p:spPr>
      </p:pic>
      <p:sp>
        <p:nvSpPr>
          <p:cNvPr id="1335" name="Google Shape;1335;p101"/>
          <p:cNvSpPr txBox="1"/>
          <p:nvPr/>
        </p:nvSpPr>
        <p:spPr>
          <a:xfrm>
            <a:off x="236950" y="1162888"/>
            <a:ext cx="2524200" cy="323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table</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tr</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th</a:t>
            </a:r>
            <a:r>
              <a:rPr b="1" lang="en-GB" sz="1050">
                <a:solidFill>
                  <a:srgbClr val="1F217D"/>
                </a:solidFill>
                <a:highlight>
                  <a:srgbClr val="FFFFFE"/>
                </a:highlight>
                <a:latin typeface="Courier New"/>
                <a:ea typeface="Courier New"/>
                <a:cs typeface="Courier New"/>
                <a:sym typeface="Courier New"/>
              </a:rPr>
              <a:t>&gt;</a:t>
            </a:r>
            <a:r>
              <a:rPr b="1" lang="en-GB" sz="1050">
                <a:solidFill>
                  <a:schemeClr val="dk1"/>
                </a:solidFill>
                <a:highlight>
                  <a:srgbClr val="FFFFFE"/>
                </a:highlight>
                <a:latin typeface="Courier New"/>
                <a:ea typeface="Courier New"/>
                <a:cs typeface="Courier New"/>
                <a:sym typeface="Courier New"/>
              </a:rPr>
              <a:t>Name</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th</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th</a:t>
            </a:r>
            <a:r>
              <a:rPr b="1" lang="en-GB" sz="1050">
                <a:solidFill>
                  <a:srgbClr val="1F217D"/>
                </a:solidFill>
                <a:highlight>
                  <a:srgbClr val="FFFFFE"/>
                </a:highlight>
                <a:latin typeface="Courier New"/>
                <a:ea typeface="Courier New"/>
                <a:cs typeface="Courier New"/>
                <a:sym typeface="Courier New"/>
              </a:rPr>
              <a:t>&gt;</a:t>
            </a:r>
            <a:r>
              <a:rPr b="1" lang="en-GB" sz="1050">
                <a:solidFill>
                  <a:schemeClr val="dk1"/>
                </a:solidFill>
                <a:highlight>
                  <a:srgbClr val="FFFFFE"/>
                </a:highlight>
                <a:latin typeface="Courier New"/>
                <a:ea typeface="Courier New"/>
                <a:cs typeface="Courier New"/>
                <a:sym typeface="Courier New"/>
              </a:rPr>
              <a:t>Class</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th</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tr</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tr</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r>
              <a:rPr b="1" lang="en-GB" sz="1050">
                <a:solidFill>
                  <a:schemeClr val="dk1"/>
                </a:solidFill>
                <a:highlight>
                  <a:srgbClr val="FFFFFE"/>
                </a:highlight>
                <a:latin typeface="Courier New"/>
                <a:ea typeface="Courier New"/>
                <a:cs typeface="Courier New"/>
                <a:sym typeface="Courier New"/>
              </a:rPr>
              <a:t>Uncle Roger</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r>
              <a:rPr b="1" lang="en-GB" sz="1050">
                <a:solidFill>
                  <a:schemeClr val="dk1"/>
                </a:solidFill>
                <a:highlight>
                  <a:srgbClr val="FFFFFE"/>
                </a:highlight>
                <a:latin typeface="Courier New"/>
                <a:ea typeface="Courier New"/>
                <a:cs typeface="Courier New"/>
                <a:sym typeface="Courier New"/>
              </a:rPr>
              <a:t>T01</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tr</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tr</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r>
              <a:rPr b="1" lang="en-GB" sz="1050">
                <a:solidFill>
                  <a:schemeClr val="dk1"/>
                </a:solidFill>
                <a:highlight>
                  <a:srgbClr val="FFFFFE"/>
                </a:highlight>
                <a:latin typeface="Courier New"/>
                <a:ea typeface="Courier New"/>
                <a:cs typeface="Courier New"/>
                <a:sym typeface="Courier New"/>
              </a:rPr>
              <a:t>Naomi Neo</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r>
              <a:rPr b="1" lang="en-GB" sz="1050">
                <a:solidFill>
                  <a:schemeClr val="dk1"/>
                </a:solidFill>
                <a:highlight>
                  <a:srgbClr val="FFFFFE"/>
                </a:highlight>
                <a:latin typeface="Courier New"/>
                <a:ea typeface="Courier New"/>
                <a:cs typeface="Courier New"/>
                <a:sym typeface="Courier New"/>
              </a:rPr>
              <a:t>T02</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tr</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tr</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r>
              <a:rPr b="1" lang="en-GB" sz="1050">
                <a:solidFill>
                  <a:schemeClr val="dk1"/>
                </a:solidFill>
                <a:highlight>
                  <a:srgbClr val="FFFFFE"/>
                </a:highlight>
                <a:latin typeface="Courier New"/>
                <a:ea typeface="Courier New"/>
                <a:cs typeface="Courier New"/>
                <a:sym typeface="Courier New"/>
              </a:rPr>
              <a:t>Uncle Raymond</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r>
              <a:rPr b="1" lang="en-GB" sz="1050">
                <a:solidFill>
                  <a:schemeClr val="dk1"/>
                </a:solidFill>
                <a:highlight>
                  <a:srgbClr val="FFFFFE"/>
                </a:highlight>
                <a:latin typeface="Courier New"/>
                <a:ea typeface="Courier New"/>
                <a:cs typeface="Courier New"/>
                <a:sym typeface="Courier New"/>
              </a:rPr>
              <a:t>T03</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td</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tr</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050">
                <a:solidFill>
                  <a:schemeClr val="dk1"/>
                </a:solidFill>
                <a:highlight>
                  <a:srgbClr val="FFFFFE"/>
                </a:highlight>
                <a:latin typeface="Courier New"/>
                <a:ea typeface="Courier New"/>
                <a:cs typeface="Courier New"/>
                <a:sym typeface="Courier New"/>
              </a:rPr>
              <a:t>  </a:t>
            </a:r>
            <a:r>
              <a:rPr b="1" lang="en-GB" sz="1050">
                <a:solidFill>
                  <a:srgbClr val="1F217D"/>
                </a:solidFill>
                <a:highlight>
                  <a:srgbClr val="FFFFFE"/>
                </a:highlight>
                <a:latin typeface="Courier New"/>
                <a:ea typeface="Courier New"/>
                <a:cs typeface="Courier New"/>
                <a:sym typeface="Courier New"/>
              </a:rPr>
              <a:t>&lt;/</a:t>
            </a:r>
            <a:r>
              <a:rPr b="1" lang="en-GB" sz="1050">
                <a:solidFill>
                  <a:srgbClr val="4D7FE2"/>
                </a:solidFill>
                <a:highlight>
                  <a:srgbClr val="FFFFFE"/>
                </a:highlight>
                <a:latin typeface="Courier New"/>
                <a:ea typeface="Courier New"/>
                <a:cs typeface="Courier New"/>
                <a:sym typeface="Courier New"/>
              </a:rPr>
              <a:t>table</a:t>
            </a:r>
            <a:r>
              <a:rPr b="1" lang="en-GB" sz="1050">
                <a:solidFill>
                  <a:srgbClr val="1F217D"/>
                </a:solidFill>
                <a:highlight>
                  <a:srgbClr val="FFFFFE"/>
                </a:highlight>
                <a:latin typeface="Courier New"/>
                <a:ea typeface="Courier New"/>
                <a:cs typeface="Courier New"/>
                <a:sym typeface="Courier New"/>
              </a:rPr>
              <a:t>&gt;</a:t>
            </a:r>
            <a:endParaRPr b="1" sz="1050">
              <a:solidFill>
                <a:srgbClr val="1F217D"/>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900">
              <a:solidFill>
                <a:srgbClr val="D4D4D4"/>
              </a:solidFill>
              <a:highlight>
                <a:srgbClr val="1E1E1E"/>
              </a:highlight>
              <a:latin typeface="Courier New"/>
              <a:ea typeface="Courier New"/>
              <a:cs typeface="Courier New"/>
              <a:sym typeface="Courier New"/>
            </a:endParaRPr>
          </a:p>
        </p:txBody>
      </p:sp>
      <p:sp>
        <p:nvSpPr>
          <p:cNvPr id="1336" name="Google Shape;1336;p101"/>
          <p:cNvSpPr txBox="1"/>
          <p:nvPr/>
        </p:nvSpPr>
        <p:spPr>
          <a:xfrm>
            <a:off x="3400225" y="4538363"/>
            <a:ext cx="56925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100" u="sng">
                <a:solidFill>
                  <a:schemeClr val="hlink"/>
                </a:solidFill>
                <a:latin typeface="Calibri"/>
                <a:ea typeface="Calibri"/>
                <a:cs typeface="Calibri"/>
                <a:sym typeface="Calibri"/>
                <a:hlinkClick r:id="rId6"/>
              </a:rPr>
              <a:t>https://developer.mozilla.org/en-US/docs/Web/HTML/Element/table</a:t>
            </a:r>
            <a:endParaRPr sz="1100">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340" name="Shape 1340"/>
        <p:cNvGrpSpPr/>
        <p:nvPr/>
      </p:nvGrpSpPr>
      <p:grpSpPr>
        <a:xfrm>
          <a:off x="0" y="0"/>
          <a:ext cx="0" cy="0"/>
          <a:chOff x="0" y="0"/>
          <a:chExt cx="0" cy="0"/>
        </a:xfrm>
      </p:grpSpPr>
      <p:sp>
        <p:nvSpPr>
          <p:cNvPr id="1341" name="Google Shape;1341;p102"/>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IFRAMES</a:t>
            </a:r>
            <a:endParaRPr sz="800">
              <a:solidFill>
                <a:schemeClr val="lt1"/>
              </a:solidFill>
            </a:endParaRPr>
          </a:p>
        </p:txBody>
      </p:sp>
      <p:pic>
        <p:nvPicPr>
          <p:cNvPr id="1342" name="Google Shape;1342;p102"/>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1343" name="Google Shape;1343;p102"/>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
        <p:nvSpPr>
          <p:cNvPr id="1344" name="Google Shape;1344;p102"/>
          <p:cNvSpPr txBox="1"/>
          <p:nvPr/>
        </p:nvSpPr>
        <p:spPr>
          <a:xfrm>
            <a:off x="2942850" y="2666925"/>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highlight>
                  <a:schemeClr val="lt1"/>
                </a:highlight>
              </a:rPr>
              <a:t>🖼️</a:t>
            </a:r>
            <a:endParaRPr sz="1500">
              <a:solidFill>
                <a:schemeClr val="dk1"/>
              </a:solidFill>
              <a:highlight>
                <a:schemeClr val="lt1"/>
              </a:highlight>
            </a:endParaRPr>
          </a:p>
        </p:txBody>
      </p:sp>
      <p:sp>
        <p:nvSpPr>
          <p:cNvPr id="1345" name="Google Shape;1345;p10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346" name="Google Shape;1346;p102"/>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03"/>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52" name="Google Shape;1352;p103"/>
          <p:cNvSpPr txBox="1"/>
          <p:nvPr/>
        </p:nvSpPr>
        <p:spPr>
          <a:xfrm>
            <a:off x="2409150" y="238500"/>
            <a:ext cx="43257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Common HTML Elements</a:t>
            </a:r>
            <a:endParaRPr sz="1100"/>
          </a:p>
        </p:txBody>
      </p:sp>
      <p:sp>
        <p:nvSpPr>
          <p:cNvPr id="1353" name="Google Shape;1353;p103"/>
          <p:cNvSpPr txBox="1"/>
          <p:nvPr/>
        </p:nvSpPr>
        <p:spPr>
          <a:xfrm>
            <a:off x="4190250" y="581500"/>
            <a:ext cx="7635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Calibri"/>
                <a:ea typeface="Calibri"/>
                <a:cs typeface="Calibri"/>
                <a:sym typeface="Calibri"/>
              </a:rPr>
              <a:t>IFRAMES</a:t>
            </a:r>
            <a:endParaRPr sz="1100"/>
          </a:p>
        </p:txBody>
      </p:sp>
      <p:sp>
        <p:nvSpPr>
          <p:cNvPr id="1354" name="Google Shape;1354;p10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355" name="Google Shape;1355;p103"/>
          <p:cNvSpPr txBox="1"/>
          <p:nvPr/>
        </p:nvSpPr>
        <p:spPr>
          <a:xfrm>
            <a:off x="3571875" y="4400550"/>
            <a:ext cx="5456100" cy="63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u="sng">
                <a:solidFill>
                  <a:schemeClr val="hlink"/>
                </a:solidFill>
                <a:latin typeface="Calibri"/>
                <a:ea typeface="Calibri"/>
                <a:cs typeface="Calibri"/>
                <a:sym typeface="Calibri"/>
                <a:hlinkClick r:id="rId3"/>
              </a:rPr>
              <a:t>https://www.w3schools.com/html/html_iframe.asp</a:t>
            </a:r>
            <a:endParaRPr sz="800">
              <a:latin typeface="Calibri"/>
              <a:ea typeface="Calibri"/>
              <a:cs typeface="Calibri"/>
              <a:sym typeface="Calibri"/>
            </a:endParaRPr>
          </a:p>
        </p:txBody>
      </p:sp>
      <p:sp>
        <p:nvSpPr>
          <p:cNvPr id="1356" name="Google Shape;1356;p103"/>
          <p:cNvSpPr txBox="1"/>
          <p:nvPr/>
        </p:nvSpPr>
        <p:spPr>
          <a:xfrm>
            <a:off x="783175" y="924375"/>
            <a:ext cx="5456100" cy="102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Clr>
                <a:schemeClr val="dk1"/>
              </a:buClr>
              <a:buSzPts val="1100"/>
              <a:buFont typeface="Arial"/>
              <a:buNone/>
            </a:pPr>
            <a:r>
              <a:rPr lang="en-GB" sz="1150">
                <a:solidFill>
                  <a:schemeClr val="dk1"/>
                </a:solidFill>
                <a:highlight>
                  <a:srgbClr val="FFFFFF"/>
                </a:highlight>
                <a:latin typeface="Verdana"/>
                <a:ea typeface="Verdana"/>
                <a:cs typeface="Verdana"/>
                <a:sym typeface="Verdana"/>
              </a:rPr>
              <a:t>The HTML </a:t>
            </a:r>
            <a:r>
              <a:rPr lang="en-GB" sz="1200">
                <a:solidFill>
                  <a:srgbClr val="DC143C"/>
                </a:solidFill>
                <a:highlight>
                  <a:srgbClr val="F1F1F1"/>
                </a:highlight>
                <a:latin typeface="Courier New"/>
                <a:ea typeface="Courier New"/>
                <a:cs typeface="Courier New"/>
                <a:sym typeface="Courier New"/>
              </a:rPr>
              <a:t>&lt;iframe&gt;</a:t>
            </a:r>
            <a:r>
              <a:rPr lang="en-GB" sz="1150">
                <a:solidFill>
                  <a:schemeClr val="dk1"/>
                </a:solidFill>
                <a:highlight>
                  <a:srgbClr val="FFFFFF"/>
                </a:highlight>
                <a:latin typeface="Verdana"/>
                <a:ea typeface="Verdana"/>
                <a:cs typeface="Verdana"/>
                <a:sym typeface="Verdana"/>
              </a:rPr>
              <a:t> tag specifies an inline frame.</a:t>
            </a:r>
            <a:endParaRPr sz="1150">
              <a:solidFill>
                <a:schemeClr val="dk1"/>
              </a:solidFill>
              <a:highlight>
                <a:srgbClr val="FFFFFF"/>
              </a:highlight>
              <a:latin typeface="Verdana"/>
              <a:ea typeface="Verdana"/>
              <a:cs typeface="Verdana"/>
              <a:sym typeface="Verdana"/>
            </a:endParaRPr>
          </a:p>
          <a:p>
            <a:pPr indent="0" lvl="0" marL="0" rtl="0" algn="l">
              <a:lnSpc>
                <a:spcPct val="100000"/>
              </a:lnSpc>
              <a:spcBef>
                <a:spcPts val="1400"/>
              </a:spcBef>
              <a:spcAft>
                <a:spcPts val="0"/>
              </a:spcAft>
              <a:buClr>
                <a:schemeClr val="dk1"/>
              </a:buClr>
              <a:buSzPts val="1100"/>
              <a:buFont typeface="Arial"/>
              <a:buNone/>
            </a:pPr>
            <a:r>
              <a:rPr lang="en-GB" sz="1150">
                <a:solidFill>
                  <a:schemeClr val="dk1"/>
                </a:solidFill>
                <a:highlight>
                  <a:srgbClr val="FFFFFF"/>
                </a:highlight>
                <a:latin typeface="Verdana"/>
                <a:ea typeface="Verdana"/>
                <a:cs typeface="Verdana"/>
                <a:sym typeface="Verdana"/>
              </a:rPr>
              <a:t>An inline frame is used to embed another document within the current HTML document.</a:t>
            </a:r>
            <a:endParaRPr sz="1150">
              <a:solidFill>
                <a:schemeClr val="dk1"/>
              </a:solidFill>
              <a:highlight>
                <a:srgbClr val="FFFFFF"/>
              </a:highlight>
              <a:latin typeface="Verdana"/>
              <a:ea typeface="Verdana"/>
              <a:cs typeface="Verdana"/>
              <a:sym typeface="Verdana"/>
            </a:endParaRPr>
          </a:p>
          <a:p>
            <a:pPr indent="0" lvl="0" marL="0" rtl="0" algn="l">
              <a:lnSpc>
                <a:spcPct val="100000"/>
              </a:lnSpc>
              <a:spcBef>
                <a:spcPts val="1400"/>
              </a:spcBef>
              <a:spcAft>
                <a:spcPts val="0"/>
              </a:spcAft>
              <a:buNone/>
            </a:pPr>
            <a:r>
              <a:t/>
            </a:r>
            <a:endParaRPr>
              <a:latin typeface="Calibri"/>
              <a:ea typeface="Calibri"/>
              <a:cs typeface="Calibri"/>
              <a:sym typeface="Calibri"/>
            </a:endParaRPr>
          </a:p>
        </p:txBody>
      </p:sp>
      <p:sp>
        <p:nvSpPr>
          <p:cNvPr id="1357" name="Google Shape;1357;p103"/>
          <p:cNvSpPr/>
          <p:nvPr/>
        </p:nvSpPr>
        <p:spPr>
          <a:xfrm>
            <a:off x="818567" y="2001029"/>
            <a:ext cx="7690200" cy="1832700"/>
          </a:xfrm>
          <a:prstGeom prst="rect">
            <a:avLst/>
          </a:prstGeom>
          <a:solidFill>
            <a:schemeClr val="lt1"/>
          </a:solidFill>
          <a:ln cap="flat" cmpd="sng" w="12700">
            <a:solidFill>
              <a:srgbClr val="D8D8D8"/>
            </a:solidFill>
            <a:prstDash val="solid"/>
            <a:miter lim="800000"/>
            <a:headEnd len="sm" w="sm" type="none"/>
            <a:tailEnd len="sm" w="sm" type="none"/>
          </a:ln>
          <a:effectLst>
            <a:outerShdw blurRad="139700" sx="101000" rotWithShape="0" algn="tl" dir="2640000" dist="38100" sy="101000">
              <a:srgbClr val="59595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358" name="Google Shape;1358;p103"/>
          <p:cNvSpPr txBox="1"/>
          <p:nvPr/>
        </p:nvSpPr>
        <p:spPr>
          <a:xfrm>
            <a:off x="1243813" y="2808256"/>
            <a:ext cx="6839700" cy="7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200">
                <a:solidFill>
                  <a:schemeClr val="dk1"/>
                </a:solidFill>
                <a:latin typeface="Arial"/>
                <a:ea typeface="Arial"/>
                <a:cs typeface="Arial"/>
                <a:sym typeface="Arial"/>
              </a:rPr>
              <a:t>&lt;</a:t>
            </a:r>
            <a:r>
              <a:rPr b="1" lang="en-GB" sz="2200">
                <a:solidFill>
                  <a:schemeClr val="dk1"/>
                </a:solidFill>
              </a:rPr>
              <a:t>iframe </a:t>
            </a:r>
            <a:r>
              <a:rPr b="1" lang="en-GB" sz="2200">
                <a:solidFill>
                  <a:srgbClr val="A64D79"/>
                </a:solidFill>
              </a:rPr>
              <a:t>src</a:t>
            </a:r>
            <a:r>
              <a:rPr lang="en-GB" sz="2200">
                <a:solidFill>
                  <a:schemeClr val="dk1"/>
                </a:solidFill>
              </a:rPr>
              <a:t>=""</a:t>
            </a:r>
            <a:r>
              <a:rPr b="1" lang="en-GB" sz="2200">
                <a:solidFill>
                  <a:schemeClr val="dk1"/>
                </a:solidFill>
              </a:rPr>
              <a:t> </a:t>
            </a:r>
            <a:r>
              <a:rPr b="1" lang="en-GB" sz="2200">
                <a:solidFill>
                  <a:srgbClr val="3D85C6"/>
                </a:solidFill>
              </a:rPr>
              <a:t>width</a:t>
            </a:r>
            <a:r>
              <a:rPr lang="en-GB" sz="2200">
                <a:solidFill>
                  <a:schemeClr val="dk1"/>
                </a:solidFill>
              </a:rPr>
              <a:t>="" </a:t>
            </a:r>
            <a:r>
              <a:rPr b="1" lang="en-GB" sz="2200">
                <a:solidFill>
                  <a:srgbClr val="3D85C6"/>
                </a:solidFill>
              </a:rPr>
              <a:t>height</a:t>
            </a:r>
            <a:r>
              <a:rPr lang="en-GB" sz="2200">
                <a:solidFill>
                  <a:schemeClr val="dk1"/>
                </a:solidFill>
              </a:rPr>
              <a:t>=""</a:t>
            </a:r>
            <a:r>
              <a:rPr b="1" lang="en-GB" sz="2200">
                <a:solidFill>
                  <a:schemeClr val="dk1"/>
                </a:solidFill>
                <a:latin typeface="Arial"/>
                <a:ea typeface="Arial"/>
                <a:cs typeface="Arial"/>
                <a:sym typeface="Arial"/>
              </a:rPr>
              <a:t>&gt;&lt;</a:t>
            </a:r>
            <a:r>
              <a:rPr b="1" lang="en-GB" sz="2200">
                <a:solidFill>
                  <a:srgbClr val="EE8481"/>
                </a:solidFill>
                <a:latin typeface="Arial"/>
                <a:ea typeface="Arial"/>
                <a:cs typeface="Arial"/>
                <a:sym typeface="Arial"/>
              </a:rPr>
              <a:t>/</a:t>
            </a:r>
            <a:r>
              <a:rPr b="1" lang="en-GB" sz="2200">
                <a:solidFill>
                  <a:schemeClr val="dk1"/>
                </a:solidFill>
              </a:rPr>
              <a:t>iframe</a:t>
            </a:r>
            <a:r>
              <a:rPr b="1" lang="en-GB" sz="2200">
                <a:solidFill>
                  <a:schemeClr val="dk1"/>
                </a:solidFill>
                <a:latin typeface="Arial"/>
                <a:ea typeface="Arial"/>
                <a:cs typeface="Arial"/>
                <a:sym typeface="Arial"/>
              </a:rPr>
              <a:t>&gt;</a:t>
            </a:r>
            <a:endParaRPr sz="100"/>
          </a:p>
        </p:txBody>
      </p:sp>
      <p:sp>
        <p:nvSpPr>
          <p:cNvPr id="1359" name="Google Shape;1359;p103"/>
          <p:cNvSpPr txBox="1"/>
          <p:nvPr/>
        </p:nvSpPr>
        <p:spPr>
          <a:xfrm>
            <a:off x="783163" y="3856704"/>
            <a:ext cx="27654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GB" sz="900">
                <a:solidFill>
                  <a:schemeClr val="dk1"/>
                </a:solidFill>
                <a:latin typeface="Calibri"/>
                <a:ea typeface="Calibri"/>
                <a:cs typeface="Calibri"/>
                <a:sym typeface="Calibri"/>
              </a:rPr>
              <a:t>Note: </a:t>
            </a:r>
            <a:endParaRPr sz="1100"/>
          </a:p>
          <a:p>
            <a:pPr indent="0" lvl="0" marL="0" marR="0" rtl="0" algn="l">
              <a:spcBef>
                <a:spcPts val="0"/>
              </a:spcBef>
              <a:spcAft>
                <a:spcPts val="0"/>
              </a:spcAft>
              <a:buNone/>
            </a:pPr>
            <a:r>
              <a:rPr i="1" lang="en-GB" sz="900">
                <a:solidFill>
                  <a:schemeClr val="dk1"/>
                </a:solidFill>
                <a:latin typeface="Calibri"/>
                <a:ea typeface="Calibri"/>
                <a:cs typeface="Calibri"/>
                <a:sym typeface="Calibri"/>
              </a:rPr>
              <a:t>Iframes are commonly used to embed rich media resources. eg. Youtube videos</a:t>
            </a:r>
            <a:endParaRPr sz="1100"/>
          </a:p>
        </p:txBody>
      </p:sp>
      <p:sp>
        <p:nvSpPr>
          <p:cNvPr id="1360" name="Google Shape;1360;p103"/>
          <p:cNvSpPr txBox="1"/>
          <p:nvPr/>
        </p:nvSpPr>
        <p:spPr>
          <a:xfrm>
            <a:off x="1243823" y="2277741"/>
            <a:ext cx="8694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Opening Tag</a:t>
            </a:r>
            <a:endParaRPr sz="1100"/>
          </a:p>
        </p:txBody>
      </p:sp>
      <p:cxnSp>
        <p:nvCxnSpPr>
          <p:cNvPr id="1361" name="Google Shape;1361;p103"/>
          <p:cNvCxnSpPr/>
          <p:nvPr/>
        </p:nvCxnSpPr>
        <p:spPr>
          <a:xfrm>
            <a:off x="1618253" y="2571743"/>
            <a:ext cx="0" cy="353700"/>
          </a:xfrm>
          <a:prstGeom prst="straightConnector1">
            <a:avLst/>
          </a:prstGeom>
          <a:noFill/>
          <a:ln cap="flat" cmpd="sng" w="9525">
            <a:solidFill>
              <a:srgbClr val="7F7F7F"/>
            </a:solidFill>
            <a:prstDash val="solid"/>
            <a:miter lim="800000"/>
            <a:headEnd len="sm" w="sm" type="none"/>
            <a:tailEnd len="sm" w="sm" type="none"/>
          </a:ln>
        </p:spPr>
      </p:cxnSp>
      <p:sp>
        <p:nvSpPr>
          <p:cNvPr id="1362" name="Google Shape;1362;p103"/>
          <p:cNvSpPr txBox="1"/>
          <p:nvPr/>
        </p:nvSpPr>
        <p:spPr>
          <a:xfrm>
            <a:off x="6350113" y="2277738"/>
            <a:ext cx="803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Closing Tag</a:t>
            </a:r>
            <a:endParaRPr sz="1100"/>
          </a:p>
        </p:txBody>
      </p:sp>
      <p:cxnSp>
        <p:nvCxnSpPr>
          <p:cNvPr id="1363" name="Google Shape;1363;p103"/>
          <p:cNvCxnSpPr/>
          <p:nvPr/>
        </p:nvCxnSpPr>
        <p:spPr>
          <a:xfrm>
            <a:off x="6680073" y="2571749"/>
            <a:ext cx="0" cy="353700"/>
          </a:xfrm>
          <a:prstGeom prst="straightConnector1">
            <a:avLst/>
          </a:prstGeom>
          <a:noFill/>
          <a:ln cap="flat" cmpd="sng" w="9525">
            <a:solidFill>
              <a:srgbClr val="7F7F7F"/>
            </a:solidFill>
            <a:prstDash val="solid"/>
            <a:miter lim="800000"/>
            <a:headEnd len="sm" w="sm" type="none"/>
            <a:tailEnd len="sm" w="sm" type="none"/>
          </a:ln>
        </p:spPr>
      </p:cxnSp>
      <p:cxnSp>
        <p:nvCxnSpPr>
          <p:cNvPr id="1364" name="Google Shape;1364;p103"/>
          <p:cNvCxnSpPr/>
          <p:nvPr/>
        </p:nvCxnSpPr>
        <p:spPr>
          <a:xfrm>
            <a:off x="4295396" y="3295134"/>
            <a:ext cx="0" cy="154200"/>
          </a:xfrm>
          <a:prstGeom prst="straightConnector1">
            <a:avLst/>
          </a:prstGeom>
          <a:noFill/>
          <a:ln cap="flat" cmpd="sng" w="9525">
            <a:solidFill>
              <a:srgbClr val="7F7F7F"/>
            </a:solidFill>
            <a:prstDash val="solid"/>
            <a:miter lim="800000"/>
            <a:headEnd len="sm" w="sm" type="none"/>
            <a:tailEnd len="sm" w="sm" type="none"/>
          </a:ln>
        </p:spPr>
      </p:cxnSp>
      <p:sp>
        <p:nvSpPr>
          <p:cNvPr id="1365" name="Google Shape;1365;p103"/>
          <p:cNvSpPr txBox="1"/>
          <p:nvPr/>
        </p:nvSpPr>
        <p:spPr>
          <a:xfrm>
            <a:off x="3236560" y="3460485"/>
            <a:ext cx="2360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accent1"/>
                </a:solidFill>
                <a:latin typeface="Lato"/>
                <a:ea typeface="Lato"/>
                <a:cs typeface="Lato"/>
                <a:sym typeface="Lato"/>
              </a:rPr>
              <a:t>Iframe settings and parameters</a:t>
            </a:r>
            <a:endParaRPr sz="1100"/>
          </a:p>
        </p:txBody>
      </p:sp>
      <p:cxnSp>
        <p:nvCxnSpPr>
          <p:cNvPr id="1366" name="Google Shape;1366;p103"/>
          <p:cNvCxnSpPr/>
          <p:nvPr/>
        </p:nvCxnSpPr>
        <p:spPr>
          <a:xfrm>
            <a:off x="2462024" y="3297421"/>
            <a:ext cx="1833300" cy="0"/>
          </a:xfrm>
          <a:prstGeom prst="straightConnector1">
            <a:avLst/>
          </a:prstGeom>
          <a:noFill/>
          <a:ln cap="flat" cmpd="sng" w="9525">
            <a:solidFill>
              <a:srgbClr val="7F7F7F"/>
            </a:solidFill>
            <a:prstDash val="solid"/>
            <a:miter lim="800000"/>
            <a:headEnd len="sm" w="sm" type="none"/>
            <a:tailEnd len="sm" w="sm" type="none"/>
          </a:ln>
        </p:spPr>
      </p:cxnSp>
      <p:cxnSp>
        <p:nvCxnSpPr>
          <p:cNvPr id="1367" name="Google Shape;1367;p103"/>
          <p:cNvCxnSpPr/>
          <p:nvPr/>
        </p:nvCxnSpPr>
        <p:spPr>
          <a:xfrm>
            <a:off x="4295396" y="3296634"/>
            <a:ext cx="1562400" cy="0"/>
          </a:xfrm>
          <a:prstGeom prst="straightConnector1">
            <a:avLst/>
          </a:prstGeom>
          <a:noFill/>
          <a:ln cap="flat" cmpd="sng" w="9525">
            <a:solidFill>
              <a:srgbClr val="7F7F7F"/>
            </a:solidFill>
            <a:prstDash val="solid"/>
            <a:miter lim="800000"/>
            <a:headEnd len="sm" w="sm" type="none"/>
            <a:tailEnd len="sm" w="sm" type="none"/>
          </a:ln>
        </p:spPr>
      </p:cxnSp>
      <p:cxnSp>
        <p:nvCxnSpPr>
          <p:cNvPr id="1368" name="Google Shape;1368;p103"/>
          <p:cNvCxnSpPr/>
          <p:nvPr/>
        </p:nvCxnSpPr>
        <p:spPr>
          <a:xfrm>
            <a:off x="2468882" y="3219078"/>
            <a:ext cx="0" cy="75900"/>
          </a:xfrm>
          <a:prstGeom prst="straightConnector1">
            <a:avLst/>
          </a:prstGeom>
          <a:noFill/>
          <a:ln cap="flat" cmpd="sng" w="9525">
            <a:solidFill>
              <a:srgbClr val="7F7F7F"/>
            </a:solidFill>
            <a:prstDash val="solid"/>
            <a:miter lim="800000"/>
            <a:headEnd len="sm" w="sm" type="none"/>
            <a:tailEnd len="sm" w="sm" type="none"/>
          </a:ln>
        </p:spPr>
      </p:cxnSp>
      <p:cxnSp>
        <p:nvCxnSpPr>
          <p:cNvPr id="1369" name="Google Shape;1369;p103"/>
          <p:cNvCxnSpPr/>
          <p:nvPr/>
        </p:nvCxnSpPr>
        <p:spPr>
          <a:xfrm>
            <a:off x="5857801" y="3219078"/>
            <a:ext cx="0" cy="75900"/>
          </a:xfrm>
          <a:prstGeom prst="straightConnector1">
            <a:avLst/>
          </a:prstGeom>
          <a:noFill/>
          <a:ln cap="flat" cmpd="sng" w="9525">
            <a:solidFill>
              <a:srgbClr val="7F7F7F"/>
            </a:solidFill>
            <a:prstDash val="solid"/>
            <a:miter lim="800000"/>
            <a:headEnd len="sm" w="sm" type="none"/>
            <a:tailEnd len="sm" w="sm" type="none"/>
          </a:ln>
        </p:spPr>
      </p:cxnSp>
      <p:pic>
        <p:nvPicPr>
          <p:cNvPr id="1370" name="Google Shape;1370;p103"/>
          <p:cNvPicPr preferRelativeResize="0"/>
          <p:nvPr/>
        </p:nvPicPr>
        <p:blipFill rotWithShape="1">
          <a:blip r:embed="rId4">
            <a:alphaModFix/>
          </a:blip>
          <a:srcRect b="0" l="0" r="0" t="0"/>
          <a:stretch/>
        </p:blipFill>
        <p:spPr>
          <a:xfrm rot="5400000">
            <a:off x="-11" y="4287237"/>
            <a:ext cx="856264" cy="856264"/>
          </a:xfrm>
          <a:prstGeom prst="rect">
            <a:avLst/>
          </a:prstGeom>
          <a:noFill/>
          <a:ln>
            <a:noFill/>
          </a:ln>
        </p:spPr>
      </p:pic>
      <p:pic>
        <p:nvPicPr>
          <p:cNvPr id="1371" name="Google Shape;1371;p103"/>
          <p:cNvPicPr preferRelativeResize="0"/>
          <p:nvPr/>
        </p:nvPicPr>
        <p:blipFill rotWithShape="1">
          <a:blip r:embed="rId5">
            <a:alphaModFix/>
          </a:blip>
          <a:srcRect b="0" l="0" r="0" t="0"/>
          <a:stretch/>
        </p:blipFill>
        <p:spPr>
          <a:xfrm rot="5400000">
            <a:off x="236961" y="4007382"/>
            <a:ext cx="856264" cy="856264"/>
          </a:xfrm>
          <a:prstGeom prst="rect">
            <a:avLst/>
          </a:prstGeom>
          <a:noFill/>
          <a:ln>
            <a:noFill/>
          </a:ln>
        </p:spPr>
      </p:pic>
      <p:sp>
        <p:nvSpPr>
          <p:cNvPr id="1372" name="Google Shape;1372;p10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nvSpPr>
        <p:spPr>
          <a:xfrm>
            <a:off x="2473500" y="278575"/>
            <a:ext cx="4322100" cy="10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Font typeface="Arial"/>
              <a:buNone/>
            </a:pPr>
            <a:r>
              <a:rPr b="1" lang="en-GB" sz="2600">
                <a:solidFill>
                  <a:srgbClr val="3B41C9"/>
                </a:solidFill>
                <a:latin typeface="Montserrat"/>
                <a:ea typeface="Montserrat"/>
                <a:cs typeface="Montserrat"/>
                <a:sym typeface="Montserrat"/>
              </a:rPr>
              <a:t>Foodpanda in 2012</a:t>
            </a:r>
            <a:endParaRPr sz="800">
              <a:solidFill>
                <a:srgbClr val="3B41C9"/>
              </a:solidFill>
            </a:endParaRPr>
          </a:p>
          <a:p>
            <a:pPr indent="0" lvl="0" marL="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78" name="Google Shape;178;p23"/>
          <p:cNvSpPr txBox="1"/>
          <p:nvPr/>
        </p:nvSpPr>
        <p:spPr>
          <a:xfrm>
            <a:off x="2722650" y="4623375"/>
            <a:ext cx="382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hlinkClick r:id="rId3"/>
              </a:rPr>
              <a:t>https://web.archive.org/web/20120503035351/http://www.foodpanda.sg/</a:t>
            </a:r>
            <a:endParaRPr/>
          </a:p>
        </p:txBody>
      </p:sp>
      <p:pic>
        <p:nvPicPr>
          <p:cNvPr id="179" name="Google Shape;179;p23"/>
          <p:cNvPicPr preferRelativeResize="0"/>
          <p:nvPr/>
        </p:nvPicPr>
        <p:blipFill>
          <a:blip r:embed="rId4">
            <a:alphaModFix/>
          </a:blip>
          <a:stretch>
            <a:fillRect/>
          </a:stretch>
        </p:blipFill>
        <p:spPr>
          <a:xfrm>
            <a:off x="2962625" y="985075"/>
            <a:ext cx="3237433" cy="3638300"/>
          </a:xfrm>
          <a:prstGeom prst="rect">
            <a:avLst/>
          </a:prstGeom>
          <a:noFill/>
          <a:ln>
            <a:noFill/>
          </a:ln>
        </p:spPr>
      </p:pic>
      <p:pic>
        <p:nvPicPr>
          <p:cNvPr id="180" name="Google Shape;180;p23"/>
          <p:cNvPicPr preferRelativeResize="0"/>
          <p:nvPr/>
        </p:nvPicPr>
        <p:blipFill rotWithShape="1">
          <a:blip r:embed="rId5">
            <a:alphaModFix/>
          </a:blip>
          <a:srcRect b="0" l="0" r="0" t="0"/>
          <a:stretch/>
        </p:blipFill>
        <p:spPr>
          <a:xfrm rot="5400000">
            <a:off x="-11" y="4287237"/>
            <a:ext cx="856264" cy="856264"/>
          </a:xfrm>
          <a:prstGeom prst="rect">
            <a:avLst/>
          </a:prstGeom>
          <a:noFill/>
          <a:ln>
            <a:noFill/>
          </a:ln>
        </p:spPr>
      </p:pic>
      <p:pic>
        <p:nvPicPr>
          <p:cNvPr id="181" name="Google Shape;181;p23"/>
          <p:cNvPicPr preferRelativeResize="0"/>
          <p:nvPr/>
        </p:nvPicPr>
        <p:blipFill rotWithShape="1">
          <a:blip r:embed="rId6">
            <a:alphaModFix/>
          </a:blip>
          <a:srcRect b="0" l="0" r="0" t="0"/>
          <a:stretch/>
        </p:blipFill>
        <p:spPr>
          <a:xfrm rot="5400000">
            <a:off x="236961" y="4007382"/>
            <a:ext cx="856264" cy="856264"/>
          </a:xfrm>
          <a:prstGeom prst="rect">
            <a:avLst/>
          </a:prstGeom>
          <a:noFill/>
          <a:ln>
            <a:noFill/>
          </a:ln>
        </p:spPr>
      </p:pic>
      <p:pic>
        <p:nvPicPr>
          <p:cNvPr id="182" name="Google Shape;182;p23"/>
          <p:cNvPicPr preferRelativeResize="0"/>
          <p:nvPr/>
        </p:nvPicPr>
        <p:blipFill rotWithShape="1">
          <a:blip r:embed="rId7">
            <a:alphaModFix/>
          </a:blip>
          <a:srcRect b="0" l="0" r="0" t="0"/>
          <a:stretch/>
        </p:blipFill>
        <p:spPr>
          <a:xfrm>
            <a:off x="8094050" y="-1107375"/>
            <a:ext cx="2057401" cy="2057401"/>
          </a:xfrm>
          <a:prstGeom prst="rect">
            <a:avLst/>
          </a:prstGeom>
          <a:noFill/>
          <a:ln>
            <a:noFill/>
          </a:ln>
        </p:spPr>
      </p:pic>
      <p:sp>
        <p:nvSpPr>
          <p:cNvPr id="183" name="Google Shape;183;p2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84" name="Google Shape;184;p2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pic>
        <p:nvPicPr>
          <p:cNvPr id="1377" name="Google Shape;1377;p104"/>
          <p:cNvPicPr preferRelativeResize="0"/>
          <p:nvPr/>
        </p:nvPicPr>
        <p:blipFill>
          <a:blip r:embed="rId3">
            <a:alphaModFix/>
          </a:blip>
          <a:stretch>
            <a:fillRect/>
          </a:stretch>
        </p:blipFill>
        <p:spPr>
          <a:xfrm>
            <a:off x="5514974" y="3484174"/>
            <a:ext cx="3584101" cy="1387474"/>
          </a:xfrm>
          <a:prstGeom prst="rect">
            <a:avLst/>
          </a:prstGeom>
          <a:noFill/>
          <a:ln>
            <a:noFill/>
          </a:ln>
        </p:spPr>
      </p:pic>
      <p:pic>
        <p:nvPicPr>
          <p:cNvPr id="1378" name="Google Shape;1378;p104"/>
          <p:cNvPicPr preferRelativeResize="0"/>
          <p:nvPr/>
        </p:nvPicPr>
        <p:blipFill>
          <a:blip r:embed="rId4">
            <a:alphaModFix/>
          </a:blip>
          <a:stretch>
            <a:fillRect/>
          </a:stretch>
        </p:blipFill>
        <p:spPr>
          <a:xfrm>
            <a:off x="0" y="888227"/>
            <a:ext cx="4933950" cy="3178000"/>
          </a:xfrm>
          <a:prstGeom prst="rect">
            <a:avLst/>
          </a:prstGeom>
          <a:noFill/>
          <a:ln>
            <a:noFill/>
          </a:ln>
        </p:spPr>
      </p:pic>
      <p:pic>
        <p:nvPicPr>
          <p:cNvPr id="1379" name="Google Shape;1379;p104"/>
          <p:cNvPicPr preferRelativeResize="0"/>
          <p:nvPr/>
        </p:nvPicPr>
        <p:blipFill>
          <a:blip r:embed="rId5">
            <a:alphaModFix/>
          </a:blip>
          <a:stretch>
            <a:fillRect/>
          </a:stretch>
        </p:blipFill>
        <p:spPr>
          <a:xfrm>
            <a:off x="3086098" y="2130821"/>
            <a:ext cx="2847401" cy="1248575"/>
          </a:xfrm>
          <a:prstGeom prst="rect">
            <a:avLst/>
          </a:prstGeom>
          <a:noFill/>
          <a:ln>
            <a:noFill/>
          </a:ln>
        </p:spPr>
      </p:pic>
      <p:sp>
        <p:nvSpPr>
          <p:cNvPr id="1380" name="Google Shape;1380;p104"/>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81" name="Google Shape;1381;p104"/>
          <p:cNvSpPr txBox="1"/>
          <p:nvPr/>
        </p:nvSpPr>
        <p:spPr>
          <a:xfrm>
            <a:off x="2409150" y="238500"/>
            <a:ext cx="43257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Common HTML Elements</a:t>
            </a:r>
            <a:endParaRPr sz="1100"/>
          </a:p>
        </p:txBody>
      </p:sp>
      <p:sp>
        <p:nvSpPr>
          <p:cNvPr id="1382" name="Google Shape;1382;p104"/>
          <p:cNvSpPr txBox="1"/>
          <p:nvPr/>
        </p:nvSpPr>
        <p:spPr>
          <a:xfrm>
            <a:off x="4190250" y="581500"/>
            <a:ext cx="763500" cy="230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Calibri"/>
                <a:ea typeface="Calibri"/>
                <a:cs typeface="Calibri"/>
                <a:sym typeface="Calibri"/>
              </a:rPr>
              <a:t>IFRAMES</a:t>
            </a:r>
            <a:endParaRPr sz="1100"/>
          </a:p>
        </p:txBody>
      </p:sp>
      <p:sp>
        <p:nvSpPr>
          <p:cNvPr id="1383" name="Google Shape;1383;p10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cxnSp>
        <p:nvCxnSpPr>
          <p:cNvPr id="1384" name="Google Shape;1384;p104"/>
          <p:cNvCxnSpPr/>
          <p:nvPr/>
        </p:nvCxnSpPr>
        <p:spPr>
          <a:xfrm>
            <a:off x="3533775" y="2952750"/>
            <a:ext cx="736500" cy="885000"/>
          </a:xfrm>
          <a:prstGeom prst="straightConnector1">
            <a:avLst/>
          </a:prstGeom>
          <a:noFill/>
          <a:ln cap="flat" cmpd="sng" w="9525">
            <a:solidFill>
              <a:srgbClr val="FF0000"/>
            </a:solidFill>
            <a:prstDash val="solid"/>
            <a:miter lim="800000"/>
            <a:headEnd len="sm" w="sm" type="stealth"/>
            <a:tailEnd len="sm" w="sm" type="none"/>
          </a:ln>
        </p:spPr>
      </p:cxnSp>
      <p:cxnSp>
        <p:nvCxnSpPr>
          <p:cNvPr id="1385" name="Google Shape;1385;p104"/>
          <p:cNvCxnSpPr>
            <a:stCxn id="1386" idx="2"/>
          </p:cNvCxnSpPr>
          <p:nvPr/>
        </p:nvCxnSpPr>
        <p:spPr>
          <a:xfrm flipH="1">
            <a:off x="8351500" y="3192818"/>
            <a:ext cx="219300" cy="473400"/>
          </a:xfrm>
          <a:prstGeom prst="straightConnector1">
            <a:avLst/>
          </a:prstGeom>
          <a:noFill/>
          <a:ln cap="flat" cmpd="sng" w="9525">
            <a:solidFill>
              <a:srgbClr val="FF0000"/>
            </a:solidFill>
            <a:prstDash val="solid"/>
            <a:miter lim="800000"/>
            <a:headEnd len="sm" w="sm" type="none"/>
            <a:tailEnd len="sm" w="sm" type="stealth"/>
          </a:ln>
        </p:spPr>
      </p:cxnSp>
      <p:sp>
        <p:nvSpPr>
          <p:cNvPr id="1386" name="Google Shape;1386;p104"/>
          <p:cNvSpPr txBox="1"/>
          <p:nvPr/>
        </p:nvSpPr>
        <p:spPr>
          <a:xfrm>
            <a:off x="8116900" y="2870018"/>
            <a:ext cx="907800" cy="322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chemeClr val="accent1"/>
                </a:solidFill>
                <a:latin typeface="Lato"/>
                <a:ea typeface="Lato"/>
                <a:cs typeface="Lato"/>
                <a:sym typeface="Lato"/>
              </a:rPr>
              <a:t>Copy the embed code</a:t>
            </a:r>
            <a:endParaRPr sz="900"/>
          </a:p>
        </p:txBody>
      </p:sp>
      <p:sp>
        <p:nvSpPr>
          <p:cNvPr id="1387" name="Google Shape;1387;p104"/>
          <p:cNvSpPr/>
          <p:nvPr/>
        </p:nvSpPr>
        <p:spPr>
          <a:xfrm>
            <a:off x="4143375" y="3857625"/>
            <a:ext cx="323700" cy="20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8" name="Google Shape;1388;p104"/>
          <p:cNvCxnSpPr/>
          <p:nvPr/>
        </p:nvCxnSpPr>
        <p:spPr>
          <a:xfrm rot="10800000">
            <a:off x="3562350" y="2895600"/>
            <a:ext cx="4533900" cy="685800"/>
          </a:xfrm>
          <a:prstGeom prst="straightConnector1">
            <a:avLst/>
          </a:prstGeom>
          <a:noFill/>
          <a:ln cap="flat" cmpd="sng" w="9525">
            <a:solidFill>
              <a:srgbClr val="FF0000"/>
            </a:solidFill>
            <a:prstDash val="solid"/>
            <a:miter lim="800000"/>
            <a:headEnd len="sm" w="sm" type="stealth"/>
            <a:tailEnd len="sm" w="sm" type="none"/>
          </a:ln>
        </p:spPr>
      </p:cxnSp>
      <p:pic>
        <p:nvPicPr>
          <p:cNvPr id="1389" name="Google Shape;1389;p104"/>
          <p:cNvPicPr preferRelativeResize="0"/>
          <p:nvPr/>
        </p:nvPicPr>
        <p:blipFill>
          <a:blip r:embed="rId6">
            <a:alphaModFix/>
          </a:blip>
          <a:stretch>
            <a:fillRect/>
          </a:stretch>
        </p:blipFill>
        <p:spPr>
          <a:xfrm>
            <a:off x="6585127" y="1552499"/>
            <a:ext cx="2303923" cy="1248575"/>
          </a:xfrm>
          <a:prstGeom prst="rect">
            <a:avLst/>
          </a:prstGeom>
          <a:noFill/>
          <a:ln>
            <a:noFill/>
          </a:ln>
        </p:spPr>
      </p:pic>
      <p:cxnSp>
        <p:nvCxnSpPr>
          <p:cNvPr id="1390" name="Google Shape;1390;p104"/>
          <p:cNvCxnSpPr>
            <a:stCxn id="1386" idx="1"/>
            <a:endCxn id="1389" idx="2"/>
          </p:cNvCxnSpPr>
          <p:nvPr/>
        </p:nvCxnSpPr>
        <p:spPr>
          <a:xfrm rot="10800000">
            <a:off x="7737100" y="2801018"/>
            <a:ext cx="379800" cy="230400"/>
          </a:xfrm>
          <a:prstGeom prst="straightConnector1">
            <a:avLst/>
          </a:prstGeom>
          <a:noFill/>
          <a:ln cap="flat" cmpd="sng" w="9525">
            <a:solidFill>
              <a:srgbClr val="FF0000"/>
            </a:solidFill>
            <a:prstDash val="solid"/>
            <a:miter lim="800000"/>
            <a:headEnd len="sm" w="sm" type="none"/>
            <a:tailEnd len="sm" w="sm" type="stealth"/>
          </a:ln>
        </p:spPr>
      </p:cxnSp>
      <p:sp>
        <p:nvSpPr>
          <p:cNvPr id="1391" name="Google Shape;1391;p104"/>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05"/>
          <p:cNvSpPr txBox="1"/>
          <p:nvPr>
            <p:ph idx="1" type="body"/>
          </p:nvPr>
        </p:nvSpPr>
        <p:spPr>
          <a:xfrm>
            <a:off x="311700" y="1152475"/>
            <a:ext cx="8520600" cy="806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GB">
                <a:solidFill>
                  <a:srgbClr val="3F4E6C"/>
                </a:solidFill>
              </a:rPr>
              <a:t>HTML entities are used to display reserved characters in HTML.</a:t>
            </a:r>
            <a:endParaRPr/>
          </a:p>
          <a:p>
            <a:pPr indent="0" lvl="0" marL="0" rtl="0" algn="l">
              <a:lnSpc>
                <a:spcPct val="115000"/>
              </a:lnSpc>
              <a:spcBef>
                <a:spcPts val="600"/>
              </a:spcBef>
              <a:spcAft>
                <a:spcPts val="0"/>
              </a:spcAft>
              <a:buNone/>
            </a:pPr>
            <a:r>
              <a:rPr lang="en-GB">
                <a:solidFill>
                  <a:srgbClr val="3F4E6C"/>
                </a:solidFill>
              </a:rPr>
              <a:t>Some examples of reserved characters are ‘&lt;’ , ’&gt;’ and ‘&amp;’</a:t>
            </a:r>
            <a:endParaRPr/>
          </a:p>
        </p:txBody>
      </p:sp>
      <p:sp>
        <p:nvSpPr>
          <p:cNvPr id="1397" name="Google Shape;1397;p105"/>
          <p:cNvSpPr txBox="1"/>
          <p:nvPr/>
        </p:nvSpPr>
        <p:spPr>
          <a:xfrm>
            <a:off x="3072012" y="4178525"/>
            <a:ext cx="5962500" cy="7695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i="0" lang="en-GB" sz="1100" u="sng" cap="none" strike="noStrike">
                <a:solidFill>
                  <a:schemeClr val="hlink"/>
                </a:solidFill>
                <a:latin typeface="Calibri"/>
                <a:ea typeface="Calibri"/>
                <a:cs typeface="Calibri"/>
                <a:sym typeface="Calibri"/>
                <a:hlinkClick r:id="rId3"/>
              </a:rPr>
              <a:t>List of HTML Entities</a:t>
            </a:r>
            <a:endParaRPr sz="1100">
              <a:solidFill>
                <a:srgbClr val="7F7F7F"/>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400"/>
              <a:buFont typeface="Arial"/>
              <a:buNone/>
            </a:pPr>
            <a:r>
              <a:rPr lang="en-GB" sz="1100" u="sng">
                <a:solidFill>
                  <a:schemeClr val="hlink"/>
                </a:solidFill>
                <a:latin typeface="Calibri"/>
                <a:ea typeface="Calibri"/>
                <a:cs typeface="Calibri"/>
                <a:sym typeface="Calibri"/>
                <a:hlinkClick r:id="rId4"/>
              </a:rPr>
              <a:t>https://developer.mozilla.org/en-US/docs/Glossary/Entity</a:t>
            </a:r>
            <a:endParaRPr sz="1100">
              <a:solidFill>
                <a:srgbClr val="7F7F7F"/>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400"/>
              <a:buFont typeface="Arial"/>
              <a:buNone/>
            </a:pPr>
            <a:r>
              <a:rPr lang="en-GB" sz="1100" u="sng">
                <a:solidFill>
                  <a:schemeClr val="hlink"/>
                </a:solidFill>
                <a:latin typeface="Calibri"/>
                <a:ea typeface="Calibri"/>
                <a:cs typeface="Calibri"/>
                <a:sym typeface="Calibri"/>
                <a:hlinkClick r:id="rId5"/>
              </a:rPr>
              <a:t>https://www.w3schools.com/charsets/ref_emoji.asp</a:t>
            </a:r>
            <a:endParaRPr sz="1100">
              <a:solidFill>
                <a:srgbClr val="7F7F7F"/>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400"/>
              <a:buFont typeface="Arial"/>
              <a:buNone/>
            </a:pPr>
            <a:r>
              <a:t/>
            </a:r>
            <a:endParaRPr sz="1100">
              <a:solidFill>
                <a:srgbClr val="7F7F7F"/>
              </a:solidFill>
              <a:latin typeface="Calibri"/>
              <a:ea typeface="Calibri"/>
              <a:cs typeface="Calibri"/>
              <a:sym typeface="Calibri"/>
            </a:endParaRPr>
          </a:p>
        </p:txBody>
      </p:sp>
      <p:sp>
        <p:nvSpPr>
          <p:cNvPr id="1398" name="Google Shape;1398;p105"/>
          <p:cNvSpPr/>
          <p:nvPr/>
        </p:nvSpPr>
        <p:spPr>
          <a:xfrm>
            <a:off x="4649" y="0"/>
            <a:ext cx="9139200" cy="8694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99" name="Google Shape;1399;p10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400" name="Google Shape;1400;p105"/>
          <p:cNvSpPr txBox="1"/>
          <p:nvPr/>
        </p:nvSpPr>
        <p:spPr>
          <a:xfrm>
            <a:off x="2409150" y="238500"/>
            <a:ext cx="43257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HTML Entities</a:t>
            </a:r>
            <a:endParaRPr sz="1100"/>
          </a:p>
        </p:txBody>
      </p:sp>
      <p:graphicFrame>
        <p:nvGraphicFramePr>
          <p:cNvPr id="1401" name="Google Shape;1401;p105"/>
          <p:cNvGraphicFramePr/>
          <p:nvPr/>
        </p:nvGraphicFramePr>
        <p:xfrm>
          <a:off x="5110400" y="1898775"/>
          <a:ext cx="3000000" cy="3000000"/>
        </p:xfrm>
        <a:graphic>
          <a:graphicData uri="http://schemas.openxmlformats.org/drawingml/2006/table">
            <a:tbl>
              <a:tblPr>
                <a:solidFill>
                  <a:srgbClr val="FFFFFF"/>
                </a:solidFill>
                <a:tableStyleId>{26469E41-0B83-496A-8C7E-3346EE86D990}</a:tableStyleId>
              </a:tblPr>
              <a:tblGrid>
                <a:gridCol w="1303800"/>
                <a:gridCol w="1796350"/>
                <a:gridCol w="898175"/>
              </a:tblGrid>
              <a:tr h="446725">
                <a:tc>
                  <a:txBody>
                    <a:bodyPr/>
                    <a:lstStyle/>
                    <a:p>
                      <a:pPr indent="0" lvl="0" marL="0" rtl="0" algn="l">
                        <a:spcBef>
                          <a:spcPts val="0"/>
                        </a:spcBef>
                        <a:spcAft>
                          <a:spcPts val="0"/>
                        </a:spcAft>
                        <a:buNone/>
                      </a:pPr>
                      <a:r>
                        <a:t/>
                      </a:r>
                      <a:endParaRPr sz="2100"/>
                    </a:p>
                  </a:txBody>
                  <a:tcPr marT="91425" marB="91425" marR="91425" marL="91425"/>
                </a:tc>
                <a:tc>
                  <a:txBody>
                    <a:bodyPr/>
                    <a:lstStyle/>
                    <a:p>
                      <a:pPr indent="0" lvl="0" marL="0" rtl="0" algn="l">
                        <a:spcBef>
                          <a:spcPts val="0"/>
                        </a:spcBef>
                        <a:spcAft>
                          <a:spcPts val="0"/>
                        </a:spcAft>
                        <a:buNone/>
                      </a:pPr>
                      <a:r>
                        <a:t/>
                      </a:r>
                      <a:endParaRPr sz="2100"/>
                    </a:p>
                  </a:txBody>
                  <a:tcPr marT="91425" marB="91425" marR="91425" marL="91425"/>
                </a:tc>
                <a:tc>
                  <a:txBody>
                    <a:bodyPr/>
                    <a:lstStyle/>
                    <a:p>
                      <a:pPr indent="0" lvl="0" marL="0" rtl="0" algn="l">
                        <a:spcBef>
                          <a:spcPts val="0"/>
                        </a:spcBef>
                        <a:spcAft>
                          <a:spcPts val="0"/>
                        </a:spcAft>
                        <a:buNone/>
                      </a:pPr>
                      <a:r>
                        <a:t/>
                      </a:r>
                      <a:endParaRPr sz="2100"/>
                    </a:p>
                  </a:txBody>
                  <a:tcPr marT="91425" marB="91425" marR="91425" marL="91425"/>
                </a:tc>
              </a:tr>
              <a:tr h="251575">
                <a:tc>
                  <a:txBody>
                    <a:bodyPr/>
                    <a:lstStyle/>
                    <a:p>
                      <a:pPr indent="0" lvl="0" marL="0" rtl="0" algn="ctr">
                        <a:lnSpc>
                          <a:spcPct val="115000"/>
                        </a:lnSpc>
                        <a:spcBef>
                          <a:spcPts val="0"/>
                        </a:spcBef>
                        <a:spcAft>
                          <a:spcPts val="0"/>
                        </a:spcAft>
                        <a:buNone/>
                      </a:pPr>
                      <a:r>
                        <a:rPr b="1" lang="en-GB">
                          <a:latin typeface="Helvetica Neue"/>
                          <a:ea typeface="Helvetica Neue"/>
                          <a:cs typeface="Helvetica Neue"/>
                          <a:sym typeface="Helvetica Neue"/>
                        </a:rPr>
                        <a:t>Name</a:t>
                      </a:r>
                      <a:endParaRPr b="1">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a:latin typeface="Helvetica Neue"/>
                          <a:ea typeface="Helvetica Neue"/>
                          <a:cs typeface="Helvetica Neue"/>
                          <a:sym typeface="Helvetica Neue"/>
                        </a:rPr>
                        <a:t>Character(s)</a:t>
                      </a:r>
                      <a:endParaRPr b="1">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a:latin typeface="Helvetica Neue"/>
                          <a:ea typeface="Helvetica Neue"/>
                          <a:cs typeface="Helvetica Neue"/>
                          <a:sym typeface="Helvetica Neue"/>
                        </a:rPr>
                        <a:t>Glyph</a:t>
                      </a:r>
                      <a:endParaRPr b="1">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251575">
                <a:tc>
                  <a:txBody>
                    <a:bodyPr/>
                    <a:lstStyle/>
                    <a:p>
                      <a:pPr indent="0" lvl="0" marL="0" rtl="0" algn="l">
                        <a:spcBef>
                          <a:spcPts val="0"/>
                        </a:spcBef>
                        <a:spcAft>
                          <a:spcPts val="0"/>
                        </a:spcAft>
                        <a:buNone/>
                      </a:pPr>
                      <a:r>
                        <a:rPr lang="en-GB">
                          <a:solidFill>
                            <a:srgbClr val="666666"/>
                          </a:solidFill>
                          <a:latin typeface="Courier New"/>
                          <a:ea typeface="Courier New"/>
                          <a:cs typeface="Courier New"/>
                          <a:sym typeface="Courier New"/>
                        </a:rPr>
                        <a:t>Aacute;</a:t>
                      </a:r>
                      <a:endParaRPr>
                        <a:solidFill>
                          <a:srgbClr val="666666"/>
                        </a:solidFill>
                        <a:latin typeface="Courier New"/>
                        <a:ea typeface="Courier New"/>
                        <a:cs typeface="Courier New"/>
                        <a:sym typeface="Courier New"/>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latin typeface="Helvetica Neue"/>
                          <a:ea typeface="Helvetica Neue"/>
                          <a:cs typeface="Helvetica Neue"/>
                          <a:sym typeface="Helvetica Neue"/>
                        </a:rPr>
                        <a:t>U+000C1</a:t>
                      </a:r>
                      <a:endParaRPr>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latin typeface="Helvetica Neue"/>
                          <a:ea typeface="Helvetica Neue"/>
                          <a:cs typeface="Helvetica Neue"/>
                          <a:sym typeface="Helvetica Neue"/>
                        </a:rPr>
                        <a:t>Á</a:t>
                      </a:r>
                      <a:endParaRPr>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575">
                <a:tc>
                  <a:txBody>
                    <a:bodyPr/>
                    <a:lstStyle/>
                    <a:p>
                      <a:pPr indent="0" lvl="0" marL="0" rtl="0" algn="l">
                        <a:spcBef>
                          <a:spcPts val="0"/>
                        </a:spcBef>
                        <a:spcAft>
                          <a:spcPts val="0"/>
                        </a:spcAft>
                        <a:buNone/>
                      </a:pPr>
                      <a:r>
                        <a:rPr lang="en-GB">
                          <a:solidFill>
                            <a:srgbClr val="666666"/>
                          </a:solidFill>
                          <a:latin typeface="Courier New"/>
                          <a:ea typeface="Courier New"/>
                          <a:cs typeface="Courier New"/>
                          <a:sym typeface="Courier New"/>
                        </a:rPr>
                        <a:t>Aacute</a:t>
                      </a:r>
                      <a:endParaRPr>
                        <a:solidFill>
                          <a:srgbClr val="666666"/>
                        </a:solidFill>
                        <a:latin typeface="Courier New"/>
                        <a:ea typeface="Courier New"/>
                        <a:cs typeface="Courier New"/>
                        <a:sym typeface="Courier New"/>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latin typeface="Helvetica Neue"/>
                          <a:ea typeface="Helvetica Neue"/>
                          <a:cs typeface="Helvetica Neue"/>
                          <a:sym typeface="Helvetica Neue"/>
                        </a:rPr>
                        <a:t>U+000C1</a:t>
                      </a:r>
                      <a:endParaRPr>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latin typeface="Helvetica Neue"/>
                          <a:ea typeface="Helvetica Neue"/>
                          <a:cs typeface="Helvetica Neue"/>
                          <a:sym typeface="Helvetica Neue"/>
                        </a:rPr>
                        <a:t>Á</a:t>
                      </a:r>
                      <a:endParaRPr>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575">
                <a:tc>
                  <a:txBody>
                    <a:bodyPr/>
                    <a:lstStyle/>
                    <a:p>
                      <a:pPr indent="0" lvl="0" marL="0" rtl="0" algn="l">
                        <a:spcBef>
                          <a:spcPts val="0"/>
                        </a:spcBef>
                        <a:spcAft>
                          <a:spcPts val="0"/>
                        </a:spcAft>
                        <a:buNone/>
                      </a:pPr>
                      <a:r>
                        <a:rPr lang="en-GB">
                          <a:solidFill>
                            <a:srgbClr val="666666"/>
                          </a:solidFill>
                          <a:latin typeface="Courier New"/>
                          <a:ea typeface="Courier New"/>
                          <a:cs typeface="Courier New"/>
                          <a:sym typeface="Courier New"/>
                        </a:rPr>
                        <a:t>aacute;</a:t>
                      </a:r>
                      <a:endParaRPr>
                        <a:solidFill>
                          <a:srgbClr val="666666"/>
                        </a:solidFill>
                        <a:latin typeface="Courier New"/>
                        <a:ea typeface="Courier New"/>
                        <a:cs typeface="Courier New"/>
                        <a:sym typeface="Courier New"/>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latin typeface="Helvetica Neue"/>
                          <a:ea typeface="Helvetica Neue"/>
                          <a:cs typeface="Helvetica Neue"/>
                          <a:sym typeface="Helvetica Neue"/>
                        </a:rPr>
                        <a:t>U+000E1</a:t>
                      </a:r>
                      <a:endParaRPr>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latin typeface="Helvetica Neue"/>
                          <a:ea typeface="Helvetica Neue"/>
                          <a:cs typeface="Helvetica Neue"/>
                          <a:sym typeface="Helvetica Neue"/>
                        </a:rPr>
                        <a:t>á</a:t>
                      </a:r>
                      <a:endParaRPr>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575">
                <a:tc>
                  <a:txBody>
                    <a:bodyPr/>
                    <a:lstStyle/>
                    <a:p>
                      <a:pPr indent="0" lvl="0" marL="0" rtl="0" algn="l">
                        <a:spcBef>
                          <a:spcPts val="0"/>
                        </a:spcBef>
                        <a:spcAft>
                          <a:spcPts val="0"/>
                        </a:spcAft>
                        <a:buNone/>
                      </a:pPr>
                      <a:r>
                        <a:rPr lang="en-GB">
                          <a:solidFill>
                            <a:srgbClr val="666666"/>
                          </a:solidFill>
                          <a:latin typeface="Courier New"/>
                          <a:ea typeface="Courier New"/>
                          <a:cs typeface="Courier New"/>
                          <a:sym typeface="Courier New"/>
                        </a:rPr>
                        <a:t>aacute</a:t>
                      </a:r>
                      <a:endParaRPr>
                        <a:solidFill>
                          <a:srgbClr val="666666"/>
                        </a:solidFill>
                        <a:latin typeface="Courier New"/>
                        <a:ea typeface="Courier New"/>
                        <a:cs typeface="Courier New"/>
                        <a:sym typeface="Courier New"/>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latin typeface="Helvetica Neue"/>
                          <a:ea typeface="Helvetica Neue"/>
                          <a:cs typeface="Helvetica Neue"/>
                          <a:sym typeface="Helvetica Neue"/>
                        </a:rPr>
                        <a:t>U+000E1</a:t>
                      </a:r>
                      <a:endParaRPr>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latin typeface="Helvetica Neue"/>
                          <a:ea typeface="Helvetica Neue"/>
                          <a:cs typeface="Helvetica Neue"/>
                          <a:sym typeface="Helvetica Neue"/>
                        </a:rPr>
                        <a:t>á</a:t>
                      </a:r>
                      <a:endParaRPr>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575">
                <a:tc>
                  <a:txBody>
                    <a:bodyPr/>
                    <a:lstStyle/>
                    <a:p>
                      <a:pPr indent="0" lvl="0" marL="0" rtl="0" algn="l">
                        <a:spcBef>
                          <a:spcPts val="0"/>
                        </a:spcBef>
                        <a:spcAft>
                          <a:spcPts val="0"/>
                        </a:spcAft>
                        <a:buNone/>
                      </a:pPr>
                      <a:r>
                        <a:rPr lang="en-GB">
                          <a:solidFill>
                            <a:srgbClr val="666666"/>
                          </a:solidFill>
                          <a:latin typeface="Courier New"/>
                          <a:ea typeface="Courier New"/>
                          <a:cs typeface="Courier New"/>
                          <a:sym typeface="Courier New"/>
                        </a:rPr>
                        <a:t>Abreve;</a:t>
                      </a:r>
                      <a:endParaRPr>
                        <a:solidFill>
                          <a:srgbClr val="666666"/>
                        </a:solidFill>
                        <a:latin typeface="Courier New"/>
                        <a:ea typeface="Courier New"/>
                        <a:cs typeface="Courier New"/>
                        <a:sym typeface="Courier New"/>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latin typeface="Helvetica Neue"/>
                          <a:ea typeface="Helvetica Neue"/>
                          <a:cs typeface="Helvetica Neue"/>
                          <a:sym typeface="Helvetica Neue"/>
                        </a:rPr>
                        <a:t>U+00102</a:t>
                      </a:r>
                      <a:endParaRPr>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latin typeface="Helvetica Neue"/>
                          <a:ea typeface="Helvetica Neue"/>
                          <a:cs typeface="Helvetica Neue"/>
                          <a:sym typeface="Helvetica Neue"/>
                        </a:rPr>
                        <a:t>Ă</a:t>
                      </a:r>
                      <a:endParaRPr>
                        <a:latin typeface="Helvetica Neue"/>
                        <a:ea typeface="Helvetica Neue"/>
                        <a:cs typeface="Helvetica Neue"/>
                        <a:sym typeface="Helvetica Neue"/>
                      </a:endParaRPr>
                    </a:p>
                  </a:txBody>
                  <a:tcPr marT="17775" marB="17775" marR="17775" marL="17775">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402" name="Google Shape;1402;p105"/>
          <p:cNvPicPr preferRelativeResize="0"/>
          <p:nvPr/>
        </p:nvPicPr>
        <p:blipFill rotWithShape="1">
          <a:blip r:embed="rId6">
            <a:alphaModFix/>
          </a:blip>
          <a:srcRect b="49998" l="7441" r="3328" t="21499"/>
          <a:stretch/>
        </p:blipFill>
        <p:spPr>
          <a:xfrm>
            <a:off x="361154" y="2168399"/>
            <a:ext cx="4489603" cy="806701"/>
          </a:xfrm>
          <a:prstGeom prst="rect">
            <a:avLst/>
          </a:prstGeom>
          <a:noFill/>
          <a:ln>
            <a:noFill/>
          </a:ln>
        </p:spPr>
      </p:pic>
      <p:pic>
        <p:nvPicPr>
          <p:cNvPr id="1403" name="Google Shape;1403;p105"/>
          <p:cNvPicPr preferRelativeResize="0"/>
          <p:nvPr/>
        </p:nvPicPr>
        <p:blipFill rotWithShape="1">
          <a:blip r:embed="rId7">
            <a:alphaModFix/>
          </a:blip>
          <a:srcRect b="60035" l="0" r="44105" t="13642"/>
          <a:stretch/>
        </p:blipFill>
        <p:spPr>
          <a:xfrm>
            <a:off x="361151" y="3113975"/>
            <a:ext cx="4489598" cy="1189334"/>
          </a:xfrm>
          <a:prstGeom prst="rect">
            <a:avLst/>
          </a:prstGeom>
          <a:noFill/>
          <a:ln>
            <a:noFill/>
          </a:ln>
        </p:spPr>
      </p:pic>
      <p:sp>
        <p:nvSpPr>
          <p:cNvPr id="1404" name="Google Shape;1404;p105"/>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06"/>
          <p:cNvSpPr/>
          <p:nvPr/>
        </p:nvSpPr>
        <p:spPr>
          <a:xfrm>
            <a:off x="0" y="0"/>
            <a:ext cx="4572000" cy="5143500"/>
          </a:xfrm>
          <a:prstGeom prst="rect">
            <a:avLst/>
          </a:prstGeom>
          <a:solidFill>
            <a:srgbClr val="E21B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10" name="Google Shape;1410;p106"/>
          <p:cNvSpPr txBox="1"/>
          <p:nvPr/>
        </p:nvSpPr>
        <p:spPr>
          <a:xfrm>
            <a:off x="271350" y="411725"/>
            <a:ext cx="978900" cy="31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E21B70"/>
                </a:solidFill>
                <a:highlight>
                  <a:srgbClr val="FFFF00"/>
                </a:highlight>
                <a:latin typeface="Lato"/>
                <a:ea typeface="Lato"/>
                <a:cs typeface="Lato"/>
                <a:sym typeface="Lato"/>
              </a:rPr>
              <a:t>#EXERCISE</a:t>
            </a:r>
            <a:endParaRPr sz="100">
              <a:solidFill>
                <a:srgbClr val="E21B70"/>
              </a:solidFill>
              <a:highlight>
                <a:srgbClr val="FFFF00"/>
              </a:highlight>
            </a:endParaRPr>
          </a:p>
        </p:txBody>
      </p:sp>
      <p:sp>
        <p:nvSpPr>
          <p:cNvPr id="1411" name="Google Shape;1411;p106"/>
          <p:cNvSpPr/>
          <p:nvPr/>
        </p:nvSpPr>
        <p:spPr>
          <a:xfrm>
            <a:off x="2951025" y="46025"/>
            <a:ext cx="1524000" cy="365700"/>
          </a:xfrm>
          <a:prstGeom prst="roundRect">
            <a:avLst>
              <a:gd fmla="val 16667"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2" name="Google Shape;1412;p106"/>
          <p:cNvSpPr txBox="1"/>
          <p:nvPr/>
        </p:nvSpPr>
        <p:spPr>
          <a:xfrm>
            <a:off x="3224700" y="65975"/>
            <a:ext cx="1306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3160AB"/>
                </a:solidFill>
                <a:latin typeface="Calibri"/>
                <a:ea typeface="Calibri"/>
                <a:cs typeface="Calibri"/>
                <a:sym typeface="Calibri"/>
              </a:rPr>
              <a:t>👨‍💻15- 20 mins</a:t>
            </a:r>
            <a:endParaRPr sz="1100"/>
          </a:p>
        </p:txBody>
      </p:sp>
      <p:pic>
        <p:nvPicPr>
          <p:cNvPr id="1413" name="Google Shape;1413;p106"/>
          <p:cNvPicPr preferRelativeResize="0"/>
          <p:nvPr/>
        </p:nvPicPr>
        <p:blipFill rotWithShape="1">
          <a:blip r:embed="rId3">
            <a:alphaModFix/>
          </a:blip>
          <a:srcRect b="0" l="0" r="0" t="0"/>
          <a:stretch/>
        </p:blipFill>
        <p:spPr>
          <a:xfrm>
            <a:off x="3096248" y="143729"/>
            <a:ext cx="163250" cy="170300"/>
          </a:xfrm>
          <a:prstGeom prst="rect">
            <a:avLst/>
          </a:prstGeom>
          <a:noFill/>
          <a:ln>
            <a:noFill/>
          </a:ln>
        </p:spPr>
      </p:pic>
      <p:pic>
        <p:nvPicPr>
          <p:cNvPr id="1414" name="Google Shape;1414;p106"/>
          <p:cNvPicPr preferRelativeResize="0"/>
          <p:nvPr/>
        </p:nvPicPr>
        <p:blipFill>
          <a:blip r:embed="rId4">
            <a:alphaModFix/>
          </a:blip>
          <a:stretch>
            <a:fillRect/>
          </a:stretch>
        </p:blipFill>
        <p:spPr>
          <a:xfrm>
            <a:off x="721863" y="3001500"/>
            <a:ext cx="170300" cy="170300"/>
          </a:xfrm>
          <a:prstGeom prst="rect">
            <a:avLst/>
          </a:prstGeom>
          <a:noFill/>
          <a:ln>
            <a:noFill/>
          </a:ln>
        </p:spPr>
      </p:pic>
      <p:sp>
        <p:nvSpPr>
          <p:cNvPr id="1415" name="Google Shape;1415;p106"/>
          <p:cNvSpPr txBox="1"/>
          <p:nvPr/>
        </p:nvSpPr>
        <p:spPr>
          <a:xfrm>
            <a:off x="458107" y="616675"/>
            <a:ext cx="2766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GB">
                <a:solidFill>
                  <a:schemeClr val="lt1"/>
                </a:solidFill>
                <a:latin typeface="Calibri"/>
                <a:ea typeface="Calibri"/>
                <a:cs typeface="Calibri"/>
                <a:sym typeface="Calibri"/>
              </a:rPr>
              <a:t>#CODINGTIME #ACTIVITY</a:t>
            </a:r>
            <a:endParaRPr i="0" sz="1000" u="none" cap="none" strike="noStrike">
              <a:solidFill>
                <a:schemeClr val="lt1"/>
              </a:solidFill>
              <a:latin typeface="Calibri"/>
              <a:ea typeface="Calibri"/>
              <a:cs typeface="Calibri"/>
              <a:sym typeface="Calibri"/>
            </a:endParaRPr>
          </a:p>
        </p:txBody>
      </p:sp>
      <p:sp>
        <p:nvSpPr>
          <p:cNvPr id="1416" name="Google Shape;1416;p106"/>
          <p:cNvSpPr txBox="1"/>
          <p:nvPr/>
        </p:nvSpPr>
        <p:spPr>
          <a:xfrm>
            <a:off x="458100" y="1398525"/>
            <a:ext cx="4017000" cy="132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solidFill>
                  <a:schemeClr val="lt1"/>
                </a:solidFill>
                <a:latin typeface="Calibri"/>
                <a:ea typeface="Calibri"/>
                <a:cs typeface="Calibri"/>
                <a:sym typeface="Calibri"/>
              </a:rPr>
              <a:t>Based on your earlier code, add in embedded video resources, tables to showcase more info</a:t>
            </a:r>
            <a:endParaRPr sz="1600">
              <a:solidFill>
                <a:schemeClr val="lt1"/>
              </a:solidFill>
              <a:latin typeface="Calibri"/>
              <a:ea typeface="Calibri"/>
              <a:cs typeface="Calibri"/>
              <a:sym typeface="Calibri"/>
            </a:endParaRPr>
          </a:p>
        </p:txBody>
      </p:sp>
      <p:sp>
        <p:nvSpPr>
          <p:cNvPr id="1417" name="Google Shape;1417;p106"/>
          <p:cNvSpPr txBox="1"/>
          <p:nvPr/>
        </p:nvSpPr>
        <p:spPr>
          <a:xfrm>
            <a:off x="420900" y="813825"/>
            <a:ext cx="33192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lang="en-GB" sz="2800">
                <a:solidFill>
                  <a:schemeClr val="lt1"/>
                </a:solidFill>
                <a:latin typeface="Calibri"/>
                <a:ea typeface="Calibri"/>
                <a:cs typeface="Calibri"/>
                <a:sym typeface="Calibri"/>
              </a:rPr>
              <a:t>RECIPE CARD II</a:t>
            </a:r>
            <a:endParaRPr i="0" sz="1000" u="none" cap="none" strike="noStrike">
              <a:solidFill>
                <a:schemeClr val="lt1"/>
              </a:solidFill>
              <a:latin typeface="Calibri"/>
              <a:ea typeface="Calibri"/>
              <a:cs typeface="Calibri"/>
              <a:sym typeface="Calibri"/>
            </a:endParaRPr>
          </a:p>
        </p:txBody>
      </p:sp>
      <p:pic>
        <p:nvPicPr>
          <p:cNvPr id="1418" name="Google Shape;1418;p106"/>
          <p:cNvPicPr preferRelativeResize="0"/>
          <p:nvPr/>
        </p:nvPicPr>
        <p:blipFill>
          <a:blip r:embed="rId5">
            <a:alphaModFix/>
          </a:blip>
          <a:stretch>
            <a:fillRect/>
          </a:stretch>
        </p:blipFill>
        <p:spPr>
          <a:xfrm>
            <a:off x="4613575" y="616675"/>
            <a:ext cx="2332800" cy="2514488"/>
          </a:xfrm>
          <a:prstGeom prst="rect">
            <a:avLst/>
          </a:prstGeom>
          <a:noFill/>
          <a:ln>
            <a:noFill/>
          </a:ln>
        </p:spPr>
      </p:pic>
      <p:pic>
        <p:nvPicPr>
          <p:cNvPr id="1419" name="Google Shape;1419;p106"/>
          <p:cNvPicPr preferRelativeResize="0"/>
          <p:nvPr/>
        </p:nvPicPr>
        <p:blipFill>
          <a:blip r:embed="rId6">
            <a:alphaModFix/>
          </a:blip>
          <a:stretch>
            <a:fillRect/>
          </a:stretch>
        </p:blipFill>
        <p:spPr>
          <a:xfrm>
            <a:off x="6987927" y="143719"/>
            <a:ext cx="2156074" cy="3077251"/>
          </a:xfrm>
          <a:prstGeom prst="rect">
            <a:avLst/>
          </a:prstGeom>
          <a:noFill/>
          <a:ln>
            <a:noFill/>
          </a:ln>
        </p:spPr>
      </p:pic>
      <p:pic>
        <p:nvPicPr>
          <p:cNvPr id="1420" name="Google Shape;1420;p106"/>
          <p:cNvPicPr preferRelativeResize="0"/>
          <p:nvPr/>
        </p:nvPicPr>
        <p:blipFill>
          <a:blip r:embed="rId7">
            <a:alphaModFix/>
          </a:blip>
          <a:stretch>
            <a:fillRect/>
          </a:stretch>
        </p:blipFill>
        <p:spPr>
          <a:xfrm>
            <a:off x="5188275" y="3535295"/>
            <a:ext cx="3843899" cy="1566275"/>
          </a:xfrm>
          <a:prstGeom prst="rect">
            <a:avLst/>
          </a:prstGeom>
          <a:noFill/>
          <a:ln>
            <a:noFill/>
          </a:ln>
        </p:spPr>
      </p:pic>
      <p:sp>
        <p:nvSpPr>
          <p:cNvPr id="1421" name="Google Shape;1421;p106"/>
          <p:cNvSpPr txBox="1"/>
          <p:nvPr/>
        </p:nvSpPr>
        <p:spPr>
          <a:xfrm>
            <a:off x="4891625" y="3312825"/>
            <a:ext cx="2156100" cy="266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1200">
                <a:solidFill>
                  <a:srgbClr val="E21B70"/>
                </a:solidFill>
                <a:latin typeface="Lato"/>
                <a:ea typeface="Lato"/>
                <a:cs typeface="Lato"/>
                <a:sym typeface="Lato"/>
              </a:rPr>
              <a:t>Run your Code</a:t>
            </a:r>
            <a:endParaRPr b="1" sz="100">
              <a:solidFill>
                <a:srgbClr val="E21B70"/>
              </a:solidFill>
            </a:endParaRPr>
          </a:p>
        </p:txBody>
      </p:sp>
      <p:sp>
        <p:nvSpPr>
          <p:cNvPr id="1422" name="Google Shape;1422;p106"/>
          <p:cNvSpPr txBox="1"/>
          <p:nvPr/>
        </p:nvSpPr>
        <p:spPr>
          <a:xfrm>
            <a:off x="6987913" y="3312825"/>
            <a:ext cx="2156100" cy="266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GB" sz="1200">
                <a:solidFill>
                  <a:srgbClr val="E21B70"/>
                </a:solidFill>
                <a:latin typeface="Lato"/>
                <a:ea typeface="Lato"/>
                <a:cs typeface="Lato"/>
                <a:sym typeface="Lato"/>
              </a:rPr>
              <a:t>Send it for review</a:t>
            </a:r>
            <a:endParaRPr b="1" sz="100">
              <a:solidFill>
                <a:srgbClr val="E21B70"/>
              </a:solidFill>
            </a:endParaRPr>
          </a:p>
        </p:txBody>
      </p:sp>
      <p:sp>
        <p:nvSpPr>
          <p:cNvPr id="1423" name="Google Shape;1423;p106"/>
          <p:cNvSpPr/>
          <p:nvPr/>
        </p:nvSpPr>
        <p:spPr>
          <a:xfrm>
            <a:off x="5963350" y="3512425"/>
            <a:ext cx="181225" cy="224375"/>
          </a:xfrm>
          <a:custGeom>
            <a:rect b="b" l="l" r="r" t="t"/>
            <a:pathLst>
              <a:path extrusionOk="0" h="8975" w="7249">
                <a:moveTo>
                  <a:pt x="0" y="0"/>
                </a:moveTo>
                <a:cubicBezTo>
                  <a:pt x="754" y="3771"/>
                  <a:pt x="3403" y="8975"/>
                  <a:pt x="7249" y="8975"/>
                </a:cubicBezTo>
              </a:path>
            </a:pathLst>
          </a:custGeom>
          <a:noFill/>
          <a:ln cap="flat" cmpd="sng" w="9525">
            <a:solidFill>
              <a:srgbClr val="E21B70"/>
            </a:solidFill>
            <a:prstDash val="solid"/>
            <a:round/>
            <a:headEnd len="med" w="med" type="none"/>
            <a:tailEnd len="med" w="med" type="triangle"/>
          </a:ln>
        </p:spPr>
      </p:sp>
      <p:sp>
        <p:nvSpPr>
          <p:cNvPr id="1424" name="Google Shape;1424;p106"/>
          <p:cNvSpPr/>
          <p:nvPr/>
        </p:nvSpPr>
        <p:spPr>
          <a:xfrm>
            <a:off x="8069071" y="3566493"/>
            <a:ext cx="278380" cy="170301"/>
          </a:xfrm>
          <a:custGeom>
            <a:rect b="b" l="l" r="r" t="t"/>
            <a:pathLst>
              <a:path extrusionOk="0" h="8975" w="7249">
                <a:moveTo>
                  <a:pt x="0" y="0"/>
                </a:moveTo>
                <a:cubicBezTo>
                  <a:pt x="754" y="3771"/>
                  <a:pt x="3403" y="8975"/>
                  <a:pt x="7249" y="8975"/>
                </a:cubicBezTo>
              </a:path>
            </a:pathLst>
          </a:custGeom>
          <a:noFill/>
          <a:ln cap="flat" cmpd="sng" w="9525">
            <a:solidFill>
              <a:srgbClr val="E21B70"/>
            </a:solidFill>
            <a:prstDash val="solid"/>
            <a:round/>
            <a:headEnd len="med" w="med" type="none"/>
            <a:tailEnd len="med" w="med" type="triangle"/>
          </a:ln>
        </p:spPr>
      </p:sp>
      <p:sp>
        <p:nvSpPr>
          <p:cNvPr id="1425" name="Google Shape;1425;p10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426" name="Google Shape;1426;p106"/>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07"/>
          <p:cNvSpPr txBox="1"/>
          <p:nvPr/>
        </p:nvSpPr>
        <p:spPr>
          <a:xfrm>
            <a:off x="249725" y="1034600"/>
            <a:ext cx="5234700" cy="3778500"/>
          </a:xfrm>
          <a:prstGeom prst="rect">
            <a:avLst/>
          </a:prstGeom>
          <a:noFill/>
          <a:ln>
            <a:noFill/>
          </a:ln>
        </p:spPr>
        <p:txBody>
          <a:bodyPr anchorCtr="0" anchor="t" bIns="34275" lIns="68575" spcFirstLastPara="1" rIns="68575" wrap="square" tIns="34275">
            <a:noAutofit/>
          </a:bodyPr>
          <a:lstStyle/>
          <a:p>
            <a:pPr indent="-317500" lvl="0" marL="457200" marR="0" rtl="0" algn="l">
              <a:lnSpc>
                <a:spcPct val="115000"/>
              </a:lnSpc>
              <a:spcBef>
                <a:spcPts val="0"/>
              </a:spcBef>
              <a:spcAft>
                <a:spcPts val="0"/>
              </a:spcAft>
              <a:buClr>
                <a:srgbClr val="262626"/>
              </a:buClr>
              <a:buSzPts val="1400"/>
              <a:buFont typeface="Calibri"/>
              <a:buChar char="●"/>
            </a:pPr>
            <a:r>
              <a:rPr lang="en-GB">
                <a:solidFill>
                  <a:srgbClr val="262626"/>
                </a:solidFill>
                <a:latin typeface="Calibri"/>
                <a:ea typeface="Calibri"/>
                <a:cs typeface="Calibri"/>
                <a:sym typeface="Calibri"/>
              </a:rPr>
              <a:t>Name your files using lower-case (in web dev, files are hosted on the server. Having About.html about.html are treated differently by the server.)</a:t>
            </a:r>
            <a:endParaRPr>
              <a:solidFill>
                <a:srgbClr val="262626"/>
              </a:solidFill>
              <a:latin typeface="Calibri"/>
              <a:ea typeface="Calibri"/>
              <a:cs typeface="Calibri"/>
              <a:sym typeface="Calibri"/>
            </a:endParaRPr>
          </a:p>
          <a:p>
            <a:pPr indent="-317500" lvl="0" marL="457200" marR="0" rtl="0" algn="l">
              <a:lnSpc>
                <a:spcPct val="115000"/>
              </a:lnSpc>
              <a:spcBef>
                <a:spcPts val="0"/>
              </a:spcBef>
              <a:spcAft>
                <a:spcPts val="0"/>
              </a:spcAft>
              <a:buClr>
                <a:srgbClr val="262626"/>
              </a:buClr>
              <a:buSzPts val="1400"/>
              <a:buFont typeface="Calibri"/>
              <a:buChar char="●"/>
            </a:pPr>
            <a:r>
              <a:rPr lang="en-GB">
                <a:solidFill>
                  <a:srgbClr val="262626"/>
                </a:solidFill>
                <a:latin typeface="Calibri"/>
                <a:ea typeface="Calibri"/>
                <a:cs typeface="Calibri"/>
                <a:sym typeface="Calibri"/>
              </a:rPr>
              <a:t>Name your files with intent and meaning  (e.g Contact Us page should be contact-us.html and not page3.html</a:t>
            </a:r>
            <a:endParaRPr>
              <a:solidFill>
                <a:srgbClr val="262626"/>
              </a:solidFill>
              <a:latin typeface="Calibri"/>
              <a:ea typeface="Calibri"/>
              <a:cs typeface="Calibri"/>
              <a:sym typeface="Calibri"/>
            </a:endParaRPr>
          </a:p>
          <a:p>
            <a:pPr indent="-317500" lvl="0" marL="457200" marR="0" rtl="0" algn="l">
              <a:lnSpc>
                <a:spcPct val="115000"/>
              </a:lnSpc>
              <a:spcBef>
                <a:spcPts val="0"/>
              </a:spcBef>
              <a:spcAft>
                <a:spcPts val="0"/>
              </a:spcAft>
              <a:buClr>
                <a:srgbClr val="262626"/>
              </a:buClr>
              <a:buSzPts val="1400"/>
              <a:buFont typeface="Calibri"/>
              <a:buChar char="●"/>
            </a:pPr>
            <a:r>
              <a:rPr lang="en-GB">
                <a:solidFill>
                  <a:srgbClr val="262626"/>
                </a:solidFill>
                <a:latin typeface="Calibri"/>
                <a:ea typeface="Calibri"/>
                <a:cs typeface="Calibri"/>
                <a:sym typeface="Calibri"/>
              </a:rPr>
              <a:t>Have spaces in your file names? Replace them with dashes "-" instead. This reduces conflict when people are typing and it’s also easier to recognise.</a:t>
            </a:r>
            <a:endParaRPr>
              <a:solidFill>
                <a:srgbClr val="262626"/>
              </a:solidFill>
              <a:latin typeface="Calibri"/>
              <a:ea typeface="Calibri"/>
              <a:cs typeface="Calibri"/>
              <a:sym typeface="Calibri"/>
            </a:endParaRPr>
          </a:p>
          <a:p>
            <a:pPr indent="-317500" lvl="0" marL="457200" marR="0" rtl="0" algn="l">
              <a:lnSpc>
                <a:spcPct val="115000"/>
              </a:lnSpc>
              <a:spcBef>
                <a:spcPts val="0"/>
              </a:spcBef>
              <a:spcAft>
                <a:spcPts val="0"/>
              </a:spcAft>
              <a:buClr>
                <a:srgbClr val="262626"/>
              </a:buClr>
              <a:buSzPts val="1400"/>
              <a:buFont typeface="Calibri"/>
              <a:buChar char="●"/>
            </a:pPr>
            <a:r>
              <a:rPr lang="en-GB">
                <a:solidFill>
                  <a:srgbClr val="262626"/>
                </a:solidFill>
                <a:latin typeface="Calibri"/>
                <a:ea typeface="Calibri"/>
                <a:cs typeface="Calibri"/>
                <a:sym typeface="Calibri"/>
              </a:rPr>
              <a:t>In web development, </a:t>
            </a:r>
            <a:r>
              <a:rPr b="1" lang="en-GB">
                <a:solidFill>
                  <a:srgbClr val="262626"/>
                </a:solidFill>
                <a:latin typeface="Calibri"/>
                <a:ea typeface="Calibri"/>
                <a:cs typeface="Calibri"/>
                <a:sym typeface="Calibri"/>
              </a:rPr>
              <a:t>ALWAYS</a:t>
            </a:r>
            <a:r>
              <a:rPr lang="en-GB">
                <a:solidFill>
                  <a:srgbClr val="262626"/>
                </a:solidFill>
                <a:latin typeface="Calibri"/>
                <a:ea typeface="Calibri"/>
                <a:cs typeface="Calibri"/>
                <a:sym typeface="Calibri"/>
              </a:rPr>
              <a:t> ensure that you have the proper file extension. </a:t>
            </a:r>
            <a:endParaRPr>
              <a:solidFill>
                <a:srgbClr val="262626"/>
              </a:solidFill>
              <a:latin typeface="Calibri"/>
              <a:ea typeface="Calibri"/>
              <a:cs typeface="Calibri"/>
              <a:sym typeface="Calibri"/>
            </a:endParaRPr>
          </a:p>
          <a:p>
            <a:pPr indent="-317500" lvl="0" marL="457200" marR="0" rtl="0" algn="l">
              <a:lnSpc>
                <a:spcPct val="115000"/>
              </a:lnSpc>
              <a:spcBef>
                <a:spcPts val="0"/>
              </a:spcBef>
              <a:spcAft>
                <a:spcPts val="0"/>
              </a:spcAft>
              <a:buClr>
                <a:srgbClr val="262626"/>
              </a:buClr>
              <a:buSzPts val="1400"/>
              <a:buFont typeface="Calibri"/>
              <a:buChar char="●"/>
            </a:pPr>
            <a:r>
              <a:rPr lang="en-GB">
                <a:solidFill>
                  <a:srgbClr val="262626"/>
                </a:solidFill>
                <a:latin typeface="Calibri"/>
                <a:ea typeface="Calibri"/>
                <a:cs typeface="Calibri"/>
                <a:sym typeface="Calibri"/>
              </a:rPr>
              <a:t>For Windows users, it is highly recommended you enable file extensions in your system. (luckily you are using a Mac)</a:t>
            </a:r>
            <a:endParaRPr>
              <a:solidFill>
                <a:srgbClr val="262626"/>
              </a:solidFill>
              <a:latin typeface="Calibri"/>
              <a:ea typeface="Calibri"/>
              <a:cs typeface="Calibri"/>
              <a:sym typeface="Calibri"/>
            </a:endParaRPr>
          </a:p>
        </p:txBody>
      </p:sp>
      <p:sp>
        <p:nvSpPr>
          <p:cNvPr id="1432" name="Google Shape;1432;p107"/>
          <p:cNvSpPr txBox="1"/>
          <p:nvPr/>
        </p:nvSpPr>
        <p:spPr>
          <a:xfrm>
            <a:off x="5938800" y="991525"/>
            <a:ext cx="3000000" cy="182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262626"/>
                </a:solidFill>
                <a:latin typeface="Lato"/>
                <a:ea typeface="Lato"/>
                <a:cs typeface="Lato"/>
                <a:sym typeface="Lato"/>
              </a:rPr>
              <a:t>Windows Users</a:t>
            </a:r>
            <a:endParaRPr b="1">
              <a:solidFill>
                <a:srgbClr val="262626"/>
              </a:solidFill>
              <a:latin typeface="Lato"/>
              <a:ea typeface="Lato"/>
              <a:cs typeface="Lato"/>
              <a:sym typeface="Lato"/>
            </a:endParaRPr>
          </a:p>
          <a:p>
            <a:pPr indent="0" lvl="0" marL="0" rtl="0" algn="l">
              <a:lnSpc>
                <a:spcPct val="115000"/>
              </a:lnSpc>
              <a:spcBef>
                <a:spcPts val="0"/>
              </a:spcBef>
              <a:spcAft>
                <a:spcPts val="0"/>
              </a:spcAft>
              <a:buNone/>
            </a:pPr>
            <a:r>
              <a:rPr lang="en-GB" sz="1100">
                <a:solidFill>
                  <a:srgbClr val="262626"/>
                </a:solidFill>
                <a:latin typeface="Calibri"/>
                <a:ea typeface="Calibri"/>
                <a:cs typeface="Calibri"/>
                <a:sym typeface="Calibri"/>
              </a:rPr>
              <a:t>You see an existing HTML file in the file browser, it is called services. Then you decide to give it an extension services.html. You have file extensions hidden. The full file name will be called services.html.html</a:t>
            </a:r>
            <a:endParaRPr sz="1100">
              <a:solidFill>
                <a:srgbClr val="262626"/>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rgbClr val="262626"/>
              </a:solidFill>
              <a:latin typeface="Calibri"/>
              <a:ea typeface="Calibri"/>
              <a:cs typeface="Calibri"/>
              <a:sym typeface="Calibri"/>
            </a:endParaRPr>
          </a:p>
          <a:p>
            <a:pPr indent="0" lvl="0" marL="0" rtl="0" algn="l">
              <a:lnSpc>
                <a:spcPct val="115000"/>
              </a:lnSpc>
              <a:spcBef>
                <a:spcPts val="0"/>
              </a:spcBef>
              <a:spcAft>
                <a:spcPts val="0"/>
              </a:spcAft>
              <a:buNone/>
            </a:pPr>
            <a:r>
              <a:rPr lang="en-GB" sz="1100">
                <a:solidFill>
                  <a:srgbClr val="262626"/>
                </a:solidFill>
                <a:latin typeface="Calibri"/>
                <a:ea typeface="Calibri"/>
                <a:cs typeface="Calibri"/>
                <a:sym typeface="Calibri"/>
              </a:rPr>
              <a:t>Properly naming your files goes a long way</a:t>
            </a:r>
            <a:endParaRPr sz="1100">
              <a:solidFill>
                <a:srgbClr val="262626"/>
              </a:solidFill>
              <a:latin typeface="Calibri"/>
              <a:ea typeface="Calibri"/>
              <a:cs typeface="Calibri"/>
              <a:sym typeface="Calibri"/>
            </a:endParaRPr>
          </a:p>
        </p:txBody>
      </p:sp>
      <p:sp>
        <p:nvSpPr>
          <p:cNvPr id="1433" name="Google Shape;1433;p107"/>
          <p:cNvSpPr txBox="1"/>
          <p:nvPr/>
        </p:nvSpPr>
        <p:spPr>
          <a:xfrm>
            <a:off x="5938800" y="3887050"/>
            <a:ext cx="3000000" cy="11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u="sng">
                <a:solidFill>
                  <a:schemeClr val="hlink"/>
                </a:solidFill>
                <a:hlinkClick r:id="rId3"/>
              </a:rPr>
              <a:t>https://www.howtogeek.com/205086/beginner-how-to-make-windows-show-file-extensions/</a:t>
            </a:r>
            <a:endParaRPr sz="900"/>
          </a:p>
          <a:p>
            <a:pPr indent="0" lvl="0" marL="0" rtl="0" algn="l">
              <a:spcBef>
                <a:spcPts val="0"/>
              </a:spcBef>
              <a:spcAft>
                <a:spcPts val="0"/>
              </a:spcAft>
              <a:buNone/>
            </a:pPr>
            <a:r>
              <a:rPr lang="en-GB" sz="900" u="sng">
                <a:solidFill>
                  <a:schemeClr val="hlink"/>
                </a:solidFill>
                <a:hlinkClick r:id="rId4"/>
              </a:rPr>
              <a:t>https://support.winzip.com/hc/en-us/articles/115011457948-How-to-configure-Windows-to-show-file-extensions-and-hidden-files</a:t>
            </a:r>
            <a:endParaRPr sz="900"/>
          </a:p>
          <a:p>
            <a:pPr indent="0" lvl="0" marL="0" rtl="0" algn="l">
              <a:spcBef>
                <a:spcPts val="0"/>
              </a:spcBef>
              <a:spcAft>
                <a:spcPts val="0"/>
              </a:spcAft>
              <a:buNone/>
            </a:pPr>
            <a:r>
              <a:t/>
            </a:r>
            <a:endParaRPr sz="900"/>
          </a:p>
        </p:txBody>
      </p:sp>
      <p:sp>
        <p:nvSpPr>
          <p:cNvPr id="1434" name="Google Shape;1434;p107"/>
          <p:cNvSpPr/>
          <p:nvPr/>
        </p:nvSpPr>
        <p:spPr>
          <a:xfrm>
            <a:off x="4649" y="0"/>
            <a:ext cx="9139200" cy="869400"/>
          </a:xfrm>
          <a:prstGeom prst="rect">
            <a:avLst/>
          </a:prstGeom>
          <a:solidFill>
            <a:srgbClr val="274E1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35" name="Google Shape;1435;p107"/>
          <p:cNvSpPr txBox="1"/>
          <p:nvPr/>
        </p:nvSpPr>
        <p:spPr>
          <a:xfrm>
            <a:off x="3428700" y="238550"/>
            <a:ext cx="2286600" cy="630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Learning Points</a:t>
            </a:r>
            <a:endParaRPr sz="1100"/>
          </a:p>
        </p:txBody>
      </p:sp>
      <p:sp>
        <p:nvSpPr>
          <p:cNvPr id="1436" name="Google Shape;1436;p10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437" name="Google Shape;1437;p107"/>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08"/>
          <p:cNvSpPr txBox="1"/>
          <p:nvPr/>
        </p:nvSpPr>
        <p:spPr>
          <a:xfrm>
            <a:off x="249725" y="1034600"/>
            <a:ext cx="8225100" cy="37785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b="1" lang="en-GB">
                <a:solidFill>
                  <a:srgbClr val="262626"/>
                </a:solidFill>
                <a:latin typeface="Calibri"/>
                <a:ea typeface="Calibri"/>
                <a:cs typeface="Calibri"/>
                <a:sym typeface="Calibri"/>
              </a:rPr>
              <a:t>Additional Reading References</a:t>
            </a:r>
            <a:endParaRPr b="1">
              <a:solidFill>
                <a:srgbClr val="262626"/>
              </a:solidFill>
              <a:latin typeface="Calibri"/>
              <a:ea typeface="Calibri"/>
              <a:cs typeface="Calibri"/>
              <a:sym typeface="Calibri"/>
            </a:endParaRPr>
          </a:p>
          <a:p>
            <a:pPr indent="-304800" lvl="0" marL="457200" marR="0" rtl="0" algn="l">
              <a:lnSpc>
                <a:spcPct val="115000"/>
              </a:lnSpc>
              <a:spcBef>
                <a:spcPts val="0"/>
              </a:spcBef>
              <a:spcAft>
                <a:spcPts val="0"/>
              </a:spcAft>
              <a:buSzPts val="1200"/>
              <a:buFont typeface="Calibri"/>
              <a:buChar char="●"/>
            </a:pPr>
            <a:r>
              <a:rPr lang="en-GB" sz="1200" u="sng">
                <a:solidFill>
                  <a:schemeClr val="hlink"/>
                </a:solidFill>
                <a:latin typeface="Calibri"/>
                <a:ea typeface="Calibri"/>
                <a:cs typeface="Calibri"/>
                <a:sym typeface="Calibri"/>
                <a:hlinkClick r:id="rId3"/>
              </a:rPr>
              <a:t>https://askanydifference.com/difference-between-absolute-and-relative-path/#Comparison_Table_Between_Absolute_and_Relative_Path</a:t>
            </a:r>
            <a:endParaRPr sz="1200">
              <a:solidFill>
                <a:srgbClr val="262626"/>
              </a:solidFill>
              <a:latin typeface="Calibri"/>
              <a:ea typeface="Calibri"/>
              <a:cs typeface="Calibri"/>
              <a:sym typeface="Calibri"/>
            </a:endParaRPr>
          </a:p>
          <a:p>
            <a:pPr indent="-304800" lvl="0" marL="457200" marR="0" rtl="0" algn="l">
              <a:lnSpc>
                <a:spcPct val="115000"/>
              </a:lnSpc>
              <a:spcBef>
                <a:spcPts val="0"/>
              </a:spcBef>
              <a:spcAft>
                <a:spcPts val="0"/>
              </a:spcAft>
              <a:buSzPts val="1200"/>
              <a:buFont typeface="Calibri"/>
              <a:buChar char="●"/>
            </a:pPr>
            <a:r>
              <a:rPr lang="en-GB" sz="1200" u="sng">
                <a:solidFill>
                  <a:schemeClr val="hlink"/>
                </a:solidFill>
                <a:latin typeface="Calibri"/>
                <a:ea typeface="Calibri"/>
                <a:cs typeface="Calibri"/>
                <a:sym typeface="Calibri"/>
                <a:hlinkClick r:id="rId4"/>
              </a:rPr>
              <a:t>https://learn.microsoft.com/en-gb/training/modules/develop-web-apps-with-vs-code/</a:t>
            </a:r>
            <a:endParaRPr sz="1200">
              <a:solidFill>
                <a:srgbClr val="262626"/>
              </a:solidFill>
              <a:latin typeface="Calibri"/>
              <a:ea typeface="Calibri"/>
              <a:cs typeface="Calibri"/>
              <a:sym typeface="Calibri"/>
            </a:endParaRPr>
          </a:p>
          <a:p>
            <a:pPr indent="-304800" lvl="0" marL="457200" rtl="0" algn="l">
              <a:spcBef>
                <a:spcPts val="0"/>
              </a:spcBef>
              <a:spcAft>
                <a:spcPts val="0"/>
              </a:spcAft>
              <a:buClr>
                <a:srgbClr val="262626"/>
              </a:buClr>
              <a:buSzPts val="1200"/>
              <a:buFont typeface="Calibri"/>
              <a:buChar char="●"/>
            </a:pPr>
            <a:r>
              <a:rPr lang="en-GB" sz="1200" u="sng">
                <a:solidFill>
                  <a:srgbClr val="2200CC"/>
                </a:solidFill>
                <a:latin typeface="Calibri"/>
                <a:ea typeface="Calibri"/>
                <a:cs typeface="Calibri"/>
                <a:sym typeface="Calibri"/>
                <a:hlinkClick r:id="rId5">
                  <a:extLst>
                    <a:ext uri="{A12FA001-AC4F-418D-AE19-62706E023703}">
                      <ahyp:hlinkClr val="tx"/>
                    </a:ext>
                  </a:extLst>
                </a:hlinkClick>
              </a:rPr>
              <a:t>https://cloudfour.com/thinks/responsive-images-the-simple-way/</a:t>
            </a:r>
            <a:endParaRPr sz="1200">
              <a:solidFill>
                <a:schemeClr val="dk1"/>
              </a:solidFill>
              <a:latin typeface="Calibri"/>
              <a:ea typeface="Calibri"/>
              <a:cs typeface="Calibri"/>
              <a:sym typeface="Calibri"/>
            </a:endParaRPr>
          </a:p>
          <a:p>
            <a:pPr indent="-304800" lvl="0" marL="457200" rtl="0" algn="l">
              <a:spcBef>
                <a:spcPts val="0"/>
              </a:spcBef>
              <a:spcAft>
                <a:spcPts val="0"/>
              </a:spcAft>
              <a:buClr>
                <a:srgbClr val="262626"/>
              </a:buClr>
              <a:buSzPts val="1200"/>
              <a:buFont typeface="Calibri"/>
              <a:buChar char="●"/>
            </a:pPr>
            <a:r>
              <a:rPr lang="en-GB" sz="1200" u="sng">
                <a:solidFill>
                  <a:srgbClr val="2200CC"/>
                </a:solidFill>
                <a:latin typeface="Calibri"/>
                <a:ea typeface="Calibri"/>
                <a:cs typeface="Calibri"/>
                <a:sym typeface="Calibri"/>
                <a:hlinkClick r:id="rId6">
                  <a:extLst>
                    <a:ext uri="{A12FA001-AC4F-418D-AE19-62706E023703}">
                      <ahyp:hlinkClr val="tx"/>
                    </a:ext>
                  </a:extLst>
                </a:hlinkClick>
              </a:rPr>
              <a:t>https://css-tricks.com/a-guide-to-the-responsive-images-syntax-in-html/</a:t>
            </a:r>
            <a:endParaRPr>
              <a:solidFill>
                <a:srgbClr val="262626"/>
              </a:solidFill>
              <a:latin typeface="Calibri"/>
              <a:ea typeface="Calibri"/>
              <a:cs typeface="Calibri"/>
              <a:sym typeface="Calibri"/>
            </a:endParaRPr>
          </a:p>
          <a:p>
            <a:pPr indent="0" lvl="0" marL="0" marR="0" rtl="0" algn="l">
              <a:lnSpc>
                <a:spcPct val="115000"/>
              </a:lnSpc>
              <a:spcBef>
                <a:spcPts val="0"/>
              </a:spcBef>
              <a:spcAft>
                <a:spcPts val="0"/>
              </a:spcAft>
              <a:buNone/>
            </a:pPr>
            <a:r>
              <a:t/>
            </a:r>
            <a:endParaRPr>
              <a:solidFill>
                <a:srgbClr val="262626"/>
              </a:solidFill>
              <a:latin typeface="Calibri"/>
              <a:ea typeface="Calibri"/>
              <a:cs typeface="Calibri"/>
              <a:sym typeface="Calibri"/>
            </a:endParaRPr>
          </a:p>
          <a:p>
            <a:pPr indent="0" lvl="0" marL="0" marR="0" rtl="0" algn="l">
              <a:lnSpc>
                <a:spcPct val="115000"/>
              </a:lnSpc>
              <a:spcBef>
                <a:spcPts val="0"/>
              </a:spcBef>
              <a:spcAft>
                <a:spcPts val="0"/>
              </a:spcAft>
              <a:buNone/>
            </a:pPr>
            <a:r>
              <a:t/>
            </a:r>
            <a:endParaRPr>
              <a:solidFill>
                <a:srgbClr val="262626"/>
              </a:solidFill>
              <a:latin typeface="Calibri"/>
              <a:ea typeface="Calibri"/>
              <a:cs typeface="Calibri"/>
              <a:sym typeface="Calibri"/>
            </a:endParaRPr>
          </a:p>
          <a:p>
            <a:pPr indent="0" lvl="0" marL="0" marR="0" rtl="0" algn="l">
              <a:lnSpc>
                <a:spcPct val="115000"/>
              </a:lnSpc>
              <a:spcBef>
                <a:spcPts val="0"/>
              </a:spcBef>
              <a:spcAft>
                <a:spcPts val="0"/>
              </a:spcAft>
              <a:buNone/>
            </a:pPr>
            <a:r>
              <a:t/>
            </a:r>
            <a:endParaRPr>
              <a:solidFill>
                <a:srgbClr val="262626"/>
              </a:solidFill>
              <a:latin typeface="Calibri"/>
              <a:ea typeface="Calibri"/>
              <a:cs typeface="Calibri"/>
              <a:sym typeface="Calibri"/>
            </a:endParaRPr>
          </a:p>
        </p:txBody>
      </p:sp>
      <p:sp>
        <p:nvSpPr>
          <p:cNvPr id="1443" name="Google Shape;1443;p108"/>
          <p:cNvSpPr/>
          <p:nvPr/>
        </p:nvSpPr>
        <p:spPr>
          <a:xfrm>
            <a:off x="4649" y="0"/>
            <a:ext cx="9139200" cy="869400"/>
          </a:xfrm>
          <a:prstGeom prst="rect">
            <a:avLst/>
          </a:prstGeom>
          <a:solidFill>
            <a:srgbClr val="274E1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4" name="Google Shape;1444;p108"/>
          <p:cNvSpPr txBox="1"/>
          <p:nvPr/>
        </p:nvSpPr>
        <p:spPr>
          <a:xfrm>
            <a:off x="2780525" y="238500"/>
            <a:ext cx="3163500" cy="630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100">
                <a:solidFill>
                  <a:schemeClr val="lt1"/>
                </a:solidFill>
                <a:latin typeface="Lato Light"/>
                <a:ea typeface="Lato Light"/>
                <a:cs typeface="Lato Light"/>
                <a:sym typeface="Lato Light"/>
              </a:rPr>
              <a:t>Additional Reading</a:t>
            </a:r>
            <a:endParaRPr sz="1100"/>
          </a:p>
        </p:txBody>
      </p:sp>
      <p:sp>
        <p:nvSpPr>
          <p:cNvPr id="1445" name="Google Shape;1445;p10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800">
                <a:solidFill>
                  <a:srgbClr val="D9D9D9"/>
                </a:solidFill>
                <a:latin typeface="Calibri"/>
                <a:ea typeface="Calibri"/>
                <a:cs typeface="Calibri"/>
                <a:sym typeface="Calibri"/>
              </a:rPr>
              <a:t>Official (Closed) - Non Sensitive</a:t>
            </a:r>
            <a:endParaRPr sz="800">
              <a:solidFill>
                <a:srgbClr val="D9D9D9"/>
              </a:solidFill>
              <a:latin typeface="Calibri"/>
              <a:ea typeface="Calibri"/>
              <a:cs typeface="Calibri"/>
              <a:sym typeface="Calibri"/>
            </a:endParaRPr>
          </a:p>
        </p:txBody>
      </p:sp>
      <p:sp>
        <p:nvSpPr>
          <p:cNvPr id="1446" name="Google Shape;1446;p108"/>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450" name="Shape 1450"/>
        <p:cNvGrpSpPr/>
        <p:nvPr/>
      </p:nvGrpSpPr>
      <p:grpSpPr>
        <a:xfrm>
          <a:off x="0" y="0"/>
          <a:ext cx="0" cy="0"/>
          <a:chOff x="0" y="0"/>
          <a:chExt cx="0" cy="0"/>
        </a:xfrm>
      </p:grpSpPr>
      <p:sp>
        <p:nvSpPr>
          <p:cNvPr id="1451" name="Google Shape;1451;p109"/>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SEMANTIC WEB</a:t>
            </a:r>
            <a:endParaRPr sz="800">
              <a:solidFill>
                <a:schemeClr val="lt1"/>
              </a:solidFill>
            </a:endParaRPr>
          </a:p>
        </p:txBody>
      </p:sp>
      <p:pic>
        <p:nvPicPr>
          <p:cNvPr id="1452" name="Google Shape;1452;p109"/>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pic>
        <p:nvPicPr>
          <p:cNvPr id="1453" name="Google Shape;1453;p109"/>
          <p:cNvPicPr preferRelativeResize="0"/>
          <p:nvPr/>
        </p:nvPicPr>
        <p:blipFill rotWithShape="1">
          <a:blip r:embed="rId4">
            <a:alphaModFix/>
          </a:blip>
          <a:srcRect b="0" l="0" r="0" t="0"/>
          <a:stretch/>
        </p:blipFill>
        <p:spPr>
          <a:xfrm>
            <a:off x="2450125" y="2092038"/>
            <a:ext cx="210933" cy="210933"/>
          </a:xfrm>
          <a:prstGeom prst="rect">
            <a:avLst/>
          </a:prstGeom>
          <a:noFill/>
          <a:ln>
            <a:noFill/>
          </a:ln>
        </p:spPr>
      </p:pic>
      <p:sp>
        <p:nvSpPr>
          <p:cNvPr id="1454" name="Google Shape;1454;p109"/>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1455" name="Google Shape;1455;p109"/>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pic>
        <p:nvPicPr>
          <p:cNvPr id="1460" name="Google Shape;1460;p110"/>
          <p:cNvPicPr preferRelativeResize="0"/>
          <p:nvPr/>
        </p:nvPicPr>
        <p:blipFill>
          <a:blip r:embed="rId3">
            <a:alphaModFix/>
          </a:blip>
          <a:stretch>
            <a:fillRect/>
          </a:stretch>
        </p:blipFill>
        <p:spPr>
          <a:xfrm>
            <a:off x="3342900" y="891946"/>
            <a:ext cx="5801101" cy="3280129"/>
          </a:xfrm>
          <a:prstGeom prst="rect">
            <a:avLst/>
          </a:prstGeom>
          <a:noFill/>
          <a:ln>
            <a:noFill/>
          </a:ln>
        </p:spPr>
      </p:pic>
      <p:sp>
        <p:nvSpPr>
          <p:cNvPr id="1461" name="Google Shape;1461;p110"/>
          <p:cNvSpPr txBox="1"/>
          <p:nvPr/>
        </p:nvSpPr>
        <p:spPr>
          <a:xfrm>
            <a:off x="143100" y="1965675"/>
            <a:ext cx="2703600" cy="24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div element itself has no inherent meaning.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It is simply a container, and there's often a more specific semantic choice.</a:t>
            </a:r>
            <a:endParaRPr>
              <a:solidFill>
                <a:schemeClr val="dk1"/>
              </a:solidFill>
            </a:endParaRPr>
          </a:p>
          <a:p>
            <a:pPr indent="0" lvl="0" marL="0" rtl="0" algn="l">
              <a:spcBef>
                <a:spcPts val="0"/>
              </a:spcBef>
              <a:spcAft>
                <a:spcPts val="0"/>
              </a:spcAft>
              <a:buNone/>
            </a:pPr>
            <a:r>
              <a:t/>
            </a:r>
            <a:endParaRPr/>
          </a:p>
        </p:txBody>
      </p:sp>
      <p:pic>
        <p:nvPicPr>
          <p:cNvPr id="1462" name="Google Shape;1462;p110"/>
          <p:cNvPicPr preferRelativeResize="0"/>
          <p:nvPr/>
        </p:nvPicPr>
        <p:blipFill>
          <a:blip r:embed="rId4">
            <a:alphaModFix/>
          </a:blip>
          <a:stretch>
            <a:fillRect/>
          </a:stretch>
        </p:blipFill>
        <p:spPr>
          <a:xfrm>
            <a:off x="3201648" y="1739300"/>
            <a:ext cx="263700" cy="263700"/>
          </a:xfrm>
          <a:prstGeom prst="rect">
            <a:avLst/>
          </a:prstGeom>
          <a:noFill/>
          <a:ln>
            <a:noFill/>
          </a:ln>
        </p:spPr>
      </p:pic>
      <p:cxnSp>
        <p:nvCxnSpPr>
          <p:cNvPr id="1463" name="Google Shape;1463;p110"/>
          <p:cNvCxnSpPr/>
          <p:nvPr/>
        </p:nvCxnSpPr>
        <p:spPr>
          <a:xfrm>
            <a:off x="3333500" y="2003010"/>
            <a:ext cx="0" cy="1912800"/>
          </a:xfrm>
          <a:prstGeom prst="straightConnector1">
            <a:avLst/>
          </a:prstGeom>
          <a:noFill/>
          <a:ln cap="flat" cmpd="sng" w="28575">
            <a:solidFill>
              <a:srgbClr val="FF0000"/>
            </a:solidFill>
            <a:prstDash val="solid"/>
            <a:round/>
            <a:headEnd len="med" w="med" type="none"/>
            <a:tailEnd len="med" w="med" type="none"/>
          </a:ln>
        </p:spPr>
      </p:cxnSp>
      <p:sp>
        <p:nvSpPr>
          <p:cNvPr id="1464" name="Google Shape;1464;p110"/>
          <p:cNvSpPr txBox="1"/>
          <p:nvPr/>
        </p:nvSpPr>
        <p:spPr>
          <a:xfrm>
            <a:off x="2667000" y="1406300"/>
            <a:ext cx="9810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dk1"/>
                </a:solidFill>
                <a:highlight>
                  <a:srgbClr val="FFFF00"/>
                </a:highlight>
              </a:rPr>
              <a:t>So many divs...</a:t>
            </a:r>
            <a:endParaRPr sz="900">
              <a:highlight>
                <a:srgbClr val="FFFF00"/>
              </a:highlight>
            </a:endParaRPr>
          </a:p>
        </p:txBody>
      </p:sp>
      <p:sp>
        <p:nvSpPr>
          <p:cNvPr id="1465" name="Google Shape;1465;p110"/>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pic>
        <p:nvPicPr>
          <p:cNvPr id="1466" name="Google Shape;1466;p110"/>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pic>
        <p:nvPicPr>
          <p:cNvPr id="1471" name="Google Shape;1471;p111"/>
          <p:cNvPicPr preferRelativeResize="0"/>
          <p:nvPr/>
        </p:nvPicPr>
        <p:blipFill rotWithShape="1">
          <a:blip r:embed="rId3">
            <a:alphaModFix/>
          </a:blip>
          <a:srcRect b="5698" l="0" r="0" t="5538"/>
          <a:stretch/>
        </p:blipFill>
        <p:spPr>
          <a:xfrm>
            <a:off x="3763200" y="660750"/>
            <a:ext cx="5230449" cy="4230025"/>
          </a:xfrm>
          <a:prstGeom prst="rect">
            <a:avLst/>
          </a:prstGeom>
          <a:noFill/>
          <a:ln>
            <a:noFill/>
          </a:ln>
        </p:spPr>
      </p:pic>
      <p:pic>
        <p:nvPicPr>
          <p:cNvPr id="1472" name="Google Shape;1472;p111"/>
          <p:cNvPicPr preferRelativeResize="0"/>
          <p:nvPr/>
        </p:nvPicPr>
        <p:blipFill>
          <a:blip r:embed="rId4">
            <a:alphaModFix/>
          </a:blip>
          <a:stretch>
            <a:fillRect/>
          </a:stretch>
        </p:blipFill>
        <p:spPr>
          <a:xfrm>
            <a:off x="242525" y="660750"/>
            <a:ext cx="1952625" cy="1601150"/>
          </a:xfrm>
          <a:prstGeom prst="rect">
            <a:avLst/>
          </a:prstGeom>
          <a:noFill/>
          <a:ln>
            <a:noFill/>
          </a:ln>
        </p:spPr>
      </p:pic>
      <p:sp>
        <p:nvSpPr>
          <p:cNvPr id="1473" name="Google Shape;1473;p111"/>
          <p:cNvSpPr txBox="1"/>
          <p:nvPr/>
        </p:nvSpPr>
        <p:spPr>
          <a:xfrm>
            <a:off x="242525" y="2187850"/>
            <a:ext cx="1952700" cy="28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600">
                <a:solidFill>
                  <a:srgbClr val="6F6F6F"/>
                </a:solidFill>
                <a:highlight>
                  <a:srgbClr val="FFFFFF"/>
                </a:highlight>
              </a:rPr>
              <a:t>Source: Pluralsight.com</a:t>
            </a:r>
            <a:endParaRPr sz="600">
              <a:solidFill>
                <a:schemeClr val="dk1"/>
              </a:solidFill>
            </a:endParaRPr>
          </a:p>
        </p:txBody>
      </p:sp>
      <p:pic>
        <p:nvPicPr>
          <p:cNvPr id="1474" name="Google Shape;1474;p111"/>
          <p:cNvPicPr preferRelativeResize="0"/>
          <p:nvPr/>
        </p:nvPicPr>
        <p:blipFill>
          <a:blip r:embed="rId5">
            <a:alphaModFix/>
          </a:blip>
          <a:stretch>
            <a:fillRect/>
          </a:stretch>
        </p:blipFill>
        <p:spPr>
          <a:xfrm>
            <a:off x="2049623" y="519525"/>
            <a:ext cx="263700" cy="263700"/>
          </a:xfrm>
          <a:prstGeom prst="rect">
            <a:avLst/>
          </a:prstGeom>
          <a:noFill/>
          <a:ln>
            <a:noFill/>
          </a:ln>
        </p:spPr>
      </p:pic>
      <p:sp>
        <p:nvSpPr>
          <p:cNvPr id="1475" name="Google Shape;1475;p111"/>
          <p:cNvSpPr txBox="1"/>
          <p:nvPr/>
        </p:nvSpPr>
        <p:spPr>
          <a:xfrm>
            <a:off x="242525" y="2325125"/>
            <a:ext cx="2648100" cy="202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200">
                <a:solidFill>
                  <a:srgbClr val="6F6F6F"/>
                </a:solidFill>
                <a:highlight>
                  <a:srgbClr val="FFFFFF"/>
                </a:highlight>
              </a:rPr>
              <a:t>The HTML </a:t>
            </a:r>
            <a:r>
              <a:rPr lang="en-GB" sz="1200">
                <a:solidFill>
                  <a:srgbClr val="6F6F6F"/>
                </a:solidFill>
                <a:highlight>
                  <a:srgbClr val="FFFF00"/>
                </a:highlight>
              </a:rPr>
              <a:t>&lt;div&gt; </a:t>
            </a:r>
            <a:r>
              <a:rPr lang="en-GB" sz="1200">
                <a:solidFill>
                  <a:srgbClr val="6F6F6F"/>
                </a:solidFill>
                <a:highlight>
                  <a:srgbClr val="FFFFFF"/>
                </a:highlight>
              </a:rPr>
              <a:t>element is the generic container for flow content, which </a:t>
            </a:r>
            <a:r>
              <a:rPr b="1" lang="en-GB" sz="1200">
                <a:solidFill>
                  <a:srgbClr val="6F6F6F"/>
                </a:solidFill>
                <a:highlight>
                  <a:srgbClr val="FFFF00"/>
                </a:highlight>
              </a:rPr>
              <a:t>does not inherently represent anything</a:t>
            </a:r>
            <a:r>
              <a:rPr lang="en-GB" sz="1200">
                <a:solidFill>
                  <a:srgbClr val="6F6F6F"/>
                </a:solidFill>
                <a:highlight>
                  <a:srgbClr val="FFFF00"/>
                </a:highlight>
              </a:rPr>
              <a:t>. </a:t>
            </a:r>
            <a:r>
              <a:rPr lang="en-GB" sz="1200">
                <a:solidFill>
                  <a:srgbClr val="6F6F6F"/>
                </a:solidFill>
                <a:highlight>
                  <a:srgbClr val="FFFFFF"/>
                </a:highlight>
              </a:rPr>
              <a:t>It can be used to group elements for styling purposes…or because they share attribute values ... It should be used only when no other semantic element is appropriate.</a:t>
            </a:r>
            <a:endParaRPr sz="1200">
              <a:solidFill>
                <a:srgbClr val="6F6F6F"/>
              </a:solidFill>
              <a:highlight>
                <a:srgbClr val="FFFFFF"/>
              </a:highlight>
            </a:endParaRPr>
          </a:p>
          <a:p>
            <a:pPr indent="0" lvl="0" marL="0" marR="0" rtl="0" algn="l">
              <a:lnSpc>
                <a:spcPct val="115000"/>
              </a:lnSpc>
              <a:spcBef>
                <a:spcPts val="1500"/>
              </a:spcBef>
              <a:spcAft>
                <a:spcPts val="0"/>
              </a:spcAft>
              <a:buNone/>
            </a:pPr>
            <a:r>
              <a:t/>
            </a:r>
            <a:endParaRPr sz="1100">
              <a:solidFill>
                <a:schemeClr val="dk1"/>
              </a:solidFill>
            </a:endParaRPr>
          </a:p>
        </p:txBody>
      </p:sp>
      <p:sp>
        <p:nvSpPr>
          <p:cNvPr id="1476" name="Google Shape;1476;p111"/>
          <p:cNvSpPr txBox="1"/>
          <p:nvPr/>
        </p:nvSpPr>
        <p:spPr>
          <a:xfrm>
            <a:off x="242525" y="4315850"/>
            <a:ext cx="2428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u="sng">
                <a:solidFill>
                  <a:schemeClr val="hlink"/>
                </a:solidFill>
                <a:hlinkClick r:id="rId6"/>
              </a:rPr>
              <a:t>https://www.hackterms.com/div%20soup</a:t>
            </a:r>
            <a:endParaRPr sz="800"/>
          </a:p>
        </p:txBody>
      </p:sp>
      <p:sp>
        <p:nvSpPr>
          <p:cNvPr id="1477" name="Google Shape;1477;p111"/>
          <p:cNvSpPr/>
          <p:nvPr/>
        </p:nvSpPr>
        <p:spPr>
          <a:xfrm>
            <a:off x="4650" y="0"/>
            <a:ext cx="9139200" cy="431100"/>
          </a:xfrm>
          <a:prstGeom prst="rect">
            <a:avLst/>
          </a:prstGeom>
          <a:solidFill>
            <a:srgbClr val="E322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78" name="Google Shape;1478;p111"/>
          <p:cNvSpPr txBox="1"/>
          <p:nvPr/>
        </p:nvSpPr>
        <p:spPr>
          <a:xfrm>
            <a:off x="2950648" y="19350"/>
            <a:ext cx="32427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1700">
                <a:solidFill>
                  <a:schemeClr val="lt1"/>
                </a:solidFill>
                <a:latin typeface="Lato Light"/>
                <a:ea typeface="Lato Light"/>
                <a:cs typeface="Lato Light"/>
                <a:sym typeface="Lato Light"/>
              </a:rPr>
              <a:t>HTML5</a:t>
            </a:r>
            <a:r>
              <a:rPr b="1" i="0" lang="en-GB" sz="1700" u="none" cap="none" strike="noStrike">
                <a:solidFill>
                  <a:schemeClr val="lt1"/>
                </a:solidFill>
                <a:latin typeface="Lato Light"/>
                <a:ea typeface="Lato Light"/>
                <a:cs typeface="Lato Light"/>
                <a:sym typeface="Lato Light"/>
              </a:rPr>
              <a:t> Semantics</a:t>
            </a:r>
            <a:endParaRPr b="0" i="0" sz="700" u="none" cap="none" strike="noStrike">
              <a:solidFill>
                <a:srgbClr val="000000"/>
              </a:solidFill>
              <a:latin typeface="Arial"/>
              <a:ea typeface="Arial"/>
              <a:cs typeface="Arial"/>
              <a:sym typeface="Arial"/>
            </a:endParaRPr>
          </a:p>
        </p:txBody>
      </p:sp>
      <p:sp>
        <p:nvSpPr>
          <p:cNvPr id="1479" name="Google Shape;1479;p111"/>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12"/>
          <p:cNvSpPr/>
          <p:nvPr/>
        </p:nvSpPr>
        <p:spPr>
          <a:xfrm>
            <a:off x="4649" y="0"/>
            <a:ext cx="9139200" cy="869400"/>
          </a:xfrm>
          <a:prstGeom prst="rect">
            <a:avLst/>
          </a:prstGeom>
          <a:solidFill>
            <a:srgbClr val="E322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85" name="Google Shape;1485;p112"/>
          <p:cNvSpPr txBox="1"/>
          <p:nvPr/>
        </p:nvSpPr>
        <p:spPr>
          <a:xfrm>
            <a:off x="2950648" y="238550"/>
            <a:ext cx="32427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HTML5</a:t>
            </a:r>
            <a:r>
              <a:rPr b="1" i="0" lang="en-GB" sz="2100" u="none" cap="none" strike="noStrike">
                <a:solidFill>
                  <a:schemeClr val="lt1"/>
                </a:solidFill>
                <a:latin typeface="Lato Light"/>
                <a:ea typeface="Lato Light"/>
                <a:cs typeface="Lato Light"/>
                <a:sym typeface="Lato Light"/>
              </a:rPr>
              <a:t> Semantics</a:t>
            </a:r>
            <a:endParaRPr b="0" i="0" sz="1100" u="none" cap="none" strike="noStrike">
              <a:solidFill>
                <a:srgbClr val="000000"/>
              </a:solidFill>
              <a:latin typeface="Arial"/>
              <a:ea typeface="Arial"/>
              <a:cs typeface="Arial"/>
              <a:sym typeface="Arial"/>
            </a:endParaRPr>
          </a:p>
        </p:txBody>
      </p:sp>
      <p:sp>
        <p:nvSpPr>
          <p:cNvPr id="1486" name="Google Shape;1486;p112"/>
          <p:cNvSpPr txBox="1"/>
          <p:nvPr/>
        </p:nvSpPr>
        <p:spPr>
          <a:xfrm>
            <a:off x="538950" y="1044400"/>
            <a:ext cx="3861300" cy="423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Lato"/>
                <a:ea typeface="Lato"/>
                <a:cs typeface="Lato"/>
                <a:sym typeface="Lato"/>
              </a:rPr>
              <a:t>Semantics relates to syntax</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Lato"/>
                <a:ea typeface="Lato"/>
                <a:cs typeface="Lato"/>
                <a:sym typeface="Lato"/>
              </a:rPr>
              <a:t>Semantics is the meaning behind </a:t>
            </a:r>
            <a:r>
              <a:rPr lang="en-GB" sz="1500">
                <a:solidFill>
                  <a:schemeClr val="dk1"/>
                </a:solidFill>
                <a:latin typeface="Lato"/>
                <a:ea typeface="Lato"/>
                <a:cs typeface="Lato"/>
                <a:sym typeface="Lato"/>
              </a:rPr>
              <a:t>words, phrases. In our case it is the HTML.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Lato"/>
                <a:ea typeface="Lato"/>
                <a:cs typeface="Lato"/>
                <a:sym typeface="Lato"/>
              </a:rPr>
              <a:t>&lt;p&gt; tag</a:t>
            </a:r>
            <a:r>
              <a:rPr lang="en-GB" sz="1500">
                <a:solidFill>
                  <a:schemeClr val="dk1"/>
                </a:solidFill>
                <a:latin typeface="Lato"/>
                <a:ea typeface="Lato"/>
                <a:cs typeface="Lato"/>
                <a:sym typeface="Lato"/>
              </a:rPr>
              <a:t> tells us that the content is a paragraph</a:t>
            </a:r>
            <a:endParaRPr sz="1500">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t/>
            </a:r>
            <a:endParaRPr sz="1500">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lang="en-GB" sz="1500">
                <a:solidFill>
                  <a:schemeClr val="dk1"/>
                </a:solidFill>
                <a:latin typeface="Lato"/>
                <a:ea typeface="Lato"/>
                <a:cs typeface="Lato"/>
                <a:sym typeface="Lato"/>
              </a:rPr>
              <a:t>&lt;h1&gt; tag tells us the text inside it is the top level heading of the page</a:t>
            </a:r>
            <a:endParaRPr sz="1500">
              <a:solidFill>
                <a:schemeClr val="dk1"/>
              </a:solidFill>
              <a:latin typeface="Lato"/>
              <a:ea typeface="Lato"/>
              <a:cs typeface="Lato"/>
              <a:sym typeface="Lato"/>
            </a:endParaRPr>
          </a:p>
        </p:txBody>
      </p:sp>
      <p:sp>
        <p:nvSpPr>
          <p:cNvPr id="1487" name="Google Shape;1487;p112"/>
          <p:cNvSpPr txBox="1"/>
          <p:nvPr/>
        </p:nvSpPr>
        <p:spPr>
          <a:xfrm>
            <a:off x="538950" y="3359300"/>
            <a:ext cx="4055100" cy="1346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Lato"/>
                <a:ea typeface="Lato"/>
                <a:cs typeface="Lato"/>
                <a:sym typeface="Lato"/>
              </a:rPr>
              <a:t>Search Engine looks for keywords + meaning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F92600"/>
                </a:solidFill>
                <a:latin typeface="Lato"/>
                <a:ea typeface="Lato"/>
                <a:cs typeface="Lato"/>
                <a:sym typeface="Lato"/>
              </a:rPr>
              <a:t>WHERE DO THEY LOOK?</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Lato"/>
                <a:ea typeface="Lato"/>
                <a:cs typeface="Lato"/>
                <a:sym typeface="Lato"/>
              </a:rPr>
              <a:t>Your code. They look for Semantics through HTML5 </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GB"/>
              <a:t>.</a:t>
            </a:r>
            <a:endParaRPr sz="1050">
              <a:solidFill>
                <a:srgbClr val="4B5658"/>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endParaRPr>
          </a:p>
          <a:p>
            <a:pPr indent="0" lvl="0" marL="0" marR="762000" rtl="0" algn="l">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latin typeface="Helvetica Neue"/>
              <a:ea typeface="Helvetica Neue"/>
              <a:cs typeface="Helvetica Neue"/>
              <a:sym typeface="Helvetica Neue"/>
            </a:endParaRPr>
          </a:p>
          <a:p>
            <a:pPr indent="0" lvl="0" marL="0" marR="0" rtl="0" algn="l">
              <a:lnSpc>
                <a:spcPct val="100000"/>
              </a:lnSpc>
              <a:spcBef>
                <a:spcPts val="1100"/>
              </a:spcBef>
              <a:spcAft>
                <a:spcPts val="0"/>
              </a:spcAft>
              <a:buClr>
                <a:srgbClr val="000000"/>
              </a:buClr>
              <a:buSzPts val="1400"/>
              <a:buFont typeface="Arial"/>
              <a:buNone/>
            </a:pPr>
            <a:r>
              <a:t/>
            </a:r>
            <a:endParaRPr>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88" name="Google Shape;1488;p11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489" name="Google Shape;1489;p112"/>
          <p:cNvSpPr txBox="1"/>
          <p:nvPr/>
        </p:nvSpPr>
        <p:spPr>
          <a:xfrm>
            <a:off x="4655550" y="1892625"/>
            <a:ext cx="30000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latin typeface="Lato"/>
                <a:ea typeface="Lato"/>
                <a:cs typeface="Lato"/>
                <a:sym typeface="Lato"/>
              </a:rPr>
              <a:t>We do not do this</a:t>
            </a:r>
            <a:endParaRPr sz="1300">
              <a:solidFill>
                <a:schemeClr val="dk1"/>
              </a:solidFill>
              <a:latin typeface="Lato"/>
              <a:ea typeface="Lato"/>
              <a:cs typeface="Lato"/>
              <a:sym typeface="Lato"/>
            </a:endParaRPr>
          </a:p>
          <a:p>
            <a:pPr indent="0" lvl="0" marL="0" rtl="0" algn="l">
              <a:spcBef>
                <a:spcPts val="0"/>
              </a:spcBef>
              <a:spcAft>
                <a:spcPts val="0"/>
              </a:spcAft>
              <a:buNone/>
            </a:pPr>
            <a:r>
              <a:rPr lang="en-GB" sz="1000">
                <a:solidFill>
                  <a:schemeClr val="dk1"/>
                </a:solidFill>
                <a:latin typeface="Courier New"/>
                <a:ea typeface="Courier New"/>
                <a:cs typeface="Courier New"/>
                <a:sym typeface="Courier New"/>
              </a:rPr>
              <a:t>&lt;h1&gt;this is a paragraph text&lt;/h1&gt;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p:txBody>
      </p:sp>
      <p:sp>
        <p:nvSpPr>
          <p:cNvPr id="1490" name="Google Shape;1490;p112"/>
          <p:cNvSpPr txBox="1"/>
          <p:nvPr/>
        </p:nvSpPr>
        <p:spPr>
          <a:xfrm>
            <a:off x="7256300" y="1993200"/>
            <a:ext cx="17613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0000"/>
                </a:solidFill>
                <a:latin typeface="Lato"/>
                <a:ea typeface="Lato"/>
                <a:cs typeface="Lato"/>
                <a:sym typeface="Lato"/>
              </a:rPr>
              <a:t>Just to make the text large and bold</a:t>
            </a:r>
            <a:endParaRPr sz="1000">
              <a:solidFill>
                <a:srgbClr val="FF0000"/>
              </a:solidFill>
            </a:endParaRPr>
          </a:p>
        </p:txBody>
      </p:sp>
      <p:pic>
        <p:nvPicPr>
          <p:cNvPr id="1491" name="Google Shape;1491;p112"/>
          <p:cNvPicPr preferRelativeResize="0"/>
          <p:nvPr/>
        </p:nvPicPr>
        <p:blipFill>
          <a:blip r:embed="rId4">
            <a:alphaModFix/>
          </a:blip>
          <a:stretch>
            <a:fillRect/>
          </a:stretch>
        </p:blipFill>
        <p:spPr>
          <a:xfrm>
            <a:off x="3632023" y="1918675"/>
            <a:ext cx="263700" cy="263700"/>
          </a:xfrm>
          <a:prstGeom prst="rect">
            <a:avLst/>
          </a:prstGeom>
          <a:noFill/>
          <a:ln>
            <a:noFill/>
          </a:ln>
        </p:spPr>
      </p:pic>
      <p:pic>
        <p:nvPicPr>
          <p:cNvPr id="1492" name="Google Shape;1492;p112"/>
          <p:cNvPicPr preferRelativeResize="0"/>
          <p:nvPr/>
        </p:nvPicPr>
        <p:blipFill>
          <a:blip r:embed="rId5">
            <a:alphaModFix/>
          </a:blip>
          <a:stretch>
            <a:fillRect/>
          </a:stretch>
        </p:blipFill>
        <p:spPr>
          <a:xfrm>
            <a:off x="6992598" y="1918675"/>
            <a:ext cx="263700" cy="263700"/>
          </a:xfrm>
          <a:prstGeom prst="rect">
            <a:avLst/>
          </a:prstGeom>
          <a:noFill/>
          <a:ln>
            <a:noFill/>
          </a:ln>
        </p:spPr>
      </p:pic>
      <p:sp>
        <p:nvSpPr>
          <p:cNvPr id="1493" name="Google Shape;1493;p112"/>
          <p:cNvSpPr txBox="1"/>
          <p:nvPr/>
        </p:nvSpPr>
        <p:spPr>
          <a:xfrm>
            <a:off x="4724400" y="4467225"/>
            <a:ext cx="4235700" cy="34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u="sng">
                <a:solidFill>
                  <a:schemeClr val="hlink"/>
                </a:solidFill>
                <a:hlinkClick r:id="rId6"/>
              </a:rPr>
              <a:t>https://www.w3schools.com/html/html5_semantic_elements.asp</a:t>
            </a:r>
            <a:endParaRPr sz="900"/>
          </a:p>
        </p:txBody>
      </p:sp>
      <p:sp>
        <p:nvSpPr>
          <p:cNvPr id="1494" name="Google Shape;1494;p112"/>
          <p:cNvSpPr txBox="1"/>
          <p:nvPr/>
        </p:nvSpPr>
        <p:spPr>
          <a:xfrm>
            <a:off x="4724400" y="3276600"/>
            <a:ext cx="4235700" cy="11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More accessible to users who rely on assistive technologies to use the web. For example, users with visual impairments use screen readers which literally read out loud the words on a page</a:t>
            </a:r>
            <a:endParaRPr/>
          </a:p>
        </p:txBody>
      </p:sp>
      <p:sp>
        <p:nvSpPr>
          <p:cNvPr id="1495" name="Google Shape;1495;p112"/>
          <p:cNvSpPr txBox="1"/>
          <p:nvPr/>
        </p:nvSpPr>
        <p:spPr>
          <a:xfrm>
            <a:off x="4763550" y="2964400"/>
            <a:ext cx="27840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92600"/>
                </a:solidFill>
                <a:latin typeface="Lato"/>
                <a:ea typeface="Lato"/>
                <a:cs typeface="Lato"/>
                <a:sym typeface="Lato"/>
              </a:rPr>
              <a:t>ACCESSIBILITY</a:t>
            </a:r>
            <a:endParaRPr sz="1100">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13"/>
          <p:cNvSpPr txBox="1"/>
          <p:nvPr/>
        </p:nvSpPr>
        <p:spPr>
          <a:xfrm>
            <a:off x="284200" y="1388225"/>
            <a:ext cx="2346600" cy="2756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GB" sz="1550">
                <a:solidFill>
                  <a:srgbClr val="3F4E6C"/>
                </a:solidFill>
                <a:latin typeface="Calibri"/>
                <a:ea typeface="Calibri"/>
                <a:cs typeface="Calibri"/>
                <a:sym typeface="Calibri"/>
              </a:rPr>
              <a:t>Search Engines</a:t>
            </a:r>
            <a:endParaRPr b="1" sz="1550">
              <a:solidFill>
                <a:srgbClr val="3F4E6C"/>
              </a:solidFill>
              <a:latin typeface="Calibri"/>
              <a:ea typeface="Calibri"/>
              <a:cs typeface="Calibri"/>
              <a:sym typeface="Calibri"/>
            </a:endParaRPr>
          </a:p>
          <a:p>
            <a:pPr indent="0" lvl="0" marL="0" rtl="0" algn="l">
              <a:lnSpc>
                <a:spcPct val="115000"/>
              </a:lnSpc>
              <a:spcBef>
                <a:spcPts val="600"/>
              </a:spcBef>
              <a:spcAft>
                <a:spcPts val="0"/>
              </a:spcAft>
              <a:buNone/>
            </a:pPr>
            <a:r>
              <a:rPr lang="en-GB" sz="1550">
                <a:solidFill>
                  <a:srgbClr val="3F4E6C"/>
                </a:solidFill>
                <a:latin typeface="Calibri"/>
                <a:ea typeface="Calibri"/>
                <a:cs typeface="Calibri"/>
                <a:sym typeface="Calibri"/>
              </a:rPr>
              <a:t>Search engines will consider its contents as important keywords to influence the page's search rankings (Search Engine Optimization)</a:t>
            </a:r>
            <a:endParaRPr sz="1700">
              <a:solidFill>
                <a:srgbClr val="FFFFFF"/>
              </a:solidFill>
              <a:latin typeface="Calibri"/>
              <a:ea typeface="Calibri"/>
              <a:cs typeface="Calibri"/>
              <a:sym typeface="Calibri"/>
            </a:endParaRPr>
          </a:p>
        </p:txBody>
      </p:sp>
      <p:sp>
        <p:nvSpPr>
          <p:cNvPr id="1501" name="Google Shape;1501;p113"/>
          <p:cNvSpPr txBox="1"/>
          <p:nvPr/>
        </p:nvSpPr>
        <p:spPr>
          <a:xfrm>
            <a:off x="3475008" y="1388225"/>
            <a:ext cx="2346600" cy="2756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GB" sz="1550">
                <a:solidFill>
                  <a:srgbClr val="3F4E6C"/>
                </a:solidFill>
                <a:latin typeface="Calibri"/>
                <a:ea typeface="Calibri"/>
                <a:cs typeface="Calibri"/>
                <a:sym typeface="Calibri"/>
              </a:rPr>
              <a:t>Developers</a:t>
            </a:r>
            <a:endParaRPr b="1" sz="1550">
              <a:solidFill>
                <a:srgbClr val="3F4E6C"/>
              </a:solidFill>
              <a:latin typeface="Calibri"/>
              <a:ea typeface="Calibri"/>
              <a:cs typeface="Calibri"/>
              <a:sym typeface="Calibri"/>
            </a:endParaRPr>
          </a:p>
          <a:p>
            <a:pPr indent="0" lvl="0" marL="0" rtl="0" algn="l">
              <a:lnSpc>
                <a:spcPct val="115000"/>
              </a:lnSpc>
              <a:spcBef>
                <a:spcPts val="600"/>
              </a:spcBef>
              <a:spcAft>
                <a:spcPts val="0"/>
              </a:spcAft>
              <a:buNone/>
            </a:pPr>
            <a:r>
              <a:rPr lang="en-GB" sz="1550">
                <a:solidFill>
                  <a:srgbClr val="3F4E6C"/>
                </a:solidFill>
                <a:latin typeface="Calibri"/>
                <a:ea typeface="Calibri"/>
                <a:cs typeface="Calibri"/>
                <a:sym typeface="Calibri"/>
              </a:rPr>
              <a:t>Suggests to the developer the type of data used</a:t>
            </a:r>
            <a:endParaRPr sz="1700">
              <a:solidFill>
                <a:srgbClr val="FFFFFF"/>
              </a:solidFill>
              <a:latin typeface="Calibri"/>
              <a:ea typeface="Calibri"/>
              <a:cs typeface="Calibri"/>
              <a:sym typeface="Calibri"/>
            </a:endParaRPr>
          </a:p>
          <a:p>
            <a:pPr indent="0" lvl="0" marL="0" rtl="0" algn="l">
              <a:lnSpc>
                <a:spcPct val="115000"/>
              </a:lnSpc>
              <a:spcBef>
                <a:spcPts val="600"/>
              </a:spcBef>
              <a:spcAft>
                <a:spcPts val="0"/>
              </a:spcAft>
              <a:buNone/>
            </a:pPr>
            <a:r>
              <a:rPr lang="en-GB" sz="1550">
                <a:solidFill>
                  <a:srgbClr val="3F4E6C"/>
                </a:solidFill>
                <a:latin typeface="Calibri"/>
                <a:ea typeface="Calibri"/>
                <a:cs typeface="Calibri"/>
                <a:sym typeface="Calibri"/>
              </a:rPr>
              <a:t>Semantic naming mirrors proper custom element/component naming</a:t>
            </a:r>
            <a:endParaRPr sz="1550">
              <a:solidFill>
                <a:srgbClr val="3F4E6C"/>
              </a:solidFill>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1550">
                <a:solidFill>
                  <a:srgbClr val="3F4E6C"/>
                </a:solidFill>
                <a:latin typeface="Calibri"/>
                <a:ea typeface="Calibri"/>
                <a:cs typeface="Calibri"/>
                <a:sym typeface="Calibri"/>
              </a:rPr>
              <a:t>Maintaining code will be easily and new developers can understand the HTML file faster</a:t>
            </a:r>
            <a:endParaRPr sz="1550">
              <a:solidFill>
                <a:srgbClr val="3F4E6C"/>
              </a:solidFill>
              <a:latin typeface="Calibri"/>
              <a:ea typeface="Calibri"/>
              <a:cs typeface="Calibri"/>
              <a:sym typeface="Calibri"/>
            </a:endParaRPr>
          </a:p>
          <a:p>
            <a:pPr indent="-228600" lvl="0" marL="457200" rtl="0" algn="l">
              <a:lnSpc>
                <a:spcPct val="115000"/>
              </a:lnSpc>
              <a:spcBef>
                <a:spcPts val="600"/>
              </a:spcBef>
              <a:spcAft>
                <a:spcPts val="0"/>
              </a:spcAft>
              <a:buNone/>
            </a:pPr>
            <a:r>
              <a:t/>
            </a:r>
            <a:endParaRPr sz="1550">
              <a:solidFill>
                <a:srgbClr val="FFFFFF"/>
              </a:solidFill>
              <a:latin typeface="Calibri"/>
              <a:ea typeface="Calibri"/>
              <a:cs typeface="Calibri"/>
              <a:sym typeface="Calibri"/>
            </a:endParaRPr>
          </a:p>
        </p:txBody>
      </p:sp>
      <p:sp>
        <p:nvSpPr>
          <p:cNvPr id="1502" name="Google Shape;1502;p113"/>
          <p:cNvSpPr txBox="1"/>
          <p:nvPr/>
        </p:nvSpPr>
        <p:spPr>
          <a:xfrm>
            <a:off x="6353365" y="1388225"/>
            <a:ext cx="2346600" cy="2756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GB" sz="1550">
                <a:solidFill>
                  <a:srgbClr val="3F4E6C"/>
                </a:solidFill>
                <a:latin typeface="Calibri"/>
                <a:ea typeface="Calibri"/>
                <a:cs typeface="Calibri"/>
                <a:sym typeface="Calibri"/>
              </a:rPr>
              <a:t>Users</a:t>
            </a:r>
            <a:endParaRPr b="1" sz="1550">
              <a:solidFill>
                <a:srgbClr val="3F4E6C"/>
              </a:solidFill>
              <a:latin typeface="Calibri"/>
              <a:ea typeface="Calibri"/>
              <a:cs typeface="Calibri"/>
              <a:sym typeface="Calibri"/>
            </a:endParaRPr>
          </a:p>
          <a:p>
            <a:pPr indent="0" lvl="0" marL="0" rtl="0" algn="l">
              <a:lnSpc>
                <a:spcPct val="115000"/>
              </a:lnSpc>
              <a:spcBef>
                <a:spcPts val="600"/>
              </a:spcBef>
              <a:spcAft>
                <a:spcPts val="0"/>
              </a:spcAft>
              <a:buNone/>
            </a:pPr>
            <a:r>
              <a:rPr lang="en-GB" sz="1550">
                <a:solidFill>
                  <a:srgbClr val="3F4E6C"/>
                </a:solidFill>
                <a:latin typeface="Calibri"/>
                <a:ea typeface="Calibri"/>
                <a:cs typeface="Calibri"/>
                <a:sym typeface="Calibri"/>
              </a:rPr>
              <a:t>Can be used to help visually impaired users navigate a page</a:t>
            </a:r>
            <a:endParaRPr sz="1700">
              <a:solidFill>
                <a:srgbClr val="FFFFFF"/>
              </a:solidFill>
              <a:latin typeface="Calibri"/>
              <a:ea typeface="Calibri"/>
              <a:cs typeface="Calibri"/>
              <a:sym typeface="Calibri"/>
            </a:endParaRPr>
          </a:p>
          <a:p>
            <a:pPr indent="-228600" lvl="0" marL="457200" rtl="0" algn="l">
              <a:lnSpc>
                <a:spcPct val="115000"/>
              </a:lnSpc>
              <a:spcBef>
                <a:spcPts val="600"/>
              </a:spcBef>
              <a:spcAft>
                <a:spcPts val="0"/>
              </a:spcAft>
              <a:buNone/>
            </a:pPr>
            <a:r>
              <a:t/>
            </a:r>
            <a:endParaRPr sz="1550">
              <a:solidFill>
                <a:srgbClr val="FFFFFF"/>
              </a:solidFill>
              <a:latin typeface="Calibri"/>
              <a:ea typeface="Calibri"/>
              <a:cs typeface="Calibri"/>
              <a:sym typeface="Calibri"/>
            </a:endParaRPr>
          </a:p>
        </p:txBody>
      </p:sp>
      <p:sp>
        <p:nvSpPr>
          <p:cNvPr id="1503" name="Google Shape;1503;p113"/>
          <p:cNvSpPr/>
          <p:nvPr/>
        </p:nvSpPr>
        <p:spPr>
          <a:xfrm>
            <a:off x="4649" y="0"/>
            <a:ext cx="9139200" cy="869400"/>
          </a:xfrm>
          <a:prstGeom prst="rect">
            <a:avLst/>
          </a:prstGeom>
          <a:solidFill>
            <a:srgbClr val="E322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04" name="Google Shape;1504;p113"/>
          <p:cNvSpPr txBox="1"/>
          <p:nvPr/>
        </p:nvSpPr>
        <p:spPr>
          <a:xfrm>
            <a:off x="2950648" y="238550"/>
            <a:ext cx="32427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lang="en-GB" sz="2100">
                <a:solidFill>
                  <a:schemeClr val="lt1"/>
                </a:solidFill>
                <a:latin typeface="Lato Light"/>
                <a:ea typeface="Lato Light"/>
                <a:cs typeface="Lato Light"/>
                <a:sym typeface="Lato Light"/>
              </a:rPr>
              <a:t>HTML5</a:t>
            </a:r>
            <a:r>
              <a:rPr b="1" i="0" lang="en-GB" sz="2100" u="none" cap="none" strike="noStrike">
                <a:solidFill>
                  <a:schemeClr val="lt1"/>
                </a:solidFill>
                <a:latin typeface="Lato Light"/>
                <a:ea typeface="Lato Light"/>
                <a:cs typeface="Lato Light"/>
                <a:sym typeface="Lato Light"/>
              </a:rPr>
              <a:t> Semantics</a:t>
            </a:r>
            <a:endParaRPr b="0" i="0" sz="1100" u="none" cap="none" strike="noStrike">
              <a:solidFill>
                <a:srgbClr val="000000"/>
              </a:solidFill>
              <a:latin typeface="Arial"/>
              <a:ea typeface="Arial"/>
              <a:cs typeface="Arial"/>
              <a:sym typeface="Arial"/>
            </a:endParaRPr>
          </a:p>
        </p:txBody>
      </p:sp>
      <p:sp>
        <p:nvSpPr>
          <p:cNvPr id="1505" name="Google Shape;1505;p11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506" name="Google Shape;1506;p113"/>
          <p:cNvSpPr txBox="1"/>
          <p:nvPr/>
        </p:nvSpPr>
        <p:spPr>
          <a:xfrm>
            <a:off x="3072000" y="4835700"/>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D9D9D9"/>
                </a:solidFill>
                <a:latin typeface="Calibri"/>
                <a:ea typeface="Calibri"/>
                <a:cs typeface="Calibri"/>
                <a:sym typeface="Calibri"/>
              </a:rPr>
              <a:t>Continuing Education &amp; Training (CET)</a:t>
            </a:r>
            <a:endParaRPr sz="800">
              <a:solidFill>
                <a:srgbClr val="D9D9D9"/>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